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73" r:id="rId2"/>
    <p:sldId id="257" r:id="rId3"/>
    <p:sldId id="312" r:id="rId4"/>
    <p:sldId id="291" r:id="rId5"/>
    <p:sldId id="292" r:id="rId6"/>
    <p:sldId id="313" r:id="rId7"/>
    <p:sldId id="318" r:id="rId8"/>
    <p:sldId id="316" r:id="rId9"/>
    <p:sldId id="297" r:id="rId10"/>
    <p:sldId id="317" r:id="rId11"/>
    <p:sldId id="295" r:id="rId12"/>
    <p:sldId id="296" r:id="rId13"/>
    <p:sldId id="315" r:id="rId14"/>
    <p:sldId id="314" r:id="rId15"/>
    <p:sldId id="293" r:id="rId16"/>
    <p:sldId id="298" r:id="rId17"/>
    <p:sldId id="311" r:id="rId18"/>
    <p:sldId id="289" r:id="rId19"/>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cmAuthor id="2" name="Sagot Laurence"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10"/>
    <a:srgbClr val="90C226"/>
    <a:srgbClr val="008000"/>
    <a:srgbClr val="40404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886" autoAdjust="0"/>
  </p:normalViewPr>
  <p:slideViewPr>
    <p:cSldViewPr snapToGrid="0">
      <p:cViewPr varScale="1">
        <p:scale>
          <a:sx n="77" d="100"/>
          <a:sy n="77" d="100"/>
        </p:scale>
        <p:origin x="221"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5" y="0"/>
            <a:ext cx="3076363" cy="513508"/>
          </a:xfrm>
          <a:prstGeom prst="rect">
            <a:avLst/>
          </a:prstGeom>
        </p:spPr>
        <p:txBody>
          <a:bodyPr vert="horz" lIns="99048" tIns="49524" rIns="99048" bIns="49524" rtlCol="0"/>
          <a:lstStyle>
            <a:lvl1pPr algn="r">
              <a:defRPr sz="1300"/>
            </a:lvl1pPr>
          </a:lstStyle>
          <a:p>
            <a:fld id="{C9D56CEC-8879-4065-BFA0-0D6330C661BE}" type="datetimeFigureOut">
              <a:rPr lang="fr-FR" smtClean="0"/>
              <a:t>05/07/2021</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9"/>
            <a:ext cx="5679440" cy="4029879"/>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721109"/>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5" y="9721109"/>
            <a:ext cx="3076363" cy="513507"/>
          </a:xfrm>
          <a:prstGeom prst="rect">
            <a:avLst/>
          </a:prstGeom>
        </p:spPr>
        <p:txBody>
          <a:bodyPr vert="horz" lIns="99048" tIns="49524" rIns="99048" bIns="49524" rtlCol="0" anchor="b"/>
          <a:lstStyle>
            <a:lvl1pPr algn="r">
              <a:defRPr sz="13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Analyse de la noix de côtelette. </a:t>
            </a:r>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5</a:t>
            </a:fld>
            <a:endParaRPr lang="fr-FR"/>
          </a:p>
        </p:txBody>
      </p:sp>
    </p:spTree>
    <p:extLst>
      <p:ext uri="{BB962C8B-B14F-4D97-AF65-F5344CB8AC3E}">
        <p14:creationId xmlns:p14="http://schemas.microsoft.com/office/powerpoint/2010/main" val="36298585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7/5/2021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7/5/2021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7/5/2021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7/5/2021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n-ovin.fr/" TargetMode="External"/><Relationship Id="rId7" Type="http://schemas.openxmlformats.org/officeDocument/2006/relationships/image" Target="../media/image28.png"/><Relationship Id="rId2" Type="http://schemas.openxmlformats.org/officeDocument/2006/relationships/hyperlink" Target="http://www.idele.fr/" TargetMode="Externa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a:t>Diaporamas à la carte</a:t>
            </a:r>
            <a:br>
              <a:rPr lang="fr-FR" sz="4000" dirty="0"/>
            </a:br>
            <a:br>
              <a:rPr lang="fr-FR" sz="1400" dirty="0">
                <a:solidFill>
                  <a:schemeClr val="accent2">
                    <a:lumMod val="75000"/>
                  </a:schemeClr>
                </a:solidFill>
              </a:rPr>
            </a:br>
            <a:r>
              <a:rPr lang="fr-FR" sz="1400" b="0" dirty="0">
                <a:solidFill>
                  <a:schemeClr val="accent2">
                    <a:lumMod val="75000"/>
                  </a:schemeClr>
                </a:solidFill>
              </a:rPr>
              <a:t>Réalisée dans le cadre du réseau des spécialistes d’</a:t>
            </a:r>
            <a:r>
              <a:rPr lang="fr-FR" sz="1400" b="0" dirty="0" err="1">
                <a:solidFill>
                  <a:schemeClr val="accent2">
                    <a:lumMod val="75000"/>
                  </a:schemeClr>
                </a:solidFill>
              </a:rPr>
              <a:t>Inn’ovin</a:t>
            </a:r>
            <a:r>
              <a:rPr lang="fr-FR" sz="1400" b="0" dirty="0">
                <a:solidFill>
                  <a:schemeClr val="accent2">
                    <a:lumMod val="75000"/>
                  </a:schemeClr>
                </a:solidFill>
              </a:rPr>
              <a:t>, </a:t>
            </a:r>
            <a:br>
              <a:rPr lang="fr-FR" sz="1400" b="0" dirty="0">
                <a:solidFill>
                  <a:schemeClr val="accent2">
                    <a:lumMod val="75000"/>
                  </a:schemeClr>
                </a:solidFill>
              </a:rPr>
            </a:br>
            <a:r>
              <a:rPr lang="fr-FR" sz="1400" b="0" dirty="0">
                <a:solidFill>
                  <a:schemeClr val="accent2">
                    <a:lumMod val="75000"/>
                  </a:schemeClr>
                </a:solidFill>
              </a:rPr>
              <a:t>cette série de diaporamas a pour objectif de mettre à disposition de tous </a:t>
            </a:r>
            <a:br>
              <a:rPr lang="fr-FR" sz="1400" b="0" dirty="0">
                <a:solidFill>
                  <a:schemeClr val="accent2">
                    <a:lumMod val="75000"/>
                  </a:schemeClr>
                </a:solidFill>
              </a:rPr>
            </a:br>
            <a:r>
              <a:rPr lang="fr-FR" sz="1400" b="0" dirty="0">
                <a:solidFill>
                  <a:schemeClr val="accent2">
                    <a:lumMod val="75000"/>
                  </a:schemeClr>
                </a:solidFill>
              </a:rPr>
              <a:t>de récentes références techniques et économiques sur un sujet. </a:t>
            </a:r>
            <a:br>
              <a:rPr lang="fr-FR" sz="1400" b="0" dirty="0">
                <a:solidFill>
                  <a:schemeClr val="tx1"/>
                </a:solidFill>
              </a:rPr>
            </a:br>
            <a:br>
              <a:rPr lang="fr-FR" sz="1400" b="0" dirty="0">
                <a:solidFill>
                  <a:schemeClr val="tx1"/>
                </a:solidFill>
              </a:rPr>
            </a:br>
            <a:br>
              <a:rPr lang="fr-FR" sz="1400" b="0" dirty="0">
                <a:solidFill>
                  <a:schemeClr val="tx1"/>
                </a:solidFill>
              </a:rPr>
            </a:br>
            <a:r>
              <a:rPr lang="fr-FR" sz="1800" b="1" dirty="0">
                <a:solidFill>
                  <a:schemeClr val="tx1"/>
                </a:solidFill>
              </a:rPr>
              <a:t>[Avis à l’utilisateur]</a:t>
            </a:r>
            <a:br>
              <a:rPr lang="fr-FR" sz="1400" b="0" dirty="0">
                <a:solidFill>
                  <a:schemeClr val="tx1"/>
                </a:solidFill>
              </a:rPr>
            </a:br>
            <a:r>
              <a:rPr lang="fr-FR" sz="1400" b="0" i="1" dirty="0">
                <a:solidFill>
                  <a:schemeClr val="tx1"/>
                </a:solidFill>
              </a:rPr>
              <a:t>Vous pouvez utiliser ces diaporamas à votre guise, </a:t>
            </a:r>
            <a:br>
              <a:rPr lang="fr-FR" sz="1400" b="0" i="1" dirty="0">
                <a:solidFill>
                  <a:schemeClr val="tx1"/>
                </a:solidFill>
              </a:rPr>
            </a:br>
            <a:r>
              <a:rPr lang="fr-FR" sz="1400" b="1" i="1" dirty="0">
                <a:solidFill>
                  <a:schemeClr val="accent2">
                    <a:lumMod val="75000"/>
                  </a:schemeClr>
                </a:solidFill>
              </a:rPr>
              <a:t>sous réserve de citer les sources qui accompagnent chaque tableau et graphique</a:t>
            </a:r>
            <a:r>
              <a:rPr lang="fr-FR" sz="1400" b="0" i="1" dirty="0">
                <a:solidFill>
                  <a:schemeClr val="accent2">
                    <a:lumMod val="75000"/>
                  </a:schemeClr>
                </a:solidFill>
              </a:rPr>
              <a:t>. </a:t>
            </a:r>
            <a:br>
              <a:rPr lang="fr-FR" sz="1400" b="0" i="1" dirty="0">
                <a:solidFill>
                  <a:schemeClr val="accent2">
                    <a:lumMod val="75000"/>
                  </a:schemeClr>
                </a:solidFill>
              </a:rPr>
            </a:br>
            <a:r>
              <a:rPr lang="fr-FR" sz="1400" b="1" i="1" dirty="0">
                <a:solidFill>
                  <a:schemeClr val="accent2">
                    <a:lumMod val="75000"/>
                  </a:schemeClr>
                </a:solidFill>
              </a:rPr>
              <a:t>Merci également d’indiquer que ces diaporamas ont été réalisés dans le cadre d’</a:t>
            </a:r>
            <a:r>
              <a:rPr lang="fr-FR" sz="1400" b="1" i="1" dirty="0" err="1">
                <a:solidFill>
                  <a:schemeClr val="accent2">
                    <a:lumMod val="75000"/>
                  </a:schemeClr>
                </a:solidFill>
              </a:rPr>
              <a:t>Inn’Ovin</a:t>
            </a:r>
            <a:r>
              <a:rPr lang="fr-FR" sz="1400" b="1" i="1" dirty="0">
                <a:solidFill>
                  <a:schemeClr val="accent2">
                    <a:lumMod val="75000"/>
                  </a:schemeClr>
                </a:solidFill>
              </a:rPr>
              <a:t> </a:t>
            </a:r>
            <a:br>
              <a:rPr lang="fr-FR" sz="1400" b="1" i="1" dirty="0">
                <a:solidFill>
                  <a:schemeClr val="tx1"/>
                </a:solidFill>
              </a:rPr>
            </a:br>
            <a:r>
              <a:rPr lang="fr-FR" sz="1400" b="0" i="1" dirty="0">
                <a:solidFill>
                  <a:schemeClr val="tx1"/>
                </a:solidFill>
              </a:rPr>
              <a:t>par le réseau des spécialistes, un groupe de techniciens, ingénieurs et vétérinaires tous spécialisés dans un domaine et issus des différentes familles de la filière ovine nationale. </a:t>
            </a:r>
            <a:br>
              <a:rPr lang="fr-FR" sz="1400" b="0" dirty="0">
                <a:solidFill>
                  <a:schemeClr val="tx1"/>
                </a:solidFill>
              </a:rPr>
            </a:br>
            <a:br>
              <a:rPr lang="fr-FR" sz="1400" b="0" dirty="0">
                <a:solidFill>
                  <a:schemeClr val="tx1"/>
                </a:solidFill>
              </a:rPr>
            </a:br>
            <a:r>
              <a:rPr lang="fr-FR" sz="1400" b="0" dirty="0">
                <a:solidFill>
                  <a:schemeClr val="tx1"/>
                </a:solidFill>
              </a:rPr>
              <a:t>Des commentaires accompagnent chaque diapo. </a:t>
            </a:r>
            <a:br>
              <a:rPr lang="fr-FR" sz="1400" b="0" dirty="0">
                <a:solidFill>
                  <a:schemeClr val="tx1"/>
                </a:solidFill>
              </a:rPr>
            </a:br>
            <a:r>
              <a:rPr lang="fr-FR" sz="1200" b="1" dirty="0">
                <a:solidFill>
                  <a:schemeClr val="tx1"/>
                </a:solidFill>
              </a:rPr>
              <a:t>Pour en savoir plus, vous pouvez contacter les rédacteurs des diaporamas indiqués sur la diapo suivante.</a:t>
            </a:r>
            <a:br>
              <a:rPr lang="fr-FR" sz="2400" dirty="0"/>
            </a:br>
            <a:br>
              <a:rPr lang="fr-FR" sz="2400" dirty="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464" y="371061"/>
            <a:ext cx="8596668" cy="1320800"/>
          </a:xfrm>
        </p:spPr>
        <p:txBody>
          <a:bodyPr/>
          <a:lstStyle/>
          <a:p>
            <a:r>
              <a:rPr lang="fr-FR" dirty="0"/>
              <a:t>Les pratiques agroécologiques testées </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7" name="Rogner un rectangle avec un coin diagonal 6"/>
          <p:cNvSpPr/>
          <p:nvPr/>
        </p:nvSpPr>
        <p:spPr>
          <a:xfrm>
            <a:off x="9518778" y="2170939"/>
            <a:ext cx="2384598" cy="13593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Les pratiques agroécologiques sont déjà dans les élevages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721" y="3777013"/>
            <a:ext cx="2339289" cy="156597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830" y="3741410"/>
            <a:ext cx="2176671" cy="1632503"/>
          </a:xfrm>
          <a:prstGeom prst="rect">
            <a:avLst/>
          </a:prstGeom>
        </p:spPr>
      </p:pic>
      <p:sp>
        <p:nvSpPr>
          <p:cNvPr id="12" name="ZoneTexte 11"/>
          <p:cNvSpPr txBox="1"/>
          <p:nvPr/>
        </p:nvSpPr>
        <p:spPr>
          <a:xfrm>
            <a:off x="229498" y="1208133"/>
            <a:ext cx="5708654" cy="369332"/>
          </a:xfrm>
          <a:prstGeom prst="rect">
            <a:avLst/>
          </a:prstGeom>
          <a:noFill/>
        </p:spPr>
        <p:txBody>
          <a:bodyPr wrap="square" rtlCol="0">
            <a:spAutoFit/>
          </a:bodyPr>
          <a:lstStyle/>
          <a:p>
            <a:r>
              <a:rPr lang="fr-FR" dirty="0"/>
              <a:t>Du foin de luzerne associé à une lactation longue</a:t>
            </a:r>
          </a:p>
        </p:txBody>
      </p:sp>
      <p:sp>
        <p:nvSpPr>
          <p:cNvPr id="13" name="ZoneTexte 12"/>
          <p:cNvSpPr txBox="1"/>
          <p:nvPr/>
        </p:nvSpPr>
        <p:spPr>
          <a:xfrm>
            <a:off x="1742520" y="5408287"/>
            <a:ext cx="5708654" cy="369332"/>
          </a:xfrm>
          <a:prstGeom prst="rect">
            <a:avLst/>
          </a:prstGeom>
          <a:noFill/>
        </p:spPr>
        <p:txBody>
          <a:bodyPr wrap="square" rtlCol="0">
            <a:spAutoFit/>
          </a:bodyPr>
          <a:lstStyle/>
          <a:p>
            <a:r>
              <a:rPr lang="fr-FR" dirty="0"/>
              <a:t>Des agneaux finis sur prairies</a:t>
            </a:r>
          </a:p>
        </p:txBody>
      </p:sp>
      <p:sp>
        <p:nvSpPr>
          <p:cNvPr id="14" name="ZoneTexte 13"/>
          <p:cNvSpPr txBox="1"/>
          <p:nvPr/>
        </p:nvSpPr>
        <p:spPr>
          <a:xfrm>
            <a:off x="6702146" y="5372444"/>
            <a:ext cx="5708654" cy="369332"/>
          </a:xfrm>
          <a:prstGeom prst="rect">
            <a:avLst/>
          </a:prstGeom>
          <a:noFill/>
        </p:spPr>
        <p:txBody>
          <a:bodyPr wrap="square" rtlCol="0">
            <a:spAutoFit/>
          </a:bodyPr>
          <a:lstStyle/>
          <a:p>
            <a:r>
              <a:rPr lang="fr-FR" dirty="0"/>
              <a:t>Des agneaux finis sur dérobées</a:t>
            </a:r>
          </a:p>
        </p:txBody>
      </p:sp>
      <p:sp>
        <p:nvSpPr>
          <p:cNvPr id="15" name="Larme 14"/>
          <p:cNvSpPr/>
          <p:nvPr/>
        </p:nvSpPr>
        <p:spPr>
          <a:xfrm>
            <a:off x="566531" y="3724401"/>
            <a:ext cx="2221662" cy="1543338"/>
          </a:xfrm>
          <a:prstGeom prst="teardrop">
            <a:avLst>
              <a:gd name="adj" fmla="val 90000"/>
            </a:avLst>
          </a:prstGeom>
          <a:solidFill>
            <a:srgbClr val="F59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Pour les exploitations en zones herbagères</a:t>
            </a:r>
          </a:p>
        </p:txBody>
      </p:sp>
      <p:sp>
        <p:nvSpPr>
          <p:cNvPr id="16" name="Larme 15"/>
          <p:cNvSpPr/>
          <p:nvPr/>
        </p:nvSpPr>
        <p:spPr>
          <a:xfrm>
            <a:off x="4960974" y="3741410"/>
            <a:ext cx="2221662" cy="1543338"/>
          </a:xfrm>
          <a:prstGeom prst="teardrop">
            <a:avLst>
              <a:gd name="adj" fmla="val 90000"/>
            </a:avLst>
          </a:prstGeom>
          <a:solidFill>
            <a:srgbClr val="F59C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Pour les exploitations en zones céréalières</a:t>
            </a:r>
          </a:p>
        </p:txBody>
      </p:sp>
      <p:sp>
        <p:nvSpPr>
          <p:cNvPr id="17" name="ZoneTexte 16"/>
          <p:cNvSpPr txBox="1"/>
          <p:nvPr/>
        </p:nvSpPr>
        <p:spPr>
          <a:xfrm>
            <a:off x="6071805" y="1161457"/>
            <a:ext cx="4703346" cy="369332"/>
          </a:xfrm>
          <a:prstGeom prst="rect">
            <a:avLst/>
          </a:prstGeom>
          <a:noFill/>
        </p:spPr>
        <p:txBody>
          <a:bodyPr wrap="square" rtlCol="0">
            <a:spAutoFit/>
          </a:bodyPr>
          <a:lstStyle/>
          <a:p>
            <a:r>
              <a:rPr lang="fr-FR" dirty="0"/>
              <a:t>Des extraits végétaux dans l’aliment</a:t>
            </a:r>
          </a:p>
        </p:txBody>
      </p:sp>
      <p:pic>
        <p:nvPicPr>
          <p:cNvPr id="18" name="Image 17">
            <a:extLst>
              <a:ext uri="{FF2B5EF4-FFF2-40B4-BE49-F238E27FC236}">
                <a16:creationId xmlns:a16="http://schemas.microsoft.com/office/drawing/2014/main" id="{99EB0F9D-21B6-4D9F-A715-C31376D4552A}"/>
              </a:ext>
            </a:extLst>
          </p:cNvPr>
          <p:cNvPicPr>
            <a:picLocks noChangeAspect="1"/>
          </p:cNvPicPr>
          <p:nvPr/>
        </p:nvPicPr>
        <p:blipFill>
          <a:blip r:embed="rId5"/>
          <a:stretch>
            <a:fillRect/>
          </a:stretch>
        </p:blipFill>
        <p:spPr>
          <a:xfrm>
            <a:off x="507977" y="1652537"/>
            <a:ext cx="4714875" cy="1524000"/>
          </a:xfrm>
          <a:prstGeom prst="rect">
            <a:avLst/>
          </a:prstGeom>
        </p:spPr>
      </p:pic>
      <p:pic>
        <p:nvPicPr>
          <p:cNvPr id="20" name="Image 19">
            <a:extLst>
              <a:ext uri="{FF2B5EF4-FFF2-40B4-BE49-F238E27FC236}">
                <a16:creationId xmlns:a16="http://schemas.microsoft.com/office/drawing/2014/main" id="{B81175D6-069A-48AD-9FFF-0F1A0449DEC1}"/>
              </a:ext>
            </a:extLst>
          </p:cNvPr>
          <p:cNvPicPr>
            <a:picLocks noChangeAspect="1"/>
          </p:cNvPicPr>
          <p:nvPr/>
        </p:nvPicPr>
        <p:blipFill>
          <a:blip r:embed="rId6"/>
          <a:stretch>
            <a:fillRect/>
          </a:stretch>
        </p:blipFill>
        <p:spPr>
          <a:xfrm>
            <a:off x="6749623" y="1652537"/>
            <a:ext cx="2276475" cy="1562100"/>
          </a:xfrm>
          <a:prstGeom prst="rect">
            <a:avLst/>
          </a:prstGeom>
        </p:spPr>
      </p:pic>
    </p:spTree>
    <p:extLst>
      <p:ext uri="{BB962C8B-B14F-4D97-AF65-F5344CB8AC3E}">
        <p14:creationId xmlns:p14="http://schemas.microsoft.com/office/powerpoint/2010/main" val="126892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tiers des consommateurs parfois déçu par la viande dans l’assiette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pic>
        <p:nvPicPr>
          <p:cNvPr id="3" name="Image 2"/>
          <p:cNvPicPr>
            <a:picLocks noChangeAspect="1"/>
          </p:cNvPicPr>
          <p:nvPr/>
        </p:nvPicPr>
        <p:blipFill>
          <a:blip r:embed="rId3"/>
          <a:stretch>
            <a:fillRect/>
          </a:stretch>
        </p:blipFill>
        <p:spPr>
          <a:xfrm>
            <a:off x="2259807" y="2190686"/>
            <a:ext cx="5684138" cy="3808958"/>
          </a:xfrm>
          <a:prstGeom prst="rect">
            <a:avLst/>
          </a:prstGeom>
        </p:spPr>
      </p:pic>
    </p:spTree>
    <p:extLst>
      <p:ext uri="{BB962C8B-B14F-4D97-AF65-F5344CB8AC3E}">
        <p14:creationId xmlns:p14="http://schemas.microsoft.com/office/powerpoint/2010/main" val="194664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L’agneau agroécologique plébiscité par les consommateurs</a:t>
            </a:r>
          </a:p>
        </p:txBody>
      </p:sp>
      <p:sp>
        <p:nvSpPr>
          <p:cNvPr id="3" name="Espace réservé du contenu 2"/>
          <p:cNvSpPr>
            <a:spLocks noGrp="1"/>
          </p:cNvSpPr>
          <p:nvPr>
            <p:ph idx="1"/>
          </p:nvPr>
        </p:nvSpPr>
        <p:spPr>
          <a:xfrm>
            <a:off x="319523" y="2114735"/>
            <a:ext cx="9659363" cy="3880773"/>
          </a:xfrm>
        </p:spPr>
        <p:txBody>
          <a:bodyPr>
            <a:normAutofit fontScale="92500" lnSpcReduction="10000"/>
          </a:bodyPr>
          <a:lstStyle/>
          <a:p>
            <a:r>
              <a:rPr lang="fr-FR" sz="2800" dirty="0"/>
              <a:t>Un positionnement </a:t>
            </a:r>
            <a:r>
              <a:rPr lang="fr-FR" sz="2800" b="1" dirty="0"/>
              <a:t>équivalent à l’agneau sous signe officiel de qualité </a:t>
            </a:r>
            <a:r>
              <a:rPr lang="fr-FR" sz="2800" dirty="0"/>
              <a:t>sur de nombreux aspects : gustatif, qualités nutritionnelles, sécurité sanitaire, production traditionnelle et contrôle du produit,</a:t>
            </a:r>
          </a:p>
          <a:p>
            <a:endParaRPr lang="fr-FR" sz="2800" dirty="0"/>
          </a:p>
          <a:p>
            <a:r>
              <a:rPr lang="fr-FR" sz="2800" dirty="0"/>
              <a:t>En 1</a:t>
            </a:r>
            <a:r>
              <a:rPr lang="fr-FR" sz="2800" baseline="30000" dirty="0"/>
              <a:t>ère</a:t>
            </a:r>
            <a:r>
              <a:rPr lang="fr-FR" sz="2800" dirty="0"/>
              <a:t> position pour le </a:t>
            </a:r>
            <a:r>
              <a:rPr lang="fr-FR" sz="2800" b="1" dirty="0"/>
              <a:t>respect de l’environnement </a:t>
            </a:r>
            <a:r>
              <a:rPr lang="fr-FR" sz="2800" dirty="0"/>
              <a:t>et la moindre utilisation de médicament.</a:t>
            </a:r>
          </a:p>
          <a:p>
            <a:pPr marL="0" indent="0">
              <a:buNone/>
            </a:pPr>
            <a:endParaRPr lang="fr-FR" sz="2800" dirty="0"/>
          </a:p>
          <a:p>
            <a:pPr marL="0" indent="0">
              <a:buNone/>
            </a:pPr>
            <a:r>
              <a:rPr lang="fr-FR" sz="2800" i="1" dirty="0"/>
              <a:t>Enquête réalisée auprès de 384 consommateurs</a:t>
            </a:r>
            <a:endParaRPr lang="fr-FR" sz="2000" i="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Tree>
    <p:extLst>
      <p:ext uri="{BB962C8B-B14F-4D97-AF65-F5344CB8AC3E}">
        <p14:creationId xmlns:p14="http://schemas.microsoft.com/office/powerpoint/2010/main" val="3223777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L’agneau agroécologique plébiscité par les consommateurs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pic>
        <p:nvPicPr>
          <p:cNvPr id="3" name="Image 2"/>
          <p:cNvPicPr>
            <a:picLocks noChangeAspect="1"/>
          </p:cNvPicPr>
          <p:nvPr/>
        </p:nvPicPr>
        <p:blipFill>
          <a:blip r:embed="rId3"/>
          <a:stretch>
            <a:fillRect/>
          </a:stretch>
        </p:blipFill>
        <p:spPr>
          <a:xfrm>
            <a:off x="3477470" y="1760382"/>
            <a:ext cx="4912387" cy="4457537"/>
          </a:xfrm>
          <a:prstGeom prst="rect">
            <a:avLst/>
          </a:prstGeom>
        </p:spPr>
      </p:pic>
    </p:spTree>
    <p:extLst>
      <p:ext uri="{BB962C8B-B14F-4D97-AF65-F5344CB8AC3E}">
        <p14:creationId xmlns:p14="http://schemas.microsoft.com/office/powerpoint/2010/main" val="6664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L’agneau agroécologique plébiscité par les consommateurs mais…</a:t>
            </a:r>
          </a:p>
        </p:txBody>
      </p:sp>
      <p:sp>
        <p:nvSpPr>
          <p:cNvPr id="3" name="Espace réservé du contenu 2"/>
          <p:cNvSpPr>
            <a:spLocks noGrp="1"/>
          </p:cNvSpPr>
          <p:nvPr>
            <p:ph idx="1"/>
          </p:nvPr>
        </p:nvSpPr>
        <p:spPr>
          <a:xfrm>
            <a:off x="319523" y="2114735"/>
            <a:ext cx="9659363" cy="3880773"/>
          </a:xfrm>
        </p:spPr>
        <p:txBody>
          <a:bodyPr>
            <a:normAutofit fontScale="85000" lnSpcReduction="20000"/>
          </a:bodyPr>
          <a:lstStyle/>
          <a:p>
            <a:r>
              <a:rPr lang="fr-FR" sz="2800" dirty="0"/>
              <a:t>14 % des consommateurs affirment qu’un produit agroécologique ne pourrait pas entrer dans leurs critères de choix</a:t>
            </a:r>
          </a:p>
          <a:p>
            <a:pPr marL="0" indent="0">
              <a:buNone/>
            </a:pPr>
            <a:endParaRPr lang="fr-FR" sz="2800" dirty="0"/>
          </a:p>
          <a:p>
            <a:pPr marL="0" indent="0">
              <a:buNone/>
            </a:pPr>
            <a:r>
              <a:rPr lang="fr-FR" sz="2800" dirty="0"/>
              <a:t>Principales raisons évoquées : </a:t>
            </a:r>
          </a:p>
          <a:p>
            <a:pPr>
              <a:buFontTx/>
              <a:buChar char="-"/>
            </a:pPr>
            <a:r>
              <a:rPr lang="fr-FR" sz="2800" dirty="0"/>
              <a:t>la crainte d’un prix trop élevé,</a:t>
            </a:r>
          </a:p>
          <a:p>
            <a:pPr>
              <a:buFontTx/>
              <a:buChar char="-"/>
            </a:pPr>
            <a:r>
              <a:rPr lang="fr-FR" sz="2800" dirty="0"/>
              <a:t>Le souhait de ne pas changer les habitudes.</a:t>
            </a:r>
          </a:p>
          <a:p>
            <a:endParaRPr lang="fr-FR" sz="2800" dirty="0"/>
          </a:p>
          <a:p>
            <a:pPr marL="0" indent="0">
              <a:buNone/>
            </a:pPr>
            <a:endParaRPr lang="fr-FR" sz="2800" dirty="0"/>
          </a:p>
          <a:p>
            <a:pPr marL="0" indent="0">
              <a:buNone/>
            </a:pPr>
            <a:r>
              <a:rPr lang="fr-FR" sz="2800" i="1" dirty="0"/>
              <a:t>Enquête réalisée auprès de 198 consommateurs</a:t>
            </a:r>
            <a:endParaRPr lang="fr-FR" sz="2000" i="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Tree>
    <p:extLst>
      <p:ext uri="{BB962C8B-B14F-4D97-AF65-F5344CB8AC3E}">
        <p14:creationId xmlns:p14="http://schemas.microsoft.com/office/powerpoint/2010/main" val="88727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Des amateurs de viande d’agneau prêts à payer plus cher que du standard une viande affichée agroécologique*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pic>
        <p:nvPicPr>
          <p:cNvPr id="5" name="Image 4">
            <a:extLst>
              <a:ext uri="{FF2B5EF4-FFF2-40B4-BE49-F238E27FC236}">
                <a16:creationId xmlns:a16="http://schemas.microsoft.com/office/drawing/2014/main" id="{95B1FFB2-CBC0-4904-8230-3A74EEF08C4E}"/>
              </a:ext>
            </a:extLst>
          </p:cNvPr>
          <p:cNvPicPr>
            <a:picLocks noChangeAspect="1"/>
          </p:cNvPicPr>
          <p:nvPr/>
        </p:nvPicPr>
        <p:blipFill>
          <a:blip r:embed="rId3"/>
          <a:stretch>
            <a:fillRect/>
          </a:stretch>
        </p:blipFill>
        <p:spPr>
          <a:xfrm>
            <a:off x="822768" y="2703029"/>
            <a:ext cx="8305800" cy="3181350"/>
          </a:xfrm>
          <a:prstGeom prst="rect">
            <a:avLst/>
          </a:prstGeom>
        </p:spPr>
      </p:pic>
    </p:spTree>
    <p:extLst>
      <p:ext uri="{BB962C8B-B14F-4D97-AF65-F5344CB8AC3E}">
        <p14:creationId xmlns:p14="http://schemas.microsoft.com/office/powerpoint/2010/main" val="69974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L’étude ECOLAGNO en quelques chiffres </a:t>
            </a:r>
          </a:p>
        </p:txBody>
      </p:sp>
      <p:sp>
        <p:nvSpPr>
          <p:cNvPr id="3" name="Espace réservé du contenu 2"/>
          <p:cNvSpPr>
            <a:spLocks noGrp="1"/>
          </p:cNvSpPr>
          <p:nvPr>
            <p:ph idx="1"/>
          </p:nvPr>
        </p:nvSpPr>
        <p:spPr>
          <a:xfrm>
            <a:off x="677334" y="1926727"/>
            <a:ext cx="6264963" cy="3880773"/>
          </a:xfrm>
        </p:spPr>
        <p:txBody>
          <a:bodyPr>
            <a:normAutofit fontScale="92500"/>
          </a:bodyPr>
          <a:lstStyle/>
          <a:p>
            <a:r>
              <a:rPr lang="fr-FR" sz="2400" dirty="0"/>
              <a:t>6 tests sensoriels auprès des consommateurs,</a:t>
            </a:r>
          </a:p>
          <a:p>
            <a:r>
              <a:rPr lang="fr-FR" sz="2400" dirty="0"/>
              <a:t>582 consommateurs interrogés à Nantes, Aix en Provence, Paris et région parisienne,</a:t>
            </a:r>
          </a:p>
          <a:p>
            <a:r>
              <a:rPr lang="fr-FR" sz="2400" dirty="0"/>
              <a:t>4 tests en condition d’achat,</a:t>
            </a:r>
          </a:p>
          <a:p>
            <a:r>
              <a:rPr lang="fr-FR" sz="2400" dirty="0"/>
              <a:t>279 agneaux évalués par les consommateurs,</a:t>
            </a:r>
          </a:p>
          <a:p>
            <a:r>
              <a:rPr lang="fr-FR" sz="2400" dirty="0"/>
              <a:t>30 distributeurs enquêtés : bouchers de grandes et moyennes surfaces ou artisans.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pic>
        <p:nvPicPr>
          <p:cNvPr id="7" name="Image 6">
            <a:extLst>
              <a:ext uri="{FF2B5EF4-FFF2-40B4-BE49-F238E27FC236}">
                <a16:creationId xmlns:a16="http://schemas.microsoft.com/office/drawing/2014/main" id="{5D05F7A9-EACB-44E5-A3B3-9643801BD3A5}"/>
              </a:ext>
            </a:extLst>
          </p:cNvPr>
          <p:cNvPicPr>
            <a:picLocks noChangeAspect="1"/>
          </p:cNvPicPr>
          <p:nvPr/>
        </p:nvPicPr>
        <p:blipFill>
          <a:blip r:embed="rId3"/>
          <a:stretch>
            <a:fillRect/>
          </a:stretch>
        </p:blipFill>
        <p:spPr>
          <a:xfrm>
            <a:off x="7337719" y="2142969"/>
            <a:ext cx="4176947" cy="2784631"/>
          </a:xfrm>
          <a:prstGeom prst="rect">
            <a:avLst/>
          </a:prstGeom>
        </p:spPr>
      </p:pic>
    </p:spTree>
    <p:extLst>
      <p:ext uri="{BB962C8B-B14F-4D97-AF65-F5344CB8AC3E}">
        <p14:creationId xmlns:p14="http://schemas.microsoft.com/office/powerpoint/2010/main" val="358450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464" y="371061"/>
            <a:ext cx="8596668" cy="1320800"/>
          </a:xfrm>
        </p:spPr>
        <p:txBody>
          <a:bodyPr/>
          <a:lstStyle/>
          <a:p>
            <a:r>
              <a:rPr lang="fr-FR" dirty="0"/>
              <a:t>En résumé</a:t>
            </a:r>
          </a:p>
        </p:txBody>
      </p:sp>
      <p:sp>
        <p:nvSpPr>
          <p:cNvPr id="3" name="Espace réservé du contenu 2"/>
          <p:cNvSpPr>
            <a:spLocks noGrp="1"/>
          </p:cNvSpPr>
          <p:nvPr>
            <p:ph idx="1"/>
          </p:nvPr>
        </p:nvSpPr>
        <p:spPr>
          <a:xfrm>
            <a:off x="677334" y="1133061"/>
            <a:ext cx="8596668" cy="5555974"/>
          </a:xfrm>
        </p:spPr>
        <p:txBody>
          <a:bodyPr>
            <a:normAutofit/>
          </a:bodyPr>
          <a:lstStyle/>
          <a:p>
            <a:pPr marL="0" indent="0">
              <a:buNone/>
            </a:pPr>
            <a:r>
              <a:rPr lang="fr-FR" sz="2800" dirty="0"/>
              <a:t>L’agneau agroécologique vu par les consommateurs :  </a:t>
            </a:r>
          </a:p>
          <a:p>
            <a:pPr lvl="0"/>
            <a:r>
              <a:rPr lang="fr-FR" sz="2800" dirty="0"/>
              <a:t>Est porteur de plus-value,</a:t>
            </a:r>
          </a:p>
          <a:p>
            <a:pPr lvl="0"/>
            <a:r>
              <a:rPr lang="fr-FR" sz="2800" dirty="0"/>
              <a:t>Est assimilé aux agneaux vendus sous signe officiel de qualité,</a:t>
            </a:r>
          </a:p>
          <a:p>
            <a:pPr lvl="0"/>
            <a:r>
              <a:rPr lang="fr-FR" sz="2800" dirty="0"/>
              <a:t>Exprime des valeurs éthiques et morales,</a:t>
            </a:r>
          </a:p>
          <a:p>
            <a:pPr lvl="0"/>
            <a:r>
              <a:rPr lang="fr-FR" sz="2800" dirty="0"/>
              <a:t>Serait potentiellement payé 14 % plus cher que de l’agneau standard français, en veillant à fournir une viande agréable à la dégustation. </a:t>
            </a:r>
          </a:p>
          <a:p>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Tree>
    <p:extLst>
      <p:ext uri="{BB962C8B-B14F-4D97-AF65-F5344CB8AC3E}">
        <p14:creationId xmlns:p14="http://schemas.microsoft.com/office/powerpoint/2010/main" val="43744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18</a:t>
            </a:fld>
            <a:endParaRPr lang="fr-FR" altLang="fr-FR">
              <a:solidFill>
                <a:schemeClr val="bg1"/>
              </a:solidFill>
            </a:endParaRPr>
          </a:p>
        </p:txBody>
      </p:sp>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8"/>
          <p:cNvSpPr/>
          <p:nvPr/>
        </p:nvSpPr>
        <p:spPr>
          <a:xfrm rot="10800000">
            <a:off x="5179974" y="0"/>
            <a:ext cx="982382" cy="6227936"/>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xt Box 3"/>
          <p:cNvSpPr txBox="1">
            <a:spLocks noChangeArrowheads="1"/>
          </p:cNvSpPr>
          <p:nvPr/>
        </p:nvSpPr>
        <p:spPr bwMode="auto">
          <a:xfrm>
            <a:off x="6625339" y="3330824"/>
            <a:ext cx="4202838" cy="3262432"/>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plus : </a:t>
            </a:r>
            <a:r>
              <a:rPr lang="fr-FR" sz="2000" b="1" dirty="0">
                <a:solidFill>
                  <a:srgbClr val="008000"/>
                </a:solidFill>
              </a:rPr>
              <a:t>fiche technique</a:t>
            </a:r>
            <a:r>
              <a:rPr lang="fr-FR" sz="2000" b="1">
                <a:solidFill>
                  <a:srgbClr val="008000"/>
                </a:solidFill>
              </a:rPr>
              <a:t>, podcast, vidéo</a:t>
            </a:r>
            <a:endParaRPr lang="fr-FR" sz="2000" b="1" dirty="0">
              <a:solidFill>
                <a:srgbClr val="008000"/>
              </a:solidFill>
            </a:endParaRPr>
          </a:p>
          <a:p>
            <a:pPr eaLnBrk="1" hangingPunct="1">
              <a:buFont typeface="Wingdings" pitchFamily="2" charset="2"/>
              <a:buNone/>
              <a:defRPr/>
            </a:pPr>
            <a:r>
              <a:rPr lang="fr-FR" sz="3200" b="1" dirty="0">
                <a:solidFill>
                  <a:srgbClr val="90C226"/>
                </a:solidFill>
              </a:rPr>
              <a:t>Ecolagno.idele.fr</a:t>
            </a:r>
          </a:p>
          <a:p>
            <a:pPr eaLnBrk="1" hangingPunct="1">
              <a:buFont typeface="Wingdings" pitchFamily="2" charset="2"/>
              <a:buNone/>
              <a:defRPr/>
            </a:pPr>
            <a:r>
              <a:rPr lang="fr-FR" sz="3200" b="1" dirty="0">
                <a:solidFill>
                  <a:srgbClr val="90C226"/>
                </a:solidFill>
              </a:rPr>
              <a:t>Ciirpo.idele.fr</a:t>
            </a: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a:solidFill>
                  <a:schemeClr val="tx2">
                    <a:lumMod val="75000"/>
                  </a:schemeClr>
                </a:solidFill>
                <a:hlinkClick r:id="rId2"/>
              </a:rPr>
              <a:t>www.idele.fr</a:t>
            </a:r>
            <a:r>
              <a:rPr lang="fr-FR" sz="2400" b="1" dirty="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a:solidFill>
                  <a:schemeClr val="tx2">
                    <a:lumMod val="75000"/>
                  </a:schemeClr>
                </a:solidFill>
                <a:hlinkClick r:id="rId3"/>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
        <p:nvSpPr>
          <p:cNvPr id="11" name="ZoneTexte 10"/>
          <p:cNvSpPr txBox="1"/>
          <p:nvPr/>
        </p:nvSpPr>
        <p:spPr>
          <a:xfrm>
            <a:off x="5179973" y="5565726"/>
            <a:ext cx="825803" cy="307777"/>
          </a:xfrm>
          <a:prstGeom prst="rect">
            <a:avLst/>
          </a:prstGeom>
          <a:noFill/>
        </p:spPr>
        <p:txBody>
          <a:bodyPr wrap="none" rtlCol="0">
            <a:spAutoFit/>
          </a:bodyPr>
          <a:lstStyle/>
          <a:p>
            <a:r>
              <a:rPr lang="fr-FR" sz="1400" dirty="0"/>
              <a:t>CP : CIV</a:t>
            </a: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pic>
        <p:nvPicPr>
          <p:cNvPr id="13" name="Image 12"/>
          <p:cNvPicPr>
            <a:picLocks noChangeAspect="1"/>
          </p:cNvPicPr>
          <p:nvPr/>
        </p:nvPicPr>
        <p:blipFill>
          <a:blip r:embed="rId5"/>
          <a:stretch>
            <a:fillRect/>
          </a:stretch>
        </p:blipFill>
        <p:spPr>
          <a:xfrm>
            <a:off x="175272" y="5873503"/>
            <a:ext cx="2756771" cy="915415"/>
          </a:xfrm>
          <a:prstGeom prst="rect">
            <a:avLst/>
          </a:prstGeom>
        </p:spPr>
      </p:pic>
      <p:pic>
        <p:nvPicPr>
          <p:cNvPr id="5" name="Image 4"/>
          <p:cNvPicPr>
            <a:picLocks noChangeAspect="1"/>
          </p:cNvPicPr>
          <p:nvPr/>
        </p:nvPicPr>
        <p:blipFill>
          <a:blip r:embed="rId6"/>
          <a:stretch>
            <a:fillRect/>
          </a:stretch>
        </p:blipFill>
        <p:spPr>
          <a:xfrm>
            <a:off x="7415101" y="626471"/>
            <a:ext cx="1908181" cy="2704353"/>
          </a:xfrm>
          <a:prstGeom prst="rect">
            <a:avLst/>
          </a:prstGeom>
        </p:spPr>
      </p:pic>
      <p:pic>
        <p:nvPicPr>
          <p:cNvPr id="3" name="Image 2">
            <a:extLst>
              <a:ext uri="{FF2B5EF4-FFF2-40B4-BE49-F238E27FC236}">
                <a16:creationId xmlns:a16="http://schemas.microsoft.com/office/drawing/2014/main" id="{958056ED-8E26-414C-96D2-55E56E0BD63A}"/>
              </a:ext>
            </a:extLst>
          </p:cNvPr>
          <p:cNvPicPr>
            <a:picLocks noChangeAspect="1"/>
          </p:cNvPicPr>
          <p:nvPr/>
        </p:nvPicPr>
        <p:blipFill>
          <a:blip r:embed="rId7"/>
          <a:stretch>
            <a:fillRect/>
          </a:stretch>
        </p:blipFill>
        <p:spPr>
          <a:xfrm>
            <a:off x="448733" y="1244849"/>
            <a:ext cx="5562600" cy="4171950"/>
          </a:xfrm>
          <a:prstGeom prst="rect">
            <a:avLst/>
          </a:prstGeom>
        </p:spPr>
      </p:pic>
    </p:spTree>
    <p:extLst>
      <p:ext uri="{BB962C8B-B14F-4D97-AF65-F5344CB8AC3E}">
        <p14:creationId xmlns:p14="http://schemas.microsoft.com/office/powerpoint/2010/main" val="239408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8973" y="1941056"/>
            <a:ext cx="9609503" cy="1646302"/>
          </a:xfrm>
        </p:spPr>
        <p:txBody>
          <a:bodyPr/>
          <a:lstStyle/>
          <a:p>
            <a:pPr algn="ctr">
              <a:spcBef>
                <a:spcPts val="1200"/>
              </a:spcBef>
            </a:pPr>
            <a:r>
              <a:rPr lang="fr-FR" sz="4800" b="1" dirty="0">
                <a:solidFill>
                  <a:srgbClr val="008000"/>
                </a:solidFill>
              </a:rPr>
              <a:t>L’</a:t>
            </a:r>
            <a:r>
              <a:rPr lang="fr-FR" sz="4800" b="1" dirty="0" err="1">
                <a:solidFill>
                  <a:srgbClr val="008000"/>
                </a:solidFill>
              </a:rPr>
              <a:t>agroécologie</a:t>
            </a:r>
            <a:r>
              <a:rPr lang="fr-FR" sz="4800" b="1" dirty="0">
                <a:solidFill>
                  <a:srgbClr val="008000"/>
                </a:solidFill>
              </a:rPr>
              <a:t> : source de valeur ajoutée</a:t>
            </a:r>
            <a:r>
              <a:rPr lang="fr-FR" sz="4000" b="1" dirty="0"/>
              <a:t> pour la viande d’agneau</a:t>
            </a:r>
            <a:endParaRPr lang="fr-FR" sz="24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2369203" y="3903151"/>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3183652" y="4077861"/>
            <a:ext cx="7766936" cy="1096899"/>
          </a:xfrm>
        </p:spPr>
        <p:txBody>
          <a:bodyPr>
            <a:noAutofit/>
          </a:bodyPr>
          <a:lstStyle/>
          <a:p>
            <a:pPr algn="l"/>
            <a:r>
              <a:rPr lang="fr-FR" sz="1600" dirty="0"/>
              <a:t>Isabelle Legrand – Institut de l’Elevage</a:t>
            </a:r>
          </a:p>
          <a:p>
            <a:pPr algn="l"/>
            <a:r>
              <a:rPr lang="fr-FR" sz="1600" dirty="0"/>
              <a:t>Jérôme Normand – Institut de l’Elevage</a:t>
            </a:r>
          </a:p>
          <a:p>
            <a:pPr algn="l"/>
            <a:r>
              <a:rPr lang="fr-FR" sz="1600" dirty="0"/>
              <a:t>Laurence Sagot – Institut de l’Elevage/CIIRPO</a:t>
            </a:r>
          </a:p>
          <a:p>
            <a:pPr algn="l"/>
            <a:endParaRPr lang="fr-FR" sz="1600" dirty="0"/>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002" y="234485"/>
            <a:ext cx="1321904" cy="1278548"/>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8674" y="234485"/>
            <a:ext cx="1254300" cy="1569823"/>
          </a:xfrm>
          <a:prstGeom prst="rect">
            <a:avLst/>
          </a:prstGeom>
        </p:spPr>
      </p:pic>
      <p:pic>
        <p:nvPicPr>
          <p:cNvPr id="3" name="Image 2"/>
          <p:cNvPicPr>
            <a:picLocks noChangeAspect="1"/>
          </p:cNvPicPr>
          <p:nvPr/>
        </p:nvPicPr>
        <p:blipFill rotWithShape="1">
          <a:blip r:embed="rId6"/>
          <a:srcRect t="26781"/>
          <a:stretch/>
        </p:blipFill>
        <p:spPr>
          <a:xfrm>
            <a:off x="856012" y="5834269"/>
            <a:ext cx="9600746" cy="8771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Attentes des consommateurs : le goût et la tendreté avant tout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pic>
        <p:nvPicPr>
          <p:cNvPr id="3" name="Image 2"/>
          <p:cNvPicPr>
            <a:picLocks noChangeAspect="1"/>
          </p:cNvPicPr>
          <p:nvPr/>
        </p:nvPicPr>
        <p:blipFill>
          <a:blip r:embed="rId3"/>
          <a:stretch>
            <a:fillRect/>
          </a:stretch>
        </p:blipFill>
        <p:spPr>
          <a:xfrm>
            <a:off x="2448232" y="1804970"/>
            <a:ext cx="5911153" cy="4476537"/>
          </a:xfrm>
          <a:prstGeom prst="rect">
            <a:avLst/>
          </a:prstGeom>
        </p:spPr>
      </p:pic>
    </p:spTree>
    <p:extLst>
      <p:ext uri="{BB962C8B-B14F-4D97-AF65-F5344CB8AC3E}">
        <p14:creationId xmlns:p14="http://schemas.microsoft.com/office/powerpoint/2010/main" val="398460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Attentes des consommateurs : le goût et la tendreté avant tout</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p:txBody>
          <a:bodyPr>
            <a:normAutofit fontScale="85000" lnSpcReduction="10000"/>
          </a:bodyPr>
          <a:lstStyle/>
          <a:p>
            <a:pPr marL="0" indent="0">
              <a:buNone/>
            </a:pPr>
            <a:r>
              <a:rPr lang="fr-FR" dirty="0"/>
              <a:t>Les attentes des consommateurs en matière de viande d’agneau :</a:t>
            </a:r>
          </a:p>
          <a:p>
            <a:pPr marL="0" indent="0">
              <a:buNone/>
            </a:pPr>
            <a:endParaRPr lang="fr-FR" dirty="0"/>
          </a:p>
          <a:p>
            <a:r>
              <a:rPr lang="fr-FR" dirty="0"/>
              <a:t>Parmi les 6 critères proposés, sont cités en première position :</a:t>
            </a:r>
          </a:p>
          <a:p>
            <a:pPr>
              <a:buFont typeface="Courier New" panose="02070309020205020404" pitchFamily="49" charset="0"/>
              <a:buChar char="o"/>
            </a:pPr>
            <a:r>
              <a:rPr lang="fr-FR" dirty="0"/>
              <a:t>le </a:t>
            </a:r>
            <a:r>
              <a:rPr lang="fr-FR" b="1" dirty="0"/>
              <a:t>goût</a:t>
            </a:r>
            <a:r>
              <a:rPr lang="fr-FR" dirty="0"/>
              <a:t> pour 41 %,</a:t>
            </a:r>
          </a:p>
          <a:p>
            <a:pPr>
              <a:buFont typeface="Courier New" panose="02070309020205020404" pitchFamily="49" charset="0"/>
              <a:buChar char="o"/>
            </a:pPr>
            <a:r>
              <a:rPr lang="fr-FR" dirty="0"/>
              <a:t>la </a:t>
            </a:r>
            <a:r>
              <a:rPr lang="fr-FR" b="1" dirty="0"/>
              <a:t>tendreté</a:t>
            </a:r>
            <a:r>
              <a:rPr lang="fr-FR" dirty="0"/>
              <a:t> pour 22 %,</a:t>
            </a:r>
          </a:p>
          <a:p>
            <a:r>
              <a:rPr lang="fr-FR" dirty="0"/>
              <a:t>Des avis plus partagés concernant l’odeur et la couleur,</a:t>
            </a:r>
          </a:p>
          <a:p>
            <a:r>
              <a:rPr lang="fr-FR" dirty="0"/>
              <a:t>La </a:t>
            </a:r>
            <a:r>
              <a:rPr lang="fr-FR" dirty="0" err="1"/>
              <a:t>jutosité</a:t>
            </a:r>
            <a:r>
              <a:rPr lang="fr-FR" dirty="0"/>
              <a:t> peu plébiscitée,</a:t>
            </a:r>
          </a:p>
          <a:p>
            <a:r>
              <a:rPr lang="fr-FR" dirty="0"/>
              <a:t>En dernière position : les qualités diététiques pour la moitié des personnes interrogées. </a:t>
            </a:r>
          </a:p>
          <a:p>
            <a:endParaRPr lang="fr-FR" dirty="0"/>
          </a:p>
          <a:p>
            <a:endParaRPr lang="fr-FR" dirty="0"/>
          </a:p>
          <a:p>
            <a:pPr marL="0" indent="0">
              <a:buNone/>
            </a:pPr>
            <a:r>
              <a:rPr lang="fr-FR" i="1" dirty="0"/>
              <a:t>Enquête réalisée auprès de 582 consommateurs réguliers (au moins une fois par trimestre) de viande d’agneau</a:t>
            </a:r>
          </a:p>
          <a:p>
            <a:endParaRPr lang="fr-FR" dirty="0"/>
          </a:p>
          <a:p>
            <a:endParaRPr lang="fr-FR" dirty="0"/>
          </a:p>
        </p:txBody>
      </p:sp>
    </p:spTree>
    <p:extLst>
      <p:ext uri="{BB962C8B-B14F-4D97-AF65-F5344CB8AC3E}">
        <p14:creationId xmlns:p14="http://schemas.microsoft.com/office/powerpoint/2010/main" val="416068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 moment de l’achat, 91 % des consommateurs sont satisfaits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8" name="ZoneTexte 7"/>
          <p:cNvSpPr txBox="1"/>
          <p:nvPr/>
        </p:nvSpPr>
        <p:spPr>
          <a:xfrm>
            <a:off x="4412974" y="6148649"/>
            <a:ext cx="3357009" cy="338554"/>
          </a:xfrm>
          <a:prstGeom prst="rect">
            <a:avLst/>
          </a:prstGeom>
          <a:noFill/>
        </p:spPr>
        <p:txBody>
          <a:bodyPr wrap="none" rtlCol="0">
            <a:spAutoFit/>
          </a:bodyPr>
          <a:lstStyle/>
          <a:p>
            <a:r>
              <a:rPr lang="fr-FR" sz="1600" dirty="0"/>
              <a:t>Source : Institut de l’Elevage 2020</a:t>
            </a:r>
          </a:p>
        </p:txBody>
      </p:sp>
      <p:pic>
        <p:nvPicPr>
          <p:cNvPr id="5" name="Image 4"/>
          <p:cNvPicPr>
            <a:picLocks noChangeAspect="1"/>
          </p:cNvPicPr>
          <p:nvPr/>
        </p:nvPicPr>
        <p:blipFill>
          <a:blip r:embed="rId4"/>
          <a:stretch>
            <a:fillRect/>
          </a:stretch>
        </p:blipFill>
        <p:spPr>
          <a:xfrm>
            <a:off x="2905626" y="2286000"/>
            <a:ext cx="4714374" cy="3535779"/>
          </a:xfrm>
          <a:prstGeom prst="rect">
            <a:avLst/>
          </a:prstGeom>
        </p:spPr>
      </p:pic>
    </p:spTree>
    <p:extLst>
      <p:ext uri="{BB962C8B-B14F-4D97-AF65-F5344CB8AC3E}">
        <p14:creationId xmlns:p14="http://schemas.microsoft.com/office/powerpoint/2010/main" val="15763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Première cause de déception à l’achat : une viande trop grasse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8" name="ZoneTexte 7"/>
          <p:cNvSpPr txBox="1"/>
          <p:nvPr/>
        </p:nvSpPr>
        <p:spPr>
          <a:xfrm>
            <a:off x="5741503" y="5588719"/>
            <a:ext cx="2520177" cy="307777"/>
          </a:xfrm>
          <a:prstGeom prst="rect">
            <a:avLst/>
          </a:prstGeom>
          <a:noFill/>
        </p:spPr>
        <p:txBody>
          <a:bodyPr wrap="none" rtlCol="0">
            <a:spAutoFit/>
          </a:bodyPr>
          <a:lstStyle/>
          <a:p>
            <a:r>
              <a:rPr lang="fr-FR" sz="1400" dirty="0"/>
              <a:t>CP : Jérôme Normand (</a:t>
            </a:r>
            <a:r>
              <a:rPr lang="fr-FR" sz="1400" dirty="0" err="1"/>
              <a:t>idele</a:t>
            </a:r>
            <a:r>
              <a:rPr lang="fr-FR" sz="1400" dirty="0"/>
              <a:t>)</a:t>
            </a:r>
          </a:p>
        </p:txBody>
      </p:sp>
      <p:pic>
        <p:nvPicPr>
          <p:cNvPr id="9" name="Image 8">
            <a:extLst>
              <a:ext uri="{FF2B5EF4-FFF2-40B4-BE49-F238E27FC236}">
                <a16:creationId xmlns:a16="http://schemas.microsoft.com/office/drawing/2014/main" id="{175E2CE2-8C6D-4F77-88EB-38C320BD181A}"/>
              </a:ext>
            </a:extLst>
          </p:cNvPr>
          <p:cNvPicPr>
            <a:picLocks noChangeAspect="1"/>
          </p:cNvPicPr>
          <p:nvPr/>
        </p:nvPicPr>
        <p:blipFill>
          <a:blip r:embed="rId3"/>
          <a:stretch>
            <a:fillRect/>
          </a:stretch>
        </p:blipFill>
        <p:spPr>
          <a:xfrm>
            <a:off x="3689680" y="2121619"/>
            <a:ext cx="4572000" cy="3467100"/>
          </a:xfrm>
          <a:prstGeom prst="rect">
            <a:avLst/>
          </a:prstGeom>
        </p:spPr>
      </p:pic>
      <p:sp>
        <p:nvSpPr>
          <p:cNvPr id="6" name="Rectangle avec flèche vers la droite 5"/>
          <p:cNvSpPr/>
          <p:nvPr/>
        </p:nvSpPr>
        <p:spPr>
          <a:xfrm>
            <a:off x="2335696" y="3207938"/>
            <a:ext cx="1898374" cy="120263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Trop grasse</a:t>
            </a:r>
          </a:p>
        </p:txBody>
      </p:sp>
    </p:spTree>
    <p:extLst>
      <p:ext uri="{BB962C8B-B14F-4D97-AF65-F5344CB8AC3E}">
        <p14:creationId xmlns:p14="http://schemas.microsoft.com/office/powerpoint/2010/main" val="74079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err="1"/>
              <a:t>agroécologie</a:t>
            </a:r>
            <a:r>
              <a:rPr lang="fr-FR" dirty="0"/>
              <a:t> en résumé</a:t>
            </a:r>
          </a:p>
        </p:txBody>
      </p:sp>
      <p:sp>
        <p:nvSpPr>
          <p:cNvPr id="3" name="Espace réservé du contenu 2"/>
          <p:cNvSpPr>
            <a:spLocks noGrp="1"/>
          </p:cNvSpPr>
          <p:nvPr>
            <p:ph idx="1"/>
          </p:nvPr>
        </p:nvSpPr>
        <p:spPr/>
        <p:txBody>
          <a:bodyPr/>
          <a:lstStyle/>
          <a:p>
            <a:r>
              <a:rPr lang="fr-FR" dirty="0"/>
              <a:t>Les principes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Image 4"/>
          <p:cNvPicPr>
            <a:picLocks noChangeAspect="1"/>
          </p:cNvPicPr>
          <p:nvPr/>
        </p:nvPicPr>
        <p:blipFill>
          <a:blip r:embed="rId2"/>
          <a:stretch>
            <a:fillRect/>
          </a:stretch>
        </p:blipFill>
        <p:spPr>
          <a:xfrm>
            <a:off x="3905373" y="1526712"/>
            <a:ext cx="5322506" cy="4621937"/>
          </a:xfrm>
          <a:prstGeom prst="rect">
            <a:avLst/>
          </a:prstGeom>
        </p:spPr>
      </p:pic>
      <p:sp>
        <p:nvSpPr>
          <p:cNvPr id="6" name="ZoneTexte 5"/>
          <p:cNvSpPr txBox="1"/>
          <p:nvPr/>
        </p:nvSpPr>
        <p:spPr>
          <a:xfrm>
            <a:off x="6317951" y="6086885"/>
            <a:ext cx="3179752" cy="276999"/>
          </a:xfrm>
          <a:prstGeom prst="rect">
            <a:avLst/>
          </a:prstGeom>
          <a:noFill/>
        </p:spPr>
        <p:txBody>
          <a:bodyPr wrap="square" rtlCol="0">
            <a:spAutoFit/>
          </a:bodyPr>
          <a:lstStyle/>
          <a:p>
            <a:r>
              <a:rPr lang="fr-FR" sz="1200" dirty="0"/>
              <a:t>Source : INRA 2013</a:t>
            </a:r>
          </a:p>
        </p:txBody>
      </p:sp>
    </p:spTree>
    <p:extLst>
      <p:ext uri="{BB962C8B-B14F-4D97-AF65-F5344CB8AC3E}">
        <p14:creationId xmlns:p14="http://schemas.microsoft.com/office/powerpoint/2010/main" val="417318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367" y="443670"/>
            <a:ext cx="9520215" cy="1320800"/>
          </a:xfrm>
        </p:spPr>
        <p:txBody>
          <a:bodyPr>
            <a:normAutofit/>
          </a:bodyPr>
          <a:lstStyle/>
          <a:p>
            <a:r>
              <a:rPr lang="fr-FR" dirty="0"/>
              <a:t>Une amélioration de la perception avec l’étiquetage</a:t>
            </a:r>
          </a:p>
        </p:txBody>
      </p:sp>
      <p:sp>
        <p:nvSpPr>
          <p:cNvPr id="3" name="Espace réservé du contenu 2"/>
          <p:cNvSpPr>
            <a:spLocks noGrp="1"/>
          </p:cNvSpPr>
          <p:nvPr>
            <p:ph idx="1"/>
          </p:nvPr>
        </p:nvSpPr>
        <p:spPr>
          <a:xfrm>
            <a:off x="508365" y="2027582"/>
            <a:ext cx="10613521" cy="5565913"/>
          </a:xfrm>
        </p:spPr>
        <p:txBody>
          <a:bodyPr>
            <a:normAutofit/>
          </a:bodyPr>
          <a:lstStyle/>
          <a:p>
            <a:pPr>
              <a:buFont typeface="Wingdings" panose="05000000000000000000" pitchFamily="2" charset="2"/>
              <a:buChar char="Ø"/>
            </a:pPr>
            <a:r>
              <a:rPr lang="fr-FR" sz="2400" dirty="0"/>
              <a:t>Deux évaluations successives :</a:t>
            </a:r>
          </a:p>
          <a:p>
            <a:pPr>
              <a:buFontTx/>
              <a:buChar char="-"/>
            </a:pPr>
            <a:r>
              <a:rPr lang="fr-FR" sz="2400" dirty="0"/>
              <a:t>Une à l’aveugle</a:t>
            </a:r>
          </a:p>
          <a:p>
            <a:pPr>
              <a:buFontTx/>
              <a:buChar char="-"/>
            </a:pPr>
            <a:r>
              <a:rPr lang="fr-FR" sz="2400" dirty="0"/>
              <a:t>L’autre avec l’information : »</a:t>
            </a:r>
            <a:r>
              <a:rPr lang="fr-FR" sz="2400" i="1" dirty="0"/>
              <a:t>viande d’agneau élevé selon des pratiques agroécologiques</a:t>
            </a:r>
            <a:r>
              <a:rPr lang="fr-FR" sz="2400" dirty="0"/>
              <a:t> »</a:t>
            </a:r>
          </a:p>
          <a:p>
            <a:pPr>
              <a:buFont typeface="Wingdings" panose="05000000000000000000" pitchFamily="2" charset="2"/>
              <a:buChar char="Ø"/>
            </a:pPr>
            <a:r>
              <a:rPr lang="fr-FR" sz="2400" dirty="0"/>
              <a:t>Un impact sur les appréciations </a:t>
            </a:r>
          </a:p>
          <a:p>
            <a:pPr marL="0" indent="0">
              <a:buNone/>
            </a:pPr>
            <a:r>
              <a:rPr lang="fr-FR" sz="2400" dirty="0"/>
              <a:t>sensorielles :</a:t>
            </a:r>
          </a:p>
          <a:p>
            <a:pPr>
              <a:buFontTx/>
              <a:buChar char="-"/>
            </a:pPr>
            <a:r>
              <a:rPr lang="fr-FR" sz="2400" dirty="0"/>
              <a:t>Lors de l’achat</a:t>
            </a:r>
          </a:p>
          <a:p>
            <a:pPr>
              <a:buFontTx/>
              <a:buChar char="-"/>
            </a:pPr>
            <a:r>
              <a:rPr lang="fr-FR" sz="2400" dirty="0"/>
              <a:t>Lors de la consommation</a:t>
            </a:r>
          </a:p>
          <a:p>
            <a:pPr marL="0" indent="0">
              <a:buNone/>
            </a:pPr>
            <a:endParaRPr lang="fr-FR" sz="2400" dirty="0"/>
          </a:p>
          <a:p>
            <a:pPr marL="0" indent="0">
              <a:buNone/>
            </a:pPr>
            <a:endParaRPr lang="fr-FR" sz="2800" dirty="0"/>
          </a:p>
          <a:p>
            <a:pPr marL="0" indent="0">
              <a:buNone/>
            </a:pPr>
            <a:endParaRPr lang="fr-FR" sz="2800" dirty="0"/>
          </a:p>
          <a:p>
            <a:endParaRPr lang="fr-FR" sz="28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2783639710"/>
              </p:ext>
            </p:extLst>
          </p:nvPr>
        </p:nvGraphicFramePr>
        <p:xfrm>
          <a:off x="5427406" y="3462119"/>
          <a:ext cx="6361619" cy="2289304"/>
        </p:xfrm>
        <a:graphic>
          <a:graphicData uri="http://schemas.openxmlformats.org/drawingml/2006/table">
            <a:tbl>
              <a:tblPr firstRow="1" firstCol="1" bandRow="1">
                <a:tableStyleId>{5C22544A-7EE6-4342-B048-85BDC9FD1C3A}</a:tableStyleId>
              </a:tblPr>
              <a:tblGrid>
                <a:gridCol w="3393435">
                  <a:extLst>
                    <a:ext uri="{9D8B030D-6E8A-4147-A177-3AD203B41FA5}">
                      <a16:colId xmlns:a16="http://schemas.microsoft.com/office/drawing/2014/main" val="20000"/>
                    </a:ext>
                  </a:extLst>
                </a:gridCol>
                <a:gridCol w="1219666">
                  <a:extLst>
                    <a:ext uri="{9D8B030D-6E8A-4147-A177-3AD203B41FA5}">
                      <a16:colId xmlns:a16="http://schemas.microsoft.com/office/drawing/2014/main" val="20001"/>
                    </a:ext>
                  </a:extLst>
                </a:gridCol>
                <a:gridCol w="1748518">
                  <a:extLst>
                    <a:ext uri="{9D8B030D-6E8A-4147-A177-3AD203B41FA5}">
                      <a16:colId xmlns:a16="http://schemas.microsoft.com/office/drawing/2014/main" val="20002"/>
                    </a:ext>
                  </a:extLst>
                </a:gridCol>
              </a:tblGrid>
              <a:tr h="537152">
                <a:tc>
                  <a:txBody>
                    <a:bodyPr/>
                    <a:lstStyle/>
                    <a:p>
                      <a:pPr>
                        <a:lnSpc>
                          <a:spcPct val="107000"/>
                        </a:lnSpc>
                        <a:spcAft>
                          <a:spcPts val="0"/>
                        </a:spcAft>
                      </a:pPr>
                      <a:r>
                        <a:rPr lang="fr-FR" sz="1800" dirty="0">
                          <a:effectLst/>
                        </a:rPr>
                        <a:t>Avis des consommateurs sur les viandes proposées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A l’aveugle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Avec étiquetage informatif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5433">
                <a:tc>
                  <a:txBody>
                    <a:bodyPr/>
                    <a:lstStyle/>
                    <a:p>
                      <a:pPr>
                        <a:lnSpc>
                          <a:spcPct val="107000"/>
                        </a:lnSpc>
                        <a:spcAft>
                          <a:spcPts val="0"/>
                        </a:spcAft>
                      </a:pPr>
                      <a:r>
                        <a:rPr lang="fr-FR" sz="1800" dirty="0">
                          <a:effectLst/>
                        </a:rPr>
                        <a:t>Aspect habituel pour de l’agneau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82,0 %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a:effectLst/>
                        </a:rPr>
                        <a:t>89,8 %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5433">
                <a:tc>
                  <a:txBody>
                    <a:bodyPr/>
                    <a:lstStyle/>
                    <a:p>
                      <a:pPr>
                        <a:lnSpc>
                          <a:spcPct val="107000"/>
                        </a:lnSpc>
                        <a:spcAft>
                          <a:spcPts val="0"/>
                        </a:spcAft>
                      </a:pPr>
                      <a:r>
                        <a:rPr lang="fr-FR" sz="1800" dirty="0">
                          <a:effectLst/>
                        </a:rPr>
                        <a:t>Envie d’acheter le produit cru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72,1 %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90,4 %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10866">
                <a:tc>
                  <a:txBody>
                    <a:bodyPr/>
                    <a:lstStyle/>
                    <a:p>
                      <a:pPr>
                        <a:lnSpc>
                          <a:spcPct val="107000"/>
                        </a:lnSpc>
                        <a:spcAft>
                          <a:spcPts val="0"/>
                        </a:spcAft>
                      </a:pPr>
                      <a:r>
                        <a:rPr lang="fr-FR" sz="1800">
                          <a:effectLst/>
                        </a:rPr>
                        <a:t>Envie de re-consommer le produit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61,7 %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a:effectLst/>
                        </a:rPr>
                        <a:t>73,2 %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8" name="ZoneTexte 7"/>
          <p:cNvSpPr txBox="1"/>
          <p:nvPr/>
        </p:nvSpPr>
        <p:spPr>
          <a:xfrm>
            <a:off x="5933661" y="5810095"/>
            <a:ext cx="3357009" cy="338554"/>
          </a:xfrm>
          <a:prstGeom prst="rect">
            <a:avLst/>
          </a:prstGeom>
          <a:noFill/>
        </p:spPr>
        <p:txBody>
          <a:bodyPr wrap="none" rtlCol="0">
            <a:spAutoFit/>
          </a:bodyPr>
          <a:lstStyle/>
          <a:p>
            <a:r>
              <a:rPr lang="fr-FR" sz="1600" dirty="0"/>
              <a:t>Source : Institut de l’Elevage 2020</a:t>
            </a:r>
          </a:p>
        </p:txBody>
      </p:sp>
      <p:pic>
        <p:nvPicPr>
          <p:cNvPr id="10" name="Image 9">
            <a:extLst>
              <a:ext uri="{FF2B5EF4-FFF2-40B4-BE49-F238E27FC236}">
                <a16:creationId xmlns:a16="http://schemas.microsoft.com/office/drawing/2014/main" id="{83E10D28-B3EC-485D-B665-E8A410B3D4C7}"/>
              </a:ext>
            </a:extLst>
          </p:cNvPr>
          <p:cNvPicPr>
            <a:picLocks noChangeAspect="1"/>
          </p:cNvPicPr>
          <p:nvPr/>
        </p:nvPicPr>
        <p:blipFill>
          <a:blip r:embed="rId3"/>
          <a:stretch>
            <a:fillRect/>
          </a:stretch>
        </p:blipFill>
        <p:spPr>
          <a:xfrm>
            <a:off x="7590182" y="1143456"/>
            <a:ext cx="2438400" cy="1857375"/>
          </a:xfrm>
          <a:prstGeom prst="rect">
            <a:avLst/>
          </a:prstGeom>
        </p:spPr>
      </p:pic>
    </p:spTree>
    <p:extLst>
      <p:ext uri="{BB962C8B-B14F-4D97-AF65-F5344CB8AC3E}">
        <p14:creationId xmlns:p14="http://schemas.microsoft.com/office/powerpoint/2010/main" val="366818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367" y="443670"/>
            <a:ext cx="9414347" cy="1320800"/>
          </a:xfrm>
        </p:spPr>
        <p:txBody>
          <a:bodyPr>
            <a:normAutofit/>
          </a:bodyPr>
          <a:lstStyle/>
          <a:p>
            <a:r>
              <a:rPr lang="fr-FR" dirty="0"/>
              <a:t>Des bouchers convaincus par l’</a:t>
            </a:r>
            <a:r>
              <a:rPr lang="fr-FR" dirty="0" err="1"/>
              <a:t>agroécologie</a:t>
            </a:r>
            <a:endParaRPr lang="fr-FR" dirty="0"/>
          </a:p>
        </p:txBody>
      </p:sp>
      <p:sp>
        <p:nvSpPr>
          <p:cNvPr id="3" name="Espace réservé du contenu 2"/>
          <p:cNvSpPr>
            <a:spLocks noGrp="1"/>
          </p:cNvSpPr>
          <p:nvPr>
            <p:ph idx="1"/>
          </p:nvPr>
        </p:nvSpPr>
        <p:spPr>
          <a:xfrm>
            <a:off x="444953" y="1222513"/>
            <a:ext cx="9477761" cy="5565913"/>
          </a:xfrm>
        </p:spPr>
        <p:txBody>
          <a:bodyPr>
            <a:normAutofit fontScale="92500" lnSpcReduction="10000"/>
          </a:bodyPr>
          <a:lstStyle/>
          <a:p>
            <a:pPr marL="0" indent="0">
              <a:buNone/>
            </a:pPr>
            <a:r>
              <a:rPr lang="fr-FR" sz="2400" b="1" dirty="0"/>
              <a:t>2/3 sont favorables à l’intégration de l’</a:t>
            </a:r>
            <a:r>
              <a:rPr lang="fr-FR" sz="2400" b="1" dirty="0" err="1"/>
              <a:t>agroécologie</a:t>
            </a:r>
            <a:r>
              <a:rPr lang="fr-FR" sz="2400" b="1" dirty="0"/>
              <a:t> </a:t>
            </a:r>
            <a:r>
              <a:rPr lang="fr-FR" sz="2400" dirty="0"/>
              <a:t>au cahier des charges des SIQO avec lesquels ils travaillent. </a:t>
            </a:r>
          </a:p>
          <a:p>
            <a:pPr marL="0" indent="0">
              <a:buNone/>
            </a:pPr>
            <a:r>
              <a:rPr lang="fr-FR" sz="2400" dirty="0"/>
              <a:t>Cela évoque :</a:t>
            </a:r>
          </a:p>
          <a:p>
            <a:pPr marL="0" indent="0">
              <a:buNone/>
            </a:pPr>
            <a:endParaRPr lang="fr-FR" sz="2400" dirty="0"/>
          </a:p>
          <a:p>
            <a:r>
              <a:rPr lang="fr-FR" sz="2400" dirty="0"/>
              <a:t>L’agriculture biologique, durable, raisonnée,</a:t>
            </a:r>
          </a:p>
          <a:p>
            <a:r>
              <a:rPr lang="fr-FR" sz="2400" dirty="0"/>
              <a:t>Une alimentation des animaux produite sur l’exploitation,</a:t>
            </a:r>
          </a:p>
          <a:p>
            <a:r>
              <a:rPr lang="fr-FR" sz="2400" dirty="0"/>
              <a:t>Des approches préventives,</a:t>
            </a:r>
          </a:p>
          <a:p>
            <a:r>
              <a:rPr lang="fr-FR" sz="2400" dirty="0"/>
              <a:t>Des pratiques respectueuses de l’animal.</a:t>
            </a:r>
          </a:p>
          <a:p>
            <a:endParaRPr lang="fr-FR" sz="2400" dirty="0"/>
          </a:p>
          <a:p>
            <a:endParaRPr lang="fr-FR" sz="2400" dirty="0"/>
          </a:p>
          <a:p>
            <a:pPr marL="0" indent="0">
              <a:buNone/>
            </a:pPr>
            <a:r>
              <a:rPr lang="fr-FR" sz="2400" dirty="0"/>
              <a:t>Mais ils doutent de la possibilité d’augmenter le prix à la vente.</a:t>
            </a:r>
          </a:p>
          <a:p>
            <a:pPr marL="0" indent="0">
              <a:buNone/>
            </a:pPr>
            <a:endParaRPr lang="fr-FR" sz="2800" dirty="0"/>
          </a:p>
          <a:p>
            <a:pPr marL="0" indent="0">
              <a:buNone/>
            </a:pPr>
            <a:r>
              <a:rPr lang="fr-FR" sz="2000" i="1" dirty="0"/>
              <a:t>30 distributeurs enquêtés : bouchers de grandes et moyennes surfaces et artisans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Tree>
    <p:extLst>
      <p:ext uri="{BB962C8B-B14F-4D97-AF65-F5344CB8AC3E}">
        <p14:creationId xmlns:p14="http://schemas.microsoft.com/office/powerpoint/2010/main" val="3908124378"/>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2274</TotalTime>
  <Words>848</Words>
  <Application>Microsoft Office PowerPoint</Application>
  <PresentationFormat>Grand écran</PresentationFormat>
  <Paragraphs>129</Paragraphs>
  <Slides>18</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Arial</vt:lpstr>
      <vt:lpstr>Calibri</vt:lpstr>
      <vt:lpstr>Comic Sans MS</vt:lpstr>
      <vt:lpstr>Courier New</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L’agroécologie : source de valeur ajoutée pour la viande d’agneau</vt:lpstr>
      <vt:lpstr>Attentes des consommateurs : le goût et la tendreté avant tout</vt:lpstr>
      <vt:lpstr>Attentes des consommateurs : le goût et la tendreté avant tout</vt:lpstr>
      <vt:lpstr>Au moment de l’achat, 91 % des consommateurs sont satisfaits</vt:lpstr>
      <vt:lpstr>Première cause de déception à l’achat : une viande trop grasse</vt:lpstr>
      <vt:lpstr>L’agroécologie en résumé</vt:lpstr>
      <vt:lpstr>Une amélioration de la perception avec l’étiquetage</vt:lpstr>
      <vt:lpstr>Des bouchers convaincus par l’agroécologie</vt:lpstr>
      <vt:lpstr>Les pratiques agroécologiques testées </vt:lpstr>
      <vt:lpstr>Un tiers des consommateurs parfois déçu par la viande dans l’assiette</vt:lpstr>
      <vt:lpstr>L’agneau agroécologique plébiscité par les consommateurs</vt:lpstr>
      <vt:lpstr>L’agneau agroécologique plébiscité par les consommateurs</vt:lpstr>
      <vt:lpstr>L’agneau agroécologique plébiscité par les consommateurs mais…</vt:lpstr>
      <vt:lpstr>Des amateurs de viande d’agneau prêts à payer plus cher que du standard une viande affichée agroécologique*</vt:lpstr>
      <vt:lpstr>L’étude ECOLAGNO en quelques chiffres </vt:lpstr>
      <vt:lpstr>En résumé</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Ophelie TEUMA</cp:lastModifiedBy>
  <cp:revision>412</cp:revision>
  <cp:lastPrinted>2020-05-25T10:04:20Z</cp:lastPrinted>
  <dcterms:created xsi:type="dcterms:W3CDTF">2017-09-15T13:26:55Z</dcterms:created>
  <dcterms:modified xsi:type="dcterms:W3CDTF">2021-07-05T09:46:01Z</dcterms:modified>
</cp:coreProperties>
</file>