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3" r:id="rId2"/>
    <p:sldId id="257" r:id="rId3"/>
    <p:sldId id="291" r:id="rId4"/>
    <p:sldId id="322" r:id="rId5"/>
    <p:sldId id="311" r:id="rId6"/>
    <p:sldId id="313" r:id="rId7"/>
    <p:sldId id="314" r:id="rId8"/>
    <p:sldId id="315" r:id="rId9"/>
    <p:sldId id="316" r:id="rId10"/>
    <p:sldId id="326" r:id="rId11"/>
    <p:sldId id="319" r:id="rId12"/>
    <p:sldId id="320" r:id="rId13"/>
    <p:sldId id="318" r:id="rId14"/>
    <p:sldId id="325" r:id="rId15"/>
    <p:sldId id="312" r:id="rId16"/>
    <p:sldId id="2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cmAuthor id="2" name="Sagot Laurence"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008000"/>
    <a:srgbClr val="40404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24" autoAdjust="0"/>
  </p:normalViewPr>
  <p:slideViewPr>
    <p:cSldViewPr snapToGrid="0">
      <p:cViewPr varScale="1">
        <p:scale>
          <a:sx n="62" d="100"/>
          <a:sy n="62" d="100"/>
        </p:scale>
        <p:origin x="82" y="3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05/07/2021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11</a:t>
            </a:fld>
            <a:endParaRPr lang="fr-FR"/>
          </a:p>
        </p:txBody>
      </p:sp>
    </p:spTree>
    <p:extLst>
      <p:ext uri="{BB962C8B-B14F-4D97-AF65-F5344CB8AC3E}">
        <p14:creationId xmlns:p14="http://schemas.microsoft.com/office/powerpoint/2010/main" val="2748584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pic>
        <p:nvPicPr>
          <p:cNvPr id="9" name="Image 8">
            <a:extLst>
              <a:ext uri="{FF2B5EF4-FFF2-40B4-BE49-F238E27FC236}">
                <a16:creationId xmlns:a16="http://schemas.microsoft.com/office/drawing/2014/main" id="{E6A066DF-8A7A-453C-81C1-C3BE4308905A}"/>
              </a:ext>
            </a:extLst>
          </p:cNvPr>
          <p:cNvPicPr>
            <a:picLocks noChangeAspect="1"/>
          </p:cNvPicPr>
          <p:nvPr userDrawn="1"/>
        </p:nvPicPr>
        <p:blipFill>
          <a:blip r:embed="rId9"/>
          <a:stretch>
            <a:fillRect/>
          </a:stretch>
        </p:blipFill>
        <p:spPr>
          <a:xfrm>
            <a:off x="995621" y="124378"/>
            <a:ext cx="2466975" cy="11620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7/5/2021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7/5/2021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7/5/2021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7/5/2021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nn-ovin.fr/" TargetMode="External"/><Relationship Id="rId7" Type="http://schemas.openxmlformats.org/officeDocument/2006/relationships/image" Target="../media/image28.png"/><Relationship Id="rId2" Type="http://schemas.openxmlformats.org/officeDocument/2006/relationships/hyperlink" Target="http://www.idele.fr/" TargetMode="Externa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a:t>Diaporamas à la carte</a:t>
            </a:r>
            <a:br>
              <a:rPr lang="fr-FR" sz="4000" dirty="0"/>
            </a:br>
            <a:br>
              <a:rPr lang="fr-FR" sz="1400" dirty="0">
                <a:solidFill>
                  <a:schemeClr val="accent2">
                    <a:lumMod val="75000"/>
                  </a:schemeClr>
                </a:solidFill>
              </a:rPr>
            </a:br>
            <a:r>
              <a:rPr lang="fr-FR" sz="1400" b="0" dirty="0">
                <a:solidFill>
                  <a:schemeClr val="accent2">
                    <a:lumMod val="75000"/>
                  </a:schemeClr>
                </a:solidFill>
              </a:rPr>
              <a:t>Réalisée dans le cadre du réseau des spécialistes d’</a:t>
            </a:r>
            <a:r>
              <a:rPr lang="fr-FR" sz="1400" b="0" dirty="0" err="1">
                <a:solidFill>
                  <a:schemeClr val="accent2">
                    <a:lumMod val="75000"/>
                  </a:schemeClr>
                </a:solidFill>
              </a:rPr>
              <a:t>Inn’ovin</a:t>
            </a:r>
            <a:r>
              <a:rPr lang="fr-FR" sz="1400" b="0" dirty="0">
                <a:solidFill>
                  <a:schemeClr val="accent2">
                    <a:lumMod val="75000"/>
                  </a:schemeClr>
                </a:solidFill>
              </a:rPr>
              <a:t>, </a:t>
            </a:r>
            <a:br>
              <a:rPr lang="fr-FR" sz="1400" b="0" dirty="0">
                <a:solidFill>
                  <a:schemeClr val="accent2">
                    <a:lumMod val="75000"/>
                  </a:schemeClr>
                </a:solidFill>
              </a:rPr>
            </a:br>
            <a:r>
              <a:rPr lang="fr-FR" sz="1400" b="0" dirty="0">
                <a:solidFill>
                  <a:schemeClr val="accent2">
                    <a:lumMod val="75000"/>
                  </a:schemeClr>
                </a:solidFill>
              </a:rPr>
              <a:t>cette série de diaporamas a pour objectif de mettre à disposition de tous </a:t>
            </a:r>
            <a:br>
              <a:rPr lang="fr-FR" sz="1400" b="0" dirty="0">
                <a:solidFill>
                  <a:schemeClr val="accent2">
                    <a:lumMod val="75000"/>
                  </a:schemeClr>
                </a:solidFill>
              </a:rPr>
            </a:br>
            <a:r>
              <a:rPr lang="fr-FR" sz="1400" b="0" dirty="0">
                <a:solidFill>
                  <a:schemeClr val="accent2">
                    <a:lumMod val="75000"/>
                  </a:schemeClr>
                </a:solidFill>
              </a:rPr>
              <a:t>de récentes références techniques et économiques sur un sujet. </a:t>
            </a:r>
            <a:br>
              <a:rPr lang="fr-FR" sz="1400" b="0" dirty="0">
                <a:solidFill>
                  <a:schemeClr val="tx1"/>
                </a:solidFill>
              </a:rPr>
            </a:br>
            <a:br>
              <a:rPr lang="fr-FR" sz="1400" b="0" dirty="0">
                <a:solidFill>
                  <a:schemeClr val="tx1"/>
                </a:solidFill>
              </a:rPr>
            </a:br>
            <a:br>
              <a:rPr lang="fr-FR" sz="1400" b="0" dirty="0">
                <a:solidFill>
                  <a:schemeClr val="tx1"/>
                </a:solidFill>
              </a:rPr>
            </a:br>
            <a:r>
              <a:rPr lang="fr-FR" sz="1800" b="1" dirty="0">
                <a:solidFill>
                  <a:schemeClr val="tx1"/>
                </a:solidFill>
              </a:rPr>
              <a:t>[Avis à l’utilisateur]</a:t>
            </a:r>
            <a:br>
              <a:rPr lang="fr-FR" sz="1400" b="0" dirty="0">
                <a:solidFill>
                  <a:schemeClr val="tx1"/>
                </a:solidFill>
              </a:rPr>
            </a:br>
            <a:r>
              <a:rPr lang="fr-FR" sz="1400" b="0" i="1" dirty="0">
                <a:solidFill>
                  <a:schemeClr val="tx1"/>
                </a:solidFill>
              </a:rPr>
              <a:t>Vous pouvez utiliser ces diaporamas à votre guise, </a:t>
            </a:r>
            <a:br>
              <a:rPr lang="fr-FR" sz="1400" b="0" i="1" dirty="0">
                <a:solidFill>
                  <a:schemeClr val="tx1"/>
                </a:solidFill>
              </a:rPr>
            </a:br>
            <a:r>
              <a:rPr lang="fr-FR" sz="1400" b="1" i="1" dirty="0">
                <a:solidFill>
                  <a:schemeClr val="accent2">
                    <a:lumMod val="75000"/>
                  </a:schemeClr>
                </a:solidFill>
              </a:rPr>
              <a:t>sous réserve de citer les sources qui accompagnent chaque tableau et graphique</a:t>
            </a:r>
            <a:r>
              <a:rPr lang="fr-FR" sz="1400" b="0" i="1" dirty="0">
                <a:solidFill>
                  <a:schemeClr val="accent2">
                    <a:lumMod val="75000"/>
                  </a:schemeClr>
                </a:solidFill>
              </a:rPr>
              <a:t>. </a:t>
            </a:r>
            <a:br>
              <a:rPr lang="fr-FR" sz="1400" b="0" i="1" dirty="0">
                <a:solidFill>
                  <a:schemeClr val="accent2">
                    <a:lumMod val="75000"/>
                  </a:schemeClr>
                </a:solidFill>
              </a:rPr>
            </a:br>
            <a:r>
              <a:rPr lang="fr-FR" sz="1400" b="1" i="1" dirty="0">
                <a:solidFill>
                  <a:schemeClr val="accent2">
                    <a:lumMod val="75000"/>
                  </a:schemeClr>
                </a:solidFill>
              </a:rPr>
              <a:t>Merci également d’indiquer que ces diaporamas ont été réalisés dans le cadre d’</a:t>
            </a:r>
            <a:r>
              <a:rPr lang="fr-FR" sz="1400" b="1" i="1" dirty="0" err="1">
                <a:solidFill>
                  <a:schemeClr val="accent2">
                    <a:lumMod val="75000"/>
                  </a:schemeClr>
                </a:solidFill>
              </a:rPr>
              <a:t>Inn’Ovin</a:t>
            </a:r>
            <a:r>
              <a:rPr lang="fr-FR" sz="1400" b="1" i="1" dirty="0">
                <a:solidFill>
                  <a:schemeClr val="accent2">
                    <a:lumMod val="75000"/>
                  </a:schemeClr>
                </a:solidFill>
              </a:rPr>
              <a:t> </a:t>
            </a:r>
            <a:br>
              <a:rPr lang="fr-FR" sz="1400" b="1" i="1" dirty="0">
                <a:solidFill>
                  <a:schemeClr val="tx1"/>
                </a:solidFill>
              </a:rPr>
            </a:br>
            <a:r>
              <a:rPr lang="fr-FR" sz="1400" b="0" i="1" dirty="0">
                <a:solidFill>
                  <a:schemeClr val="tx1"/>
                </a:solidFill>
              </a:rPr>
              <a:t>par le réseau des spécialistes, un groupe de techniciens, ingénieurs et vétérinaires tous spécialisés dans un domaine et issus des différentes familles de la filière ovine nationale. </a:t>
            </a:r>
            <a:br>
              <a:rPr lang="fr-FR" sz="1400" b="0" dirty="0">
                <a:solidFill>
                  <a:schemeClr val="tx1"/>
                </a:solidFill>
              </a:rPr>
            </a:br>
            <a:br>
              <a:rPr lang="fr-FR" sz="1400" b="0" dirty="0">
                <a:solidFill>
                  <a:schemeClr val="tx1"/>
                </a:solidFill>
              </a:rPr>
            </a:br>
            <a:r>
              <a:rPr lang="fr-FR" sz="1400" b="0" dirty="0">
                <a:solidFill>
                  <a:schemeClr val="tx1"/>
                </a:solidFill>
              </a:rPr>
              <a:t>Des commentaires accompagnent chaque diapo. </a:t>
            </a:r>
            <a:br>
              <a:rPr lang="fr-FR" sz="1400" b="0" dirty="0">
                <a:solidFill>
                  <a:schemeClr val="tx1"/>
                </a:solidFill>
              </a:rPr>
            </a:br>
            <a:r>
              <a:rPr lang="fr-FR" sz="1200" b="1" dirty="0">
                <a:solidFill>
                  <a:schemeClr val="tx1"/>
                </a:solidFill>
              </a:rPr>
              <a:t>Pour en savoir plus, vous pouvez contacter les rédacteurs des diaporamas indiqués sur la diapo suivante.</a:t>
            </a:r>
            <a:br>
              <a:rPr lang="fr-FR" sz="2400" dirty="0"/>
            </a:br>
            <a:br>
              <a:rPr lang="fr-FR" sz="2400" dirty="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632791"/>
          </a:xfrm>
        </p:spPr>
        <p:txBody>
          <a:bodyPr>
            <a:normAutofit fontScale="90000"/>
          </a:bodyPr>
          <a:lstStyle/>
          <a:p>
            <a:r>
              <a:rPr lang="fr-FR" dirty="0"/>
              <a:t>Le même état d’engraissement, des gras plus blancs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9" name="Espace réservé du contenu 5"/>
          <p:cNvSpPr txBox="1">
            <a:spLocks/>
          </p:cNvSpPr>
          <p:nvPr/>
        </p:nvSpPr>
        <p:spPr>
          <a:xfrm>
            <a:off x="395182" y="1853033"/>
            <a:ext cx="3618107"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fr-FR" sz="2000" dirty="0"/>
          </a:p>
          <a:p>
            <a:r>
              <a:rPr lang="fr-FR" sz="2000" dirty="0">
                <a:solidFill>
                  <a:schemeClr val="tx1"/>
                </a:solidFill>
              </a:rPr>
              <a:t>Une proportion de gras colorés nettement plus faible</a:t>
            </a:r>
          </a:p>
          <a:p>
            <a:pPr>
              <a:buFontTx/>
              <a:buChar char="-"/>
            </a:pPr>
            <a:endParaRPr lang="fr-FR" sz="2000" dirty="0">
              <a:solidFill>
                <a:srgbClr val="FF0000"/>
              </a:solidFill>
            </a:endParaRPr>
          </a:p>
          <a:p>
            <a:pPr>
              <a:buFontTx/>
              <a:buChar char="-"/>
            </a:pPr>
            <a:endParaRPr lang="fr-FR" sz="2000" dirty="0">
              <a:solidFill>
                <a:srgbClr val="FF0000"/>
              </a:solidFill>
            </a:endParaRPr>
          </a:p>
          <a:p>
            <a:pPr>
              <a:buFontTx/>
              <a:buChar char="-"/>
            </a:pPr>
            <a:endParaRPr lang="fr-FR" sz="2000" dirty="0">
              <a:solidFill>
                <a:srgbClr val="FF0000"/>
              </a:solidFill>
            </a:endParaRPr>
          </a:p>
          <a:p>
            <a:pPr>
              <a:buFontTx/>
              <a:buChar char="-"/>
            </a:pPr>
            <a:endParaRPr lang="fr-FR" sz="2000" dirty="0"/>
          </a:p>
          <a:p>
            <a:r>
              <a:rPr lang="fr-FR" sz="2000" b="1" dirty="0"/>
              <a:t>Une viande légèrement plus sombre</a:t>
            </a:r>
          </a:p>
        </p:txBody>
      </p:sp>
      <p:sp>
        <p:nvSpPr>
          <p:cNvPr id="10" name="ZoneTexte 9"/>
          <p:cNvSpPr txBox="1"/>
          <p:nvPr/>
        </p:nvSpPr>
        <p:spPr>
          <a:xfrm>
            <a:off x="6152518" y="6535264"/>
            <a:ext cx="1943161" cy="253916"/>
          </a:xfrm>
          <a:prstGeom prst="rect">
            <a:avLst/>
          </a:prstGeom>
          <a:noFill/>
        </p:spPr>
        <p:txBody>
          <a:bodyPr wrap="none" rtlCol="0">
            <a:spAutoFit/>
          </a:bodyPr>
          <a:lstStyle/>
          <a:p>
            <a:r>
              <a:rPr lang="fr-FR" sz="1050" dirty="0"/>
              <a:t>CP : Jérôme Normand (</a:t>
            </a:r>
            <a:r>
              <a:rPr lang="fr-FR" sz="1050" dirty="0" err="1"/>
              <a:t>idele</a:t>
            </a:r>
            <a:r>
              <a:rPr lang="fr-FR" sz="1050" dirty="0"/>
              <a:t>)</a:t>
            </a:r>
          </a:p>
        </p:txBody>
      </p:sp>
      <p:graphicFrame>
        <p:nvGraphicFramePr>
          <p:cNvPr id="6" name="Tableau 5"/>
          <p:cNvGraphicFramePr>
            <a:graphicFrameLocks noGrp="1"/>
          </p:cNvGraphicFramePr>
          <p:nvPr>
            <p:extLst>
              <p:ext uri="{D42A27DB-BD31-4B8C-83A1-F6EECF244321}">
                <p14:modId xmlns:p14="http://schemas.microsoft.com/office/powerpoint/2010/main" val="1383330320"/>
              </p:ext>
            </p:extLst>
          </p:nvPr>
        </p:nvGraphicFramePr>
        <p:xfrm>
          <a:off x="3607905" y="1978359"/>
          <a:ext cx="7663068" cy="2150367"/>
        </p:xfrm>
        <a:graphic>
          <a:graphicData uri="http://schemas.openxmlformats.org/drawingml/2006/table">
            <a:tbl>
              <a:tblPr firstRow="1" firstCol="1" bandRow="1">
                <a:tableStyleId>{5C22544A-7EE6-4342-B048-85BDC9FD1C3A}</a:tableStyleId>
              </a:tblPr>
              <a:tblGrid>
                <a:gridCol w="3824780">
                  <a:extLst>
                    <a:ext uri="{9D8B030D-6E8A-4147-A177-3AD203B41FA5}">
                      <a16:colId xmlns:a16="http://schemas.microsoft.com/office/drawing/2014/main" val="20000"/>
                    </a:ext>
                  </a:extLst>
                </a:gridCol>
                <a:gridCol w="959572">
                  <a:extLst>
                    <a:ext uri="{9D8B030D-6E8A-4147-A177-3AD203B41FA5}">
                      <a16:colId xmlns:a16="http://schemas.microsoft.com/office/drawing/2014/main" val="20001"/>
                    </a:ext>
                  </a:extLst>
                </a:gridCol>
                <a:gridCol w="959572">
                  <a:extLst>
                    <a:ext uri="{9D8B030D-6E8A-4147-A177-3AD203B41FA5}">
                      <a16:colId xmlns:a16="http://schemas.microsoft.com/office/drawing/2014/main" val="20002"/>
                    </a:ext>
                  </a:extLst>
                </a:gridCol>
                <a:gridCol w="959572">
                  <a:extLst>
                    <a:ext uri="{9D8B030D-6E8A-4147-A177-3AD203B41FA5}">
                      <a16:colId xmlns:a16="http://schemas.microsoft.com/office/drawing/2014/main" val="20003"/>
                    </a:ext>
                  </a:extLst>
                </a:gridCol>
                <a:gridCol w="959572">
                  <a:extLst>
                    <a:ext uri="{9D8B030D-6E8A-4147-A177-3AD203B41FA5}">
                      <a16:colId xmlns:a16="http://schemas.microsoft.com/office/drawing/2014/main" val="20004"/>
                    </a:ext>
                  </a:extLst>
                </a:gridCol>
              </a:tblGrid>
              <a:tr h="172194">
                <a:tc>
                  <a:txBody>
                    <a:bodyPr/>
                    <a:lstStyle/>
                    <a:p>
                      <a:pPr>
                        <a:lnSpc>
                          <a:spcPct val="115000"/>
                        </a:lnSpc>
                        <a:spcAft>
                          <a:spcPts val="0"/>
                        </a:spcAft>
                      </a:pPr>
                      <a:r>
                        <a:rPr lang="fr-FR" sz="1600" dirty="0">
                          <a:effectLst/>
                        </a:rPr>
                        <a:t>Mode de finition après allaitement</a:t>
                      </a:r>
                      <a:r>
                        <a:rPr lang="fr-FR" sz="1600" baseline="0" dirty="0">
                          <a:effectLst/>
                        </a:rPr>
                        <a:t> à l’herbe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15000"/>
                        </a:lnSpc>
                        <a:spcAft>
                          <a:spcPts val="0"/>
                        </a:spcAft>
                      </a:pPr>
                      <a:r>
                        <a:rPr lang="fr-FR" sz="1600" dirty="0">
                          <a:effectLst/>
                        </a:rPr>
                        <a:t>En bergerie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15000"/>
                        </a:lnSpc>
                        <a:spcAft>
                          <a:spcPts val="0"/>
                        </a:spcAft>
                      </a:pPr>
                      <a:r>
                        <a:rPr lang="fr-FR" sz="1600" dirty="0">
                          <a:effectLst/>
                        </a:rPr>
                        <a:t>A l’herbe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extLst>
                  <a:ext uri="{0D108BD9-81ED-4DB2-BD59-A6C34878D82A}">
                    <a16:rowId xmlns:a16="http://schemas.microsoft.com/office/drawing/2014/main" val="10000"/>
                  </a:ext>
                </a:extLst>
              </a:tr>
              <a:tr h="190500">
                <a:tc>
                  <a:txBody>
                    <a:bodyPr/>
                    <a:lstStyle/>
                    <a:p>
                      <a:pPr>
                        <a:lnSpc>
                          <a:spcPct val="115000"/>
                        </a:lnSpc>
                        <a:spcAft>
                          <a:spcPts val="0"/>
                        </a:spcAft>
                      </a:pPr>
                      <a:r>
                        <a:rPr lang="fr-FR" sz="1600">
                          <a:effectLst/>
                        </a:rPr>
                        <a:t>Sexe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Mâle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Femelle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Mâle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Femelle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a:lnSpc>
                          <a:spcPct val="115000"/>
                        </a:lnSpc>
                        <a:spcAft>
                          <a:spcPts val="0"/>
                        </a:spcAft>
                      </a:pPr>
                      <a:r>
                        <a:rPr lang="fr-FR" sz="1600">
                          <a:effectLst/>
                        </a:rPr>
                        <a:t>Nombre d'agneaux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a:lnSpc>
                          <a:spcPct val="115000"/>
                        </a:lnSpc>
                        <a:spcAft>
                          <a:spcPts val="0"/>
                        </a:spcAft>
                      </a:pPr>
                      <a:r>
                        <a:rPr lang="fr-FR" sz="1600" dirty="0">
                          <a:effectLst/>
                        </a:rPr>
                        <a:t>Poids carcasse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19,5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17,0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18,1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16,4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a:lnSpc>
                          <a:spcPct val="115000"/>
                        </a:lnSpc>
                        <a:spcAft>
                          <a:spcPts val="0"/>
                        </a:spcAft>
                      </a:pPr>
                      <a:r>
                        <a:rPr lang="fr-FR" sz="1600" dirty="0">
                          <a:effectLst/>
                        </a:rPr>
                        <a:t>Etat d'engraissement (grille EUROP)</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a:lnSpc>
                          <a:spcPct val="115000"/>
                        </a:lnSpc>
                        <a:spcAft>
                          <a:spcPts val="0"/>
                        </a:spcAft>
                      </a:pPr>
                      <a:r>
                        <a:rPr lang="fr-FR" sz="1800" dirty="0">
                          <a:effectLst/>
                        </a:rPr>
                        <a:t>Couleur du gras</a:t>
                      </a:r>
                      <a:r>
                        <a:rPr lang="fr-FR" sz="1800" baseline="30000" dirty="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3,1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2,9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1,5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1,5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a:lnSpc>
                          <a:spcPct val="115000"/>
                        </a:lnSpc>
                        <a:spcAft>
                          <a:spcPts val="0"/>
                        </a:spcAft>
                      </a:pPr>
                      <a:r>
                        <a:rPr lang="fr-FR" sz="1600" dirty="0">
                          <a:effectLst/>
                        </a:rPr>
                        <a:t>Tenue du gras</a:t>
                      </a:r>
                      <a:r>
                        <a:rPr lang="fr-FR" sz="1600" baseline="30000" dirty="0">
                          <a:effectLst/>
                        </a:rPr>
                        <a:t>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1,1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bl>
          </a:graphicData>
        </a:graphic>
      </p:graphicFrame>
      <p:sp>
        <p:nvSpPr>
          <p:cNvPr id="11" name="ZoneTexte 10"/>
          <p:cNvSpPr txBox="1"/>
          <p:nvPr/>
        </p:nvSpPr>
        <p:spPr>
          <a:xfrm>
            <a:off x="9482655" y="4269646"/>
            <a:ext cx="1619354" cy="276999"/>
          </a:xfrm>
          <a:prstGeom prst="rect">
            <a:avLst/>
          </a:prstGeom>
          <a:noFill/>
        </p:spPr>
        <p:txBody>
          <a:bodyPr wrap="none" rtlCol="0">
            <a:spAutoFit/>
          </a:bodyPr>
          <a:lstStyle/>
          <a:p>
            <a:r>
              <a:rPr lang="fr-FR" sz="1200" dirty="0"/>
              <a:t>Source : CIIRPO 2017</a:t>
            </a:r>
          </a:p>
        </p:txBody>
      </p:sp>
      <p:sp>
        <p:nvSpPr>
          <p:cNvPr id="12" name="ZoneTexte 11"/>
          <p:cNvSpPr txBox="1"/>
          <p:nvPr/>
        </p:nvSpPr>
        <p:spPr>
          <a:xfrm>
            <a:off x="3556116" y="4310574"/>
            <a:ext cx="5291833" cy="307777"/>
          </a:xfrm>
          <a:prstGeom prst="rect">
            <a:avLst/>
          </a:prstGeom>
          <a:noFill/>
        </p:spPr>
        <p:txBody>
          <a:bodyPr wrap="none" rtlCol="0">
            <a:spAutoFit/>
          </a:bodyPr>
          <a:lstStyle/>
          <a:p>
            <a:r>
              <a:rPr lang="fr-FR" sz="1400" dirty="0"/>
              <a:t>¹notation de 1 (blanc/très ferme) à 4 du meilleur au moins bon</a:t>
            </a:r>
          </a:p>
        </p:txBody>
      </p:sp>
      <p:pic>
        <p:nvPicPr>
          <p:cNvPr id="13" name="Image 12">
            <a:extLst>
              <a:ext uri="{FF2B5EF4-FFF2-40B4-BE49-F238E27FC236}">
                <a16:creationId xmlns:a16="http://schemas.microsoft.com/office/drawing/2014/main" id="{B0CC6699-9D8D-4922-8E60-165057920EB0}"/>
              </a:ext>
            </a:extLst>
          </p:cNvPr>
          <p:cNvPicPr>
            <a:picLocks noChangeAspect="1"/>
          </p:cNvPicPr>
          <p:nvPr/>
        </p:nvPicPr>
        <p:blipFill>
          <a:blip r:embed="rId3"/>
          <a:stretch>
            <a:fillRect/>
          </a:stretch>
        </p:blipFill>
        <p:spPr>
          <a:xfrm>
            <a:off x="4013289" y="4864694"/>
            <a:ext cx="4238625" cy="1533525"/>
          </a:xfrm>
          <a:prstGeom prst="rect">
            <a:avLst/>
          </a:prstGeom>
        </p:spPr>
      </p:pic>
    </p:spTree>
    <p:extLst>
      <p:ext uri="{BB962C8B-B14F-4D97-AF65-F5344CB8AC3E}">
        <p14:creationId xmlns:p14="http://schemas.microsoft.com/office/powerpoint/2010/main" val="71440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3540"/>
            <a:ext cx="9261796" cy="1320800"/>
          </a:xfrm>
        </p:spPr>
        <p:txBody>
          <a:bodyPr/>
          <a:lstStyle/>
          <a:p>
            <a:r>
              <a:rPr lang="fr-FR" dirty="0"/>
              <a:t>Deux à trois fois plus d’oméga 3</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677334" y="1777131"/>
            <a:ext cx="5559470" cy="3880773"/>
          </a:xfrm>
        </p:spPr>
        <p:txBody>
          <a:bodyPr/>
          <a:lstStyle/>
          <a:p>
            <a:r>
              <a:rPr lang="fr-FR" dirty="0"/>
              <a:t>Un rapport des précurseurs des acides gras oméga 6/oméga 3 inférieur à 5, seuil recommandé par les nutritionnistes.</a:t>
            </a:r>
          </a:p>
        </p:txBody>
      </p:sp>
      <p:sp>
        <p:nvSpPr>
          <p:cNvPr id="7" name="ZoneTexte 6"/>
          <p:cNvSpPr txBox="1"/>
          <p:nvPr/>
        </p:nvSpPr>
        <p:spPr>
          <a:xfrm>
            <a:off x="8971749" y="5112955"/>
            <a:ext cx="967381" cy="276999"/>
          </a:xfrm>
          <a:prstGeom prst="rect">
            <a:avLst/>
          </a:prstGeom>
          <a:noFill/>
        </p:spPr>
        <p:txBody>
          <a:bodyPr wrap="none" rtlCol="0">
            <a:spAutoFit/>
          </a:bodyPr>
          <a:lstStyle/>
          <a:p>
            <a:r>
              <a:rPr lang="fr-FR" sz="1200" dirty="0"/>
              <a:t>CP : CIIRPO</a:t>
            </a:r>
          </a:p>
        </p:txBody>
      </p:sp>
      <p:graphicFrame>
        <p:nvGraphicFramePr>
          <p:cNvPr id="9" name="Tableau 8"/>
          <p:cNvGraphicFramePr>
            <a:graphicFrameLocks noGrp="1"/>
          </p:cNvGraphicFramePr>
          <p:nvPr>
            <p:extLst>
              <p:ext uri="{D42A27DB-BD31-4B8C-83A1-F6EECF244321}">
                <p14:modId xmlns:p14="http://schemas.microsoft.com/office/powerpoint/2010/main" val="688423949"/>
              </p:ext>
            </p:extLst>
          </p:nvPr>
        </p:nvGraphicFramePr>
        <p:xfrm>
          <a:off x="482435" y="3342919"/>
          <a:ext cx="5754369" cy="1133286"/>
        </p:xfrm>
        <a:graphic>
          <a:graphicData uri="http://schemas.openxmlformats.org/drawingml/2006/table">
            <a:tbl>
              <a:tblPr firstRow="1" firstCol="1" bandRow="1">
                <a:tableStyleId>{5C22544A-7EE6-4342-B048-85BDC9FD1C3A}</a:tableStyleId>
              </a:tblPr>
              <a:tblGrid>
                <a:gridCol w="2880875">
                  <a:extLst>
                    <a:ext uri="{9D8B030D-6E8A-4147-A177-3AD203B41FA5}">
                      <a16:colId xmlns:a16="http://schemas.microsoft.com/office/drawing/2014/main" val="20000"/>
                    </a:ext>
                  </a:extLst>
                </a:gridCol>
                <a:gridCol w="1321905">
                  <a:extLst>
                    <a:ext uri="{9D8B030D-6E8A-4147-A177-3AD203B41FA5}">
                      <a16:colId xmlns:a16="http://schemas.microsoft.com/office/drawing/2014/main" val="20001"/>
                    </a:ext>
                  </a:extLst>
                </a:gridCol>
                <a:gridCol w="1551589">
                  <a:extLst>
                    <a:ext uri="{9D8B030D-6E8A-4147-A177-3AD203B41FA5}">
                      <a16:colId xmlns:a16="http://schemas.microsoft.com/office/drawing/2014/main" val="20002"/>
                    </a:ext>
                  </a:extLst>
                </a:gridCol>
              </a:tblGrid>
              <a:tr h="0">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800" dirty="0">
                          <a:effectLst/>
                        </a:rPr>
                        <a:t>Mode de finition après allaitement</a:t>
                      </a:r>
                      <a:r>
                        <a:rPr lang="fr-FR" sz="1800" baseline="0" dirty="0">
                          <a:effectLst/>
                        </a:rPr>
                        <a:t> à l’herbe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bergerie</a:t>
                      </a:r>
                    </a:p>
                  </a:txBody>
                  <a:tcPr marL="68580" marR="68580" marT="0" marB="0"/>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 l’herbe</a:t>
                      </a:r>
                    </a:p>
                  </a:txBody>
                  <a:tcPr marL="68580" marR="68580" marT="0" marB="0"/>
                </a:tc>
                <a:extLst>
                  <a:ext uri="{0D108BD9-81ED-4DB2-BD59-A6C34878D82A}">
                    <a16:rowId xmlns:a16="http://schemas.microsoft.com/office/drawing/2014/main" val="10000"/>
                  </a:ext>
                </a:extLst>
              </a:tr>
              <a:tr h="0">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Nombre d’agneaux</a:t>
                      </a:r>
                    </a:p>
                  </a:txBody>
                  <a:tcPr marL="68580" marR="68580" marT="0" marB="0"/>
                </a:tc>
                <a:tc>
                  <a:txBody>
                    <a:bodyPr/>
                    <a:lstStyle/>
                    <a:p>
                      <a:pPr algn="ctr">
                        <a:lnSpc>
                          <a:spcPct val="107000"/>
                        </a:lnSpc>
                        <a:spcAft>
                          <a:spcPts val="0"/>
                        </a:spcAft>
                      </a:pPr>
                      <a:r>
                        <a:rPr lang="fr-FR" sz="1800" dirty="0">
                          <a:effectLst/>
                        </a:rPr>
                        <a:t>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32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Oméga</a:t>
                      </a:r>
                      <a:r>
                        <a:rPr lang="fr-FR" sz="1800" baseline="0" dirty="0">
                          <a:effectLst/>
                          <a:latin typeface="Calibri" panose="020F0502020204030204" pitchFamily="34" charset="0"/>
                          <a:ea typeface="Calibri" panose="020F0502020204030204" pitchFamily="34" charset="0"/>
                          <a:cs typeface="Times New Roman" panose="02020603050405020304" pitchFamily="18" charset="0"/>
                        </a:rPr>
                        <a:t> 6/oméga 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9,5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2,9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10" name="ZoneTexte 9"/>
          <p:cNvSpPr txBox="1"/>
          <p:nvPr/>
        </p:nvSpPr>
        <p:spPr>
          <a:xfrm>
            <a:off x="677334" y="4618952"/>
            <a:ext cx="1500732" cy="276999"/>
          </a:xfrm>
          <a:prstGeom prst="rect">
            <a:avLst/>
          </a:prstGeom>
          <a:noFill/>
        </p:spPr>
        <p:txBody>
          <a:bodyPr wrap="none" rtlCol="0">
            <a:spAutoFit/>
          </a:bodyPr>
          <a:lstStyle/>
          <a:p>
            <a:r>
              <a:rPr lang="fr-FR" sz="1200" dirty="0"/>
              <a:t>Source : </a:t>
            </a:r>
            <a:r>
              <a:rPr lang="fr-FR" sz="1200" dirty="0" err="1"/>
              <a:t>idele</a:t>
            </a:r>
            <a:r>
              <a:rPr lang="fr-FR" sz="1200" dirty="0"/>
              <a:t> 2020</a:t>
            </a:r>
          </a:p>
        </p:txBody>
      </p:sp>
      <p:sp>
        <p:nvSpPr>
          <p:cNvPr id="11" name="Légende encadrée 1 10"/>
          <p:cNvSpPr/>
          <p:nvPr/>
        </p:nvSpPr>
        <p:spPr>
          <a:xfrm>
            <a:off x="4597584" y="5039394"/>
            <a:ext cx="1421296" cy="701120"/>
          </a:xfrm>
          <a:prstGeom prst="borderCallout1">
            <a:avLst>
              <a:gd name="adj1" fmla="val 18750"/>
              <a:gd name="adj2" fmla="val -8333"/>
              <a:gd name="adj3" fmla="val -88427"/>
              <a:gd name="adj4" fmla="val 7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 : moins de 5</a:t>
            </a:r>
          </a:p>
        </p:txBody>
      </p:sp>
      <p:pic>
        <p:nvPicPr>
          <p:cNvPr id="12" name="Image 11">
            <a:extLst>
              <a:ext uri="{FF2B5EF4-FFF2-40B4-BE49-F238E27FC236}">
                <a16:creationId xmlns:a16="http://schemas.microsoft.com/office/drawing/2014/main" id="{A74585AE-C8AB-4A9C-ABD8-BFFC95E74DF6}"/>
              </a:ext>
            </a:extLst>
          </p:cNvPr>
          <p:cNvPicPr>
            <a:picLocks noChangeAspect="1"/>
          </p:cNvPicPr>
          <p:nvPr/>
        </p:nvPicPr>
        <p:blipFill>
          <a:blip r:embed="rId4"/>
          <a:stretch>
            <a:fillRect/>
          </a:stretch>
        </p:blipFill>
        <p:spPr>
          <a:xfrm>
            <a:off x="7470770" y="3106039"/>
            <a:ext cx="2638425" cy="1771650"/>
          </a:xfrm>
          <a:prstGeom prst="rect">
            <a:avLst/>
          </a:prstGeom>
        </p:spPr>
      </p:pic>
    </p:spTree>
    <p:extLst>
      <p:ext uri="{BB962C8B-B14F-4D97-AF65-F5344CB8AC3E}">
        <p14:creationId xmlns:p14="http://schemas.microsoft.com/office/powerpoint/2010/main" val="281498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Le même bon « goût » d’agneau</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677334" y="1812720"/>
            <a:ext cx="8546179" cy="990115"/>
          </a:xfrm>
        </p:spPr>
        <p:txBody>
          <a:bodyPr>
            <a:normAutofit/>
          </a:bodyPr>
          <a:lstStyle/>
          <a:p>
            <a:r>
              <a:rPr lang="fr-FR" sz="2000" dirty="0"/>
              <a:t>Un même profil sensoriel déterminé par le jury de 12 experts</a:t>
            </a:r>
          </a:p>
          <a:p>
            <a:pPr marL="0" indent="0">
              <a:buNone/>
            </a:pPr>
            <a:r>
              <a:rPr lang="fr-FR" sz="1600" dirty="0"/>
              <a:t>note d’intensité de 0 (faible) à 10 (fort)</a:t>
            </a:r>
          </a:p>
        </p:txBody>
      </p:sp>
      <p:graphicFrame>
        <p:nvGraphicFramePr>
          <p:cNvPr id="8" name="Tableau 7"/>
          <p:cNvGraphicFramePr>
            <a:graphicFrameLocks noGrp="1"/>
          </p:cNvGraphicFramePr>
          <p:nvPr>
            <p:extLst>
              <p:ext uri="{D42A27DB-BD31-4B8C-83A1-F6EECF244321}">
                <p14:modId xmlns:p14="http://schemas.microsoft.com/office/powerpoint/2010/main" val="4221280128"/>
              </p:ext>
            </p:extLst>
          </p:nvPr>
        </p:nvGraphicFramePr>
        <p:xfrm>
          <a:off x="617699" y="2707308"/>
          <a:ext cx="9655736" cy="3332480"/>
        </p:xfrm>
        <a:graphic>
          <a:graphicData uri="http://schemas.openxmlformats.org/drawingml/2006/table">
            <a:tbl>
              <a:tblPr firstRow="1" bandRow="1">
                <a:tableStyleId>{5C22544A-7EE6-4342-B048-85BDC9FD1C3A}</a:tableStyleId>
              </a:tblPr>
              <a:tblGrid>
                <a:gridCol w="2413934">
                  <a:extLst>
                    <a:ext uri="{9D8B030D-6E8A-4147-A177-3AD203B41FA5}">
                      <a16:colId xmlns:a16="http://schemas.microsoft.com/office/drawing/2014/main" val="20000"/>
                    </a:ext>
                  </a:extLst>
                </a:gridCol>
                <a:gridCol w="3688692">
                  <a:extLst>
                    <a:ext uri="{9D8B030D-6E8A-4147-A177-3AD203B41FA5}">
                      <a16:colId xmlns:a16="http://schemas.microsoft.com/office/drawing/2014/main" val="20001"/>
                    </a:ext>
                  </a:extLst>
                </a:gridCol>
                <a:gridCol w="1739347">
                  <a:extLst>
                    <a:ext uri="{9D8B030D-6E8A-4147-A177-3AD203B41FA5}">
                      <a16:colId xmlns:a16="http://schemas.microsoft.com/office/drawing/2014/main" val="20002"/>
                    </a:ext>
                  </a:extLst>
                </a:gridCol>
                <a:gridCol w="1813763">
                  <a:extLst>
                    <a:ext uri="{9D8B030D-6E8A-4147-A177-3AD203B41FA5}">
                      <a16:colId xmlns:a16="http://schemas.microsoft.com/office/drawing/2014/main" val="20003"/>
                    </a:ext>
                  </a:extLst>
                </a:gridCol>
              </a:tblGrid>
              <a:tr h="0">
                <a:tc rowSpan="2">
                  <a:txBody>
                    <a:bodyPr/>
                    <a:lstStyle/>
                    <a:p>
                      <a:r>
                        <a:rPr lang="fr-FR" dirty="0"/>
                        <a:t>Dégustation</a:t>
                      </a:r>
                    </a:p>
                  </a:txBody>
                  <a:tcPr/>
                </a:tc>
                <a:tc rowSpan="2">
                  <a:txBody>
                    <a:bodyPr/>
                    <a:lstStyle/>
                    <a:p>
                      <a:pPr algn="ctr"/>
                      <a:r>
                        <a:rPr lang="fr-FR" dirty="0"/>
                        <a:t>critères</a:t>
                      </a:r>
                    </a:p>
                  </a:txBody>
                  <a:tcPr/>
                </a:tc>
                <a:tc gridSpan="2">
                  <a:txBody>
                    <a:bodyPr/>
                    <a:lstStyle/>
                    <a:p>
                      <a:pPr algn="ctr"/>
                      <a:r>
                        <a:rPr lang="fr-FR" dirty="0"/>
                        <a:t>Mode de finition</a:t>
                      </a:r>
                    </a:p>
                  </a:txBody>
                  <a:tcPr/>
                </a:tc>
                <a:tc hMerge="1">
                  <a:txBody>
                    <a:bodyPr/>
                    <a:lstStyle/>
                    <a:p>
                      <a:endParaRPr lang="fr-FR" dirty="0"/>
                    </a:p>
                  </a:txBody>
                  <a:tcPr/>
                </a:tc>
                <a:extLst>
                  <a:ext uri="{0D108BD9-81ED-4DB2-BD59-A6C34878D82A}">
                    <a16:rowId xmlns:a16="http://schemas.microsoft.com/office/drawing/2014/main" val="10000"/>
                  </a:ext>
                </a:extLst>
              </a:tr>
              <a:tr h="370840">
                <a:tc vMerge="1">
                  <a:txBody>
                    <a:bodyPr/>
                    <a:lstStyle/>
                    <a:p>
                      <a:endParaRPr lang="fr-FR" dirty="0"/>
                    </a:p>
                  </a:txBody>
                  <a:tcPr/>
                </a:tc>
                <a:tc vMerge="1">
                  <a:txBody>
                    <a:bodyPr/>
                    <a:lstStyle/>
                    <a:p>
                      <a:pPr algn="ctr"/>
                      <a:endParaRPr lang="fr-FR" dirty="0"/>
                    </a:p>
                  </a:txBody>
                  <a:tcPr/>
                </a:tc>
                <a:tc>
                  <a:txBody>
                    <a:bodyPr/>
                    <a:lstStyle/>
                    <a:p>
                      <a:pPr algn="ctr"/>
                      <a:r>
                        <a:rPr lang="fr-FR" dirty="0"/>
                        <a:t>En bergerie</a:t>
                      </a:r>
                    </a:p>
                  </a:txBody>
                  <a:tcPr/>
                </a:tc>
                <a:tc>
                  <a:txBody>
                    <a:bodyPr/>
                    <a:lstStyle/>
                    <a:p>
                      <a:pPr algn="ctr"/>
                      <a:r>
                        <a:rPr lang="fr-FR" dirty="0"/>
                        <a:t>A l’herbe</a:t>
                      </a:r>
                    </a:p>
                  </a:txBody>
                  <a:tcPr/>
                </a:tc>
                <a:extLst>
                  <a:ext uri="{0D108BD9-81ED-4DB2-BD59-A6C34878D82A}">
                    <a16:rowId xmlns:a16="http://schemas.microsoft.com/office/drawing/2014/main" val="10001"/>
                  </a:ext>
                </a:extLst>
              </a:tr>
              <a:tr h="370840">
                <a:tc rowSpan="5">
                  <a:txBody>
                    <a:bodyPr/>
                    <a:lstStyle/>
                    <a:p>
                      <a:endParaRPr lang="fr-FR" dirty="0"/>
                    </a:p>
                    <a:p>
                      <a:endParaRPr lang="fr-FR" dirty="0"/>
                    </a:p>
                    <a:p>
                      <a:endParaRPr lang="fr-FR" dirty="0"/>
                    </a:p>
                    <a:p>
                      <a:r>
                        <a:rPr lang="fr-FR" dirty="0"/>
                        <a:t>Partie maigre</a:t>
                      </a:r>
                    </a:p>
                  </a:txBody>
                  <a:tcPr/>
                </a:tc>
                <a:tc>
                  <a:txBody>
                    <a:bodyPr/>
                    <a:lstStyle/>
                    <a:p>
                      <a:pPr algn="ctr"/>
                      <a:r>
                        <a:rPr lang="fr-FR" dirty="0"/>
                        <a:t>Nombre d’agneaux dégustés</a:t>
                      </a:r>
                    </a:p>
                  </a:txBody>
                  <a:tcPr/>
                </a:tc>
                <a:tc>
                  <a:txBody>
                    <a:bodyPr/>
                    <a:lstStyle/>
                    <a:p>
                      <a:pPr algn="ctr"/>
                      <a:r>
                        <a:rPr lang="fr-FR" dirty="0"/>
                        <a:t>24</a:t>
                      </a:r>
                    </a:p>
                  </a:txBody>
                  <a:tcPr/>
                </a:tc>
                <a:tc>
                  <a:txBody>
                    <a:bodyPr/>
                    <a:lstStyle/>
                    <a:p>
                      <a:pPr algn="ctr"/>
                      <a:r>
                        <a:rPr lang="fr-FR" dirty="0"/>
                        <a:t>24</a:t>
                      </a:r>
                    </a:p>
                  </a:txBody>
                  <a:tcPr/>
                </a:tc>
                <a:extLst>
                  <a:ext uri="{0D108BD9-81ED-4DB2-BD59-A6C34878D82A}">
                    <a16:rowId xmlns:a16="http://schemas.microsoft.com/office/drawing/2014/main" val="10002"/>
                  </a:ext>
                </a:extLst>
              </a:tr>
              <a:tr h="370840">
                <a:tc vMerge="1">
                  <a:txBody>
                    <a:bodyPr/>
                    <a:lstStyle/>
                    <a:p>
                      <a:endParaRPr lang="fr-FR" dirty="0"/>
                    </a:p>
                  </a:txBody>
                  <a:tcPr/>
                </a:tc>
                <a:tc>
                  <a:txBody>
                    <a:bodyPr/>
                    <a:lstStyle/>
                    <a:p>
                      <a:pPr algn="ctr"/>
                      <a:r>
                        <a:rPr lang="fr-FR" dirty="0"/>
                        <a:t>Odeur globale</a:t>
                      </a:r>
                    </a:p>
                  </a:txBody>
                  <a:tcPr/>
                </a:tc>
                <a:tc>
                  <a:txBody>
                    <a:bodyPr/>
                    <a:lstStyle/>
                    <a:p>
                      <a:pPr algn="ctr"/>
                      <a:r>
                        <a:rPr lang="fr-FR" dirty="0"/>
                        <a:t>5,7</a:t>
                      </a:r>
                    </a:p>
                  </a:txBody>
                  <a:tcPr/>
                </a:tc>
                <a:tc>
                  <a:txBody>
                    <a:bodyPr/>
                    <a:lstStyle/>
                    <a:p>
                      <a:pPr algn="ctr"/>
                      <a:r>
                        <a:rPr lang="fr-FR" dirty="0"/>
                        <a:t>5,6</a:t>
                      </a:r>
                    </a:p>
                  </a:txBody>
                  <a:tcPr/>
                </a:tc>
                <a:extLst>
                  <a:ext uri="{0D108BD9-81ED-4DB2-BD59-A6C34878D82A}">
                    <a16:rowId xmlns:a16="http://schemas.microsoft.com/office/drawing/2014/main" val="10003"/>
                  </a:ext>
                </a:extLst>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Flaveur</a:t>
                      </a:r>
                    </a:p>
                  </a:txBody>
                  <a:tcPr/>
                </a:tc>
                <a:tc>
                  <a:txBody>
                    <a:bodyPr/>
                    <a:lstStyle/>
                    <a:p>
                      <a:pPr algn="ctr"/>
                      <a:r>
                        <a:rPr lang="fr-FR" dirty="0"/>
                        <a:t>5,9</a:t>
                      </a:r>
                    </a:p>
                  </a:txBody>
                  <a:tcPr/>
                </a:tc>
                <a:tc>
                  <a:txBody>
                    <a:bodyPr/>
                    <a:lstStyle/>
                    <a:p>
                      <a:pPr algn="ctr"/>
                      <a:r>
                        <a:rPr lang="fr-FR" dirty="0"/>
                        <a:t>5,6</a:t>
                      </a:r>
                    </a:p>
                  </a:txBody>
                  <a:tcPr/>
                </a:tc>
                <a:extLst>
                  <a:ext uri="{0D108BD9-81ED-4DB2-BD59-A6C34878D82A}">
                    <a16:rowId xmlns:a16="http://schemas.microsoft.com/office/drawing/2014/main" val="10004"/>
                  </a:ext>
                </a:extLst>
              </a:tr>
              <a:tr h="370840">
                <a:tc vMerge="1">
                  <a:txBody>
                    <a:bodyPr/>
                    <a:lstStyle/>
                    <a:p>
                      <a:endParaRPr lang="fr-FR" dirty="0"/>
                    </a:p>
                  </a:txBody>
                  <a:tcPr/>
                </a:tc>
                <a:tc>
                  <a:txBody>
                    <a:bodyPr/>
                    <a:lstStyle/>
                    <a:p>
                      <a:pPr algn="ctr"/>
                      <a:r>
                        <a:rPr lang="fr-FR" dirty="0"/>
                        <a:t>Tendreté</a:t>
                      </a:r>
                    </a:p>
                  </a:txBody>
                  <a:tcPr/>
                </a:tc>
                <a:tc>
                  <a:txBody>
                    <a:bodyPr/>
                    <a:lstStyle/>
                    <a:p>
                      <a:pPr algn="ctr"/>
                      <a:r>
                        <a:rPr lang="fr-FR" dirty="0"/>
                        <a:t>5,4</a:t>
                      </a:r>
                    </a:p>
                  </a:txBody>
                  <a:tcPr/>
                </a:tc>
                <a:tc>
                  <a:txBody>
                    <a:bodyPr/>
                    <a:lstStyle/>
                    <a:p>
                      <a:pPr algn="ctr"/>
                      <a:r>
                        <a:rPr lang="fr-FR" dirty="0"/>
                        <a:t>5,3</a:t>
                      </a:r>
                    </a:p>
                  </a:txBody>
                  <a:tcPr/>
                </a:tc>
                <a:extLst>
                  <a:ext uri="{0D108BD9-81ED-4DB2-BD59-A6C34878D82A}">
                    <a16:rowId xmlns:a16="http://schemas.microsoft.com/office/drawing/2014/main" val="10005"/>
                  </a:ext>
                </a:extLst>
              </a:tr>
              <a:tr h="370840">
                <a:tc vMerge="1">
                  <a:txBody>
                    <a:bodyPr/>
                    <a:lstStyle/>
                    <a:p>
                      <a:endParaRPr lang="fr-FR" dirty="0"/>
                    </a:p>
                  </a:txBody>
                  <a:tcPr/>
                </a:tc>
                <a:tc>
                  <a:txBody>
                    <a:bodyPr/>
                    <a:lstStyle/>
                    <a:p>
                      <a:pPr algn="ctr"/>
                      <a:r>
                        <a:rPr lang="fr-FR" dirty="0" err="1"/>
                        <a:t>Jutosité</a:t>
                      </a:r>
                      <a:endParaRPr lang="fr-FR" dirty="0"/>
                    </a:p>
                  </a:txBody>
                  <a:tcPr/>
                </a:tc>
                <a:tc>
                  <a:txBody>
                    <a:bodyPr/>
                    <a:lstStyle/>
                    <a:p>
                      <a:pPr algn="ctr"/>
                      <a:r>
                        <a:rPr lang="fr-FR" dirty="0"/>
                        <a:t>5,1</a:t>
                      </a:r>
                    </a:p>
                  </a:txBody>
                  <a:tcPr/>
                </a:tc>
                <a:tc>
                  <a:txBody>
                    <a:bodyPr/>
                    <a:lstStyle/>
                    <a:p>
                      <a:pPr algn="ctr"/>
                      <a:r>
                        <a:rPr lang="fr-FR" dirty="0"/>
                        <a:t>4,9</a:t>
                      </a:r>
                    </a:p>
                  </a:txBody>
                  <a:tcPr/>
                </a:tc>
                <a:extLst>
                  <a:ext uri="{0D108BD9-81ED-4DB2-BD59-A6C34878D82A}">
                    <a16:rowId xmlns:a16="http://schemas.microsoft.com/office/drawing/2014/main" val="10006"/>
                  </a:ext>
                </a:extLst>
              </a:tr>
              <a:tr h="370840">
                <a:tc rowSpan="2">
                  <a:txBody>
                    <a:bodyPr/>
                    <a:lstStyle/>
                    <a:p>
                      <a:endParaRPr lang="fr-FR" dirty="0"/>
                    </a:p>
                    <a:p>
                      <a:r>
                        <a:rPr lang="fr-FR" dirty="0"/>
                        <a:t>Partie grasse</a:t>
                      </a:r>
                    </a:p>
                  </a:txBody>
                  <a:tcPr/>
                </a:tc>
                <a:tc>
                  <a:txBody>
                    <a:bodyPr/>
                    <a:lstStyle/>
                    <a:p>
                      <a:pPr algn="ctr"/>
                      <a:r>
                        <a:rPr lang="fr-FR" dirty="0"/>
                        <a:t>Odeur globale</a:t>
                      </a:r>
                    </a:p>
                  </a:txBody>
                  <a:tcPr/>
                </a:tc>
                <a:tc>
                  <a:txBody>
                    <a:bodyPr/>
                    <a:lstStyle/>
                    <a:p>
                      <a:pPr algn="ctr"/>
                      <a:r>
                        <a:rPr lang="fr-FR" dirty="0"/>
                        <a:t>5,6</a:t>
                      </a:r>
                    </a:p>
                  </a:txBody>
                  <a:tcPr/>
                </a:tc>
                <a:tc>
                  <a:txBody>
                    <a:bodyPr/>
                    <a:lstStyle/>
                    <a:p>
                      <a:pPr algn="ctr"/>
                      <a:r>
                        <a:rPr lang="fr-FR" dirty="0"/>
                        <a:t>5,5</a:t>
                      </a:r>
                    </a:p>
                  </a:txBody>
                  <a:tcPr/>
                </a:tc>
                <a:extLst>
                  <a:ext uri="{0D108BD9-81ED-4DB2-BD59-A6C34878D82A}">
                    <a16:rowId xmlns:a16="http://schemas.microsoft.com/office/drawing/2014/main" val="10007"/>
                  </a:ext>
                </a:extLst>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Flaveur</a:t>
                      </a:r>
                    </a:p>
                  </a:txBody>
                  <a:tcPr/>
                </a:tc>
                <a:tc>
                  <a:txBody>
                    <a:bodyPr/>
                    <a:lstStyle/>
                    <a:p>
                      <a:pPr algn="ctr"/>
                      <a:r>
                        <a:rPr lang="fr-FR" dirty="0"/>
                        <a:t>5,9</a:t>
                      </a:r>
                    </a:p>
                  </a:txBody>
                  <a:tcPr/>
                </a:tc>
                <a:tc>
                  <a:txBody>
                    <a:bodyPr/>
                    <a:lstStyle/>
                    <a:p>
                      <a:pPr algn="ctr"/>
                      <a:r>
                        <a:rPr lang="fr-FR" dirty="0"/>
                        <a:t>5,7</a:t>
                      </a:r>
                    </a:p>
                  </a:txBody>
                  <a:tcPr/>
                </a:tc>
                <a:extLst>
                  <a:ext uri="{0D108BD9-81ED-4DB2-BD59-A6C34878D82A}">
                    <a16:rowId xmlns:a16="http://schemas.microsoft.com/office/drawing/2014/main" val="10008"/>
                  </a:ext>
                </a:extLst>
              </a:tr>
            </a:tbl>
          </a:graphicData>
        </a:graphic>
      </p:graphicFrame>
      <p:sp>
        <p:nvSpPr>
          <p:cNvPr id="9" name="ZoneTexte 8"/>
          <p:cNvSpPr txBox="1"/>
          <p:nvPr/>
        </p:nvSpPr>
        <p:spPr>
          <a:xfrm>
            <a:off x="6510130" y="6189549"/>
            <a:ext cx="2951449" cy="307777"/>
          </a:xfrm>
          <a:prstGeom prst="rect">
            <a:avLst/>
          </a:prstGeom>
          <a:noFill/>
        </p:spPr>
        <p:txBody>
          <a:bodyPr wrap="none" rtlCol="0">
            <a:spAutoFit/>
          </a:bodyPr>
          <a:lstStyle/>
          <a:p>
            <a:r>
              <a:rPr lang="fr-FR" sz="1400" dirty="0"/>
              <a:t>Source : Institut de l’Elevage 2017</a:t>
            </a:r>
          </a:p>
        </p:txBody>
      </p:sp>
    </p:spTree>
    <p:extLst>
      <p:ext uri="{BB962C8B-B14F-4D97-AF65-F5344CB8AC3E}">
        <p14:creationId xmlns:p14="http://schemas.microsoft.com/office/powerpoint/2010/main" val="97022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Des consommateurs plutôt séduits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7" name="ZoneTexte 6"/>
          <p:cNvSpPr txBox="1"/>
          <p:nvPr/>
        </p:nvSpPr>
        <p:spPr>
          <a:xfrm>
            <a:off x="1441175" y="6039640"/>
            <a:ext cx="2951449" cy="307777"/>
          </a:xfrm>
          <a:prstGeom prst="rect">
            <a:avLst/>
          </a:prstGeom>
          <a:noFill/>
        </p:spPr>
        <p:txBody>
          <a:bodyPr wrap="none" rtlCol="0">
            <a:spAutoFit/>
          </a:bodyPr>
          <a:lstStyle/>
          <a:p>
            <a:r>
              <a:rPr lang="fr-FR" sz="1400" dirty="0"/>
              <a:t>Source : Institut de l’Elevage 2017</a:t>
            </a:r>
          </a:p>
        </p:txBody>
      </p:sp>
      <p:pic>
        <p:nvPicPr>
          <p:cNvPr id="6" name="Image 5">
            <a:extLst>
              <a:ext uri="{FF2B5EF4-FFF2-40B4-BE49-F238E27FC236}">
                <a16:creationId xmlns:a16="http://schemas.microsoft.com/office/drawing/2014/main" id="{B1341815-4C9B-4D18-8F72-02C46146F0D9}"/>
              </a:ext>
            </a:extLst>
          </p:cNvPr>
          <p:cNvPicPr>
            <a:picLocks noChangeAspect="1"/>
          </p:cNvPicPr>
          <p:nvPr/>
        </p:nvPicPr>
        <p:blipFill>
          <a:blip r:embed="rId3"/>
          <a:stretch>
            <a:fillRect/>
          </a:stretch>
        </p:blipFill>
        <p:spPr>
          <a:xfrm>
            <a:off x="397592" y="1402786"/>
            <a:ext cx="8801100" cy="4524375"/>
          </a:xfrm>
          <a:prstGeom prst="rect">
            <a:avLst/>
          </a:prstGeom>
        </p:spPr>
      </p:pic>
    </p:spTree>
    <p:extLst>
      <p:ext uri="{BB962C8B-B14F-4D97-AF65-F5344CB8AC3E}">
        <p14:creationId xmlns:p14="http://schemas.microsoft.com/office/powerpoint/2010/main" val="318605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464" y="371061"/>
            <a:ext cx="8596668" cy="1320800"/>
          </a:xfrm>
        </p:spPr>
        <p:txBody>
          <a:bodyPr/>
          <a:lstStyle/>
          <a:p>
            <a:r>
              <a:rPr lang="fr-FR" dirty="0"/>
              <a:t>En résumé</a:t>
            </a:r>
          </a:p>
        </p:txBody>
      </p:sp>
      <p:sp>
        <p:nvSpPr>
          <p:cNvPr id="3" name="Espace réservé du contenu 2"/>
          <p:cNvSpPr>
            <a:spLocks noGrp="1"/>
          </p:cNvSpPr>
          <p:nvPr>
            <p:ph idx="1"/>
          </p:nvPr>
        </p:nvSpPr>
        <p:spPr>
          <a:xfrm>
            <a:off x="677334" y="1133061"/>
            <a:ext cx="9540092" cy="5555974"/>
          </a:xfrm>
        </p:spPr>
        <p:txBody>
          <a:bodyPr>
            <a:normAutofit/>
          </a:bodyPr>
          <a:lstStyle/>
          <a:p>
            <a:pPr marL="0" indent="0">
              <a:buNone/>
            </a:pPr>
            <a:r>
              <a:rPr lang="fr-FR" sz="2800" b="1" dirty="0"/>
              <a:t>Après un allaitement à l’herbe</a:t>
            </a:r>
            <a:r>
              <a:rPr lang="fr-FR" sz="2800" dirty="0"/>
              <a:t>, finir les agneaux sur prairies par rapport à une ration en bergerie,  c’est :</a:t>
            </a:r>
          </a:p>
          <a:p>
            <a:pPr lvl="0"/>
            <a:r>
              <a:rPr lang="fr-FR" sz="2800" b="1" dirty="0"/>
              <a:t>Un intérêt pour l’environnement</a:t>
            </a:r>
            <a:r>
              <a:rPr lang="fr-FR" sz="2800" dirty="0"/>
              <a:t> : -1,5 % gaz à effet de serre ; -8 % d’énergie,</a:t>
            </a:r>
          </a:p>
          <a:p>
            <a:pPr lvl="0"/>
            <a:r>
              <a:rPr lang="fr-FR" sz="2800" b="1" dirty="0"/>
              <a:t>Une ration moins chère,</a:t>
            </a:r>
            <a:endParaRPr lang="fr-FR" sz="2800" dirty="0"/>
          </a:p>
          <a:p>
            <a:pPr lvl="0"/>
            <a:r>
              <a:rPr lang="fr-FR" sz="2800" dirty="0"/>
              <a:t>Des agneaux abattus </a:t>
            </a:r>
            <a:r>
              <a:rPr lang="fr-FR" sz="2800" b="1" dirty="0"/>
              <a:t>au même âge</a:t>
            </a:r>
            <a:r>
              <a:rPr lang="fr-FR" sz="2800" dirty="0"/>
              <a:t>, </a:t>
            </a:r>
          </a:p>
          <a:p>
            <a:pPr lvl="0"/>
            <a:r>
              <a:rPr lang="fr-FR" sz="2800" dirty="0"/>
              <a:t>Des agneaux avec le </a:t>
            </a:r>
            <a:r>
              <a:rPr lang="fr-FR" sz="2800" b="1" dirty="0"/>
              <a:t>même état d’engraissement</a:t>
            </a:r>
            <a:r>
              <a:rPr lang="fr-FR" sz="2800" dirty="0"/>
              <a:t>,</a:t>
            </a:r>
          </a:p>
          <a:p>
            <a:pPr lvl="0"/>
            <a:r>
              <a:rPr lang="fr-FR" sz="2800" dirty="0"/>
              <a:t>Des côtelettes avec la même proportion de gras,</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Tree>
    <p:extLst>
      <p:ext uri="{BB962C8B-B14F-4D97-AF65-F5344CB8AC3E}">
        <p14:creationId xmlns:p14="http://schemas.microsoft.com/office/powerpoint/2010/main" val="302084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464" y="371061"/>
            <a:ext cx="8596668" cy="1320800"/>
          </a:xfrm>
        </p:spPr>
        <p:txBody>
          <a:bodyPr/>
          <a:lstStyle/>
          <a:p>
            <a:r>
              <a:rPr lang="fr-FR" dirty="0"/>
              <a:t>En résumé</a:t>
            </a:r>
          </a:p>
        </p:txBody>
      </p:sp>
      <p:sp>
        <p:nvSpPr>
          <p:cNvPr id="3" name="Espace réservé du contenu 2"/>
          <p:cNvSpPr>
            <a:spLocks noGrp="1"/>
          </p:cNvSpPr>
          <p:nvPr>
            <p:ph idx="1"/>
          </p:nvPr>
        </p:nvSpPr>
        <p:spPr>
          <a:xfrm>
            <a:off x="677334" y="1133061"/>
            <a:ext cx="8596668" cy="5555974"/>
          </a:xfrm>
        </p:spPr>
        <p:txBody>
          <a:bodyPr>
            <a:normAutofit/>
          </a:bodyPr>
          <a:lstStyle/>
          <a:p>
            <a:pPr marL="0" indent="0">
              <a:buNone/>
            </a:pPr>
            <a:r>
              <a:rPr lang="fr-FR" sz="2000" b="1" dirty="0"/>
              <a:t>Après un allaitement à l’herbe</a:t>
            </a:r>
            <a:r>
              <a:rPr lang="fr-FR" sz="2000" dirty="0"/>
              <a:t>, finir les agneaux sur prairies par rapport à une ration en bergerie,  c’est :</a:t>
            </a:r>
          </a:p>
          <a:p>
            <a:pPr lvl="0"/>
            <a:r>
              <a:rPr lang="fr-FR" sz="2800" dirty="0"/>
              <a:t>Des </a:t>
            </a:r>
            <a:r>
              <a:rPr lang="fr-FR" sz="2800" b="1" dirty="0"/>
              <a:t>gras plus blancs et plus fermes</a:t>
            </a:r>
            <a:r>
              <a:rPr lang="fr-FR" sz="2800" dirty="0"/>
              <a:t>,</a:t>
            </a:r>
          </a:p>
          <a:p>
            <a:pPr lvl="0"/>
            <a:r>
              <a:rPr lang="fr-FR" sz="2800" dirty="0"/>
              <a:t>Une </a:t>
            </a:r>
            <a:r>
              <a:rPr lang="fr-FR" sz="2800" b="1" dirty="0"/>
              <a:t>viande un peu plus sombre</a:t>
            </a:r>
            <a:r>
              <a:rPr lang="fr-FR" sz="2800" dirty="0"/>
              <a:t>,</a:t>
            </a:r>
          </a:p>
          <a:p>
            <a:pPr lvl="0"/>
            <a:r>
              <a:rPr lang="fr-FR" sz="2800" dirty="0"/>
              <a:t>Un </a:t>
            </a:r>
            <a:r>
              <a:rPr lang="fr-FR" sz="2800" b="1" dirty="0"/>
              <a:t>profil d’acides gras amélioré </a:t>
            </a:r>
            <a:r>
              <a:rPr lang="fr-FR" sz="2800" dirty="0"/>
              <a:t>avec 2,5 fois plus d’oméga 3, </a:t>
            </a:r>
          </a:p>
          <a:p>
            <a:pPr lvl="0"/>
            <a:r>
              <a:rPr lang="fr-FR" sz="2800" dirty="0"/>
              <a:t>Sans </a:t>
            </a:r>
            <a:r>
              <a:rPr lang="fr-FR" sz="2800" b="1" dirty="0"/>
              <a:t>dégradation de l’odeur et de la flaveur,</a:t>
            </a:r>
          </a:p>
          <a:p>
            <a:pPr lvl="0"/>
            <a:r>
              <a:rPr lang="fr-FR" sz="2800" dirty="0"/>
              <a:t>Avec </a:t>
            </a:r>
            <a:r>
              <a:rPr lang="fr-FR" sz="2800" b="1" dirty="0"/>
              <a:t>des viandes aussi tendres et aussi juteuses.</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Tree>
    <p:extLst>
      <p:ext uri="{BB962C8B-B14F-4D97-AF65-F5344CB8AC3E}">
        <p14:creationId xmlns:p14="http://schemas.microsoft.com/office/powerpoint/2010/main" val="412128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16</a:t>
            </a:fld>
            <a:endParaRPr lang="fr-FR" altLang="fr-FR">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625339" y="3330824"/>
            <a:ext cx="4202838" cy="3631763"/>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 :</a:t>
            </a:r>
          </a:p>
          <a:p>
            <a:pPr eaLnBrk="1" hangingPunct="1">
              <a:buFont typeface="Wingdings" pitchFamily="2" charset="2"/>
              <a:buNone/>
              <a:defRPr/>
            </a:pPr>
            <a:r>
              <a:rPr lang="fr-FR" sz="2400" b="1" dirty="0">
                <a:solidFill>
                  <a:srgbClr val="008000"/>
                </a:solidFill>
              </a:rPr>
              <a:t>Fiche technique, podcast et vidéo</a:t>
            </a:r>
          </a:p>
          <a:p>
            <a:pPr eaLnBrk="1" hangingPunct="1">
              <a:buFont typeface="Wingdings" pitchFamily="2" charset="2"/>
              <a:buNone/>
              <a:defRPr/>
            </a:pPr>
            <a:r>
              <a:rPr lang="fr-FR" sz="3200" b="1" dirty="0">
                <a:solidFill>
                  <a:srgbClr val="90C226"/>
                </a:solidFill>
              </a:rPr>
              <a:t>Ecolagno.idele.fr</a:t>
            </a:r>
          </a:p>
          <a:p>
            <a:pPr eaLnBrk="1" hangingPunct="1">
              <a:buFont typeface="Wingdings" pitchFamily="2" charset="2"/>
              <a:buNone/>
              <a:defRPr/>
            </a:pPr>
            <a:r>
              <a:rPr lang="fr-FR" sz="3200" b="1" dirty="0">
                <a:solidFill>
                  <a:srgbClr val="90C226"/>
                </a:solidFill>
              </a:rPr>
              <a:t>Ciirpo.idele.fr</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a:solidFill>
                  <a:schemeClr val="tx2">
                    <a:lumMod val="75000"/>
                  </a:schemeClr>
                </a:solidFill>
                <a:hlinkClick r:id="rId2"/>
              </a:rPr>
              <a:t>www.idele.fr</a:t>
            </a:r>
            <a:r>
              <a:rPr lang="fr-FR" sz="2400" b="1" dirty="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a:solidFill>
                  <a:schemeClr val="tx2">
                    <a:lumMod val="75000"/>
                  </a:schemeClr>
                </a:solidFill>
                <a:hlinkClick r:id="rId3"/>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11" name="ZoneTexte 10"/>
          <p:cNvSpPr txBox="1"/>
          <p:nvPr/>
        </p:nvSpPr>
        <p:spPr>
          <a:xfrm>
            <a:off x="5179973" y="5565726"/>
            <a:ext cx="825803" cy="307777"/>
          </a:xfrm>
          <a:prstGeom prst="rect">
            <a:avLst/>
          </a:prstGeom>
          <a:noFill/>
        </p:spPr>
        <p:txBody>
          <a:bodyPr wrap="none" rtlCol="0">
            <a:spAutoFit/>
          </a:bodyPr>
          <a:lstStyle/>
          <a:p>
            <a:r>
              <a:rPr lang="fr-FR" sz="1400" dirty="0"/>
              <a:t>CP : CIV</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13" name="Image 12"/>
          <p:cNvPicPr>
            <a:picLocks noChangeAspect="1"/>
          </p:cNvPicPr>
          <p:nvPr/>
        </p:nvPicPr>
        <p:blipFill>
          <a:blip r:embed="rId5"/>
          <a:stretch>
            <a:fillRect/>
          </a:stretch>
        </p:blipFill>
        <p:spPr>
          <a:xfrm>
            <a:off x="175272" y="5873503"/>
            <a:ext cx="2756771" cy="915415"/>
          </a:xfrm>
          <a:prstGeom prst="rect">
            <a:avLst/>
          </a:prstGeom>
        </p:spPr>
      </p:pic>
      <p:pic>
        <p:nvPicPr>
          <p:cNvPr id="3" name="Image 2"/>
          <p:cNvPicPr>
            <a:picLocks noChangeAspect="1"/>
          </p:cNvPicPr>
          <p:nvPr/>
        </p:nvPicPr>
        <p:blipFill>
          <a:blip r:embed="rId6"/>
          <a:stretch>
            <a:fillRect/>
          </a:stretch>
        </p:blipFill>
        <p:spPr>
          <a:xfrm>
            <a:off x="7497666" y="333088"/>
            <a:ext cx="2185993" cy="3107180"/>
          </a:xfrm>
          <a:prstGeom prst="rect">
            <a:avLst/>
          </a:prstGeom>
        </p:spPr>
      </p:pic>
      <p:pic>
        <p:nvPicPr>
          <p:cNvPr id="5" name="Image 4">
            <a:extLst>
              <a:ext uri="{FF2B5EF4-FFF2-40B4-BE49-F238E27FC236}">
                <a16:creationId xmlns:a16="http://schemas.microsoft.com/office/drawing/2014/main" id="{76E8B4CF-6CEA-45E0-9410-1EC1EC06B2F0}"/>
              </a:ext>
            </a:extLst>
          </p:cNvPr>
          <p:cNvPicPr>
            <a:picLocks noChangeAspect="1"/>
          </p:cNvPicPr>
          <p:nvPr/>
        </p:nvPicPr>
        <p:blipFill>
          <a:blip r:embed="rId7"/>
          <a:stretch>
            <a:fillRect/>
          </a:stretch>
        </p:blipFill>
        <p:spPr>
          <a:xfrm>
            <a:off x="294068" y="843941"/>
            <a:ext cx="5581650" cy="4181475"/>
          </a:xfrm>
          <a:prstGeom prst="rect">
            <a:avLst/>
          </a:prstGeom>
        </p:spPr>
      </p:pic>
    </p:spTree>
    <p:extLst>
      <p:ext uri="{BB962C8B-B14F-4D97-AF65-F5344CB8AC3E}">
        <p14:creationId xmlns:p14="http://schemas.microsoft.com/office/powerpoint/2010/main" val="239408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8973" y="1941056"/>
            <a:ext cx="9609503" cy="1646302"/>
          </a:xfrm>
        </p:spPr>
        <p:txBody>
          <a:bodyPr/>
          <a:lstStyle/>
          <a:p>
            <a:pPr algn="ctr">
              <a:spcBef>
                <a:spcPts val="1200"/>
              </a:spcBef>
            </a:pPr>
            <a:r>
              <a:rPr lang="fr-FR" sz="4800" b="1" dirty="0">
                <a:solidFill>
                  <a:srgbClr val="008000"/>
                </a:solidFill>
              </a:rPr>
              <a:t>Des agneaux finis sur prairies en été et début d’automne : </a:t>
            </a:r>
            <a:br>
              <a:rPr lang="fr-FR" sz="4000" b="1" dirty="0"/>
            </a:br>
            <a:r>
              <a:rPr lang="fr-FR" sz="4000" b="1" dirty="0"/>
              <a:t>une pratique agroécologique</a:t>
            </a:r>
            <a:endParaRPr lang="fr-FR" sz="24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2369203" y="3903151"/>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3183652" y="4077861"/>
            <a:ext cx="7766936" cy="1096899"/>
          </a:xfrm>
        </p:spPr>
        <p:txBody>
          <a:bodyPr>
            <a:noAutofit/>
          </a:bodyPr>
          <a:lstStyle/>
          <a:p>
            <a:pPr algn="l"/>
            <a:r>
              <a:rPr lang="fr-FR" sz="1600" dirty="0"/>
              <a:t>Laurence Sagot – Institut de l’Elevage/CIIRPO</a:t>
            </a:r>
          </a:p>
          <a:p>
            <a:pPr algn="l"/>
            <a:r>
              <a:rPr lang="fr-FR" sz="1600" dirty="0"/>
              <a:t>Jérôme Normand – Institut de l’Elevage</a:t>
            </a:r>
          </a:p>
          <a:p>
            <a:pPr algn="l"/>
            <a:r>
              <a:rPr lang="fr-FR" sz="1600" dirty="0"/>
              <a:t>Isabelle Legrand – Institut de l’Elevage</a:t>
            </a:r>
          </a:p>
          <a:p>
            <a:pPr algn="l"/>
            <a:r>
              <a:rPr lang="fr-FR" sz="1600" dirty="0"/>
              <a:t>Denis Gautier – Institut de l’Elevage/CIIRPO</a:t>
            </a:r>
          </a:p>
          <a:p>
            <a:pPr algn="l"/>
            <a:endParaRPr lang="fr-FR" sz="1600"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002" y="234485"/>
            <a:ext cx="1321904" cy="1278548"/>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8674" y="234485"/>
            <a:ext cx="1254300" cy="1569823"/>
          </a:xfrm>
          <a:prstGeom prst="rect">
            <a:avLst/>
          </a:prstGeom>
        </p:spPr>
      </p:pic>
      <p:pic>
        <p:nvPicPr>
          <p:cNvPr id="3" name="Image 2"/>
          <p:cNvPicPr>
            <a:picLocks noChangeAspect="1"/>
          </p:cNvPicPr>
          <p:nvPr/>
        </p:nvPicPr>
        <p:blipFill rotWithShape="1">
          <a:blip r:embed="rId6"/>
          <a:srcRect t="26781"/>
          <a:stretch/>
        </p:blipFill>
        <p:spPr>
          <a:xfrm>
            <a:off x="306765" y="5860911"/>
            <a:ext cx="8765349" cy="800814"/>
          </a:xfrm>
          <a:prstGeom prst="rect">
            <a:avLst/>
          </a:prstGeom>
        </p:spPr>
      </p:pic>
      <p:pic>
        <p:nvPicPr>
          <p:cNvPr id="9" name="Image 8"/>
          <p:cNvPicPr>
            <a:picLocks noChangeAspect="1"/>
          </p:cNvPicPr>
          <p:nvPr/>
        </p:nvPicPr>
        <p:blipFill>
          <a:blip r:embed="rId7"/>
          <a:stretch>
            <a:fillRect/>
          </a:stretch>
        </p:blipFill>
        <p:spPr>
          <a:xfrm>
            <a:off x="9136843" y="5874478"/>
            <a:ext cx="3055157" cy="6988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normAutofit fontScale="90000"/>
          </a:bodyPr>
          <a:lstStyle/>
          <a:p>
            <a:r>
              <a:rPr lang="fr-FR" dirty="0"/>
              <a:t>Une pratique </a:t>
            </a:r>
            <a:r>
              <a:rPr lang="fr-FR" sz="4000" dirty="0"/>
              <a:t>adaptée</a:t>
            </a:r>
            <a:r>
              <a:rPr lang="fr-FR" dirty="0"/>
              <a:t> aux exploitations en </a:t>
            </a:r>
            <a:r>
              <a:rPr lang="fr-FR" sz="4000" dirty="0"/>
              <a:t>zones herbagères </a:t>
            </a:r>
            <a:r>
              <a:rPr lang="fr-FR" dirty="0"/>
              <a:t>avec un </a:t>
            </a:r>
            <a:r>
              <a:rPr lang="fr-FR" b="1" dirty="0"/>
              <a:t>niveau de chargement faible ou modéré</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8" name="Espace réservé du contenu 7"/>
          <p:cNvSpPr>
            <a:spLocks noGrp="1"/>
          </p:cNvSpPr>
          <p:nvPr>
            <p:ph idx="1"/>
          </p:nvPr>
        </p:nvSpPr>
        <p:spPr>
          <a:xfrm>
            <a:off x="677334" y="2885618"/>
            <a:ext cx="3884727" cy="3880773"/>
          </a:xfrm>
        </p:spPr>
        <p:txBody>
          <a:bodyPr>
            <a:normAutofit/>
          </a:bodyPr>
          <a:lstStyle/>
          <a:p>
            <a:r>
              <a:rPr lang="fr-FR" sz="2400" dirty="0"/>
              <a:t>Compter de </a:t>
            </a:r>
            <a:r>
              <a:rPr lang="fr-FR" sz="2400" b="1" dirty="0"/>
              <a:t>20 à 30 agneaux finis par ha </a:t>
            </a:r>
            <a:r>
              <a:rPr lang="fr-FR" sz="2400" dirty="0"/>
              <a:t>d’herbe</a:t>
            </a:r>
            <a:endParaRPr lang="fr-FR" sz="2400" b="1" dirty="0"/>
          </a:p>
        </p:txBody>
      </p:sp>
      <p:sp>
        <p:nvSpPr>
          <p:cNvPr id="10" name="ZoneTexte 9"/>
          <p:cNvSpPr txBox="1"/>
          <p:nvPr/>
        </p:nvSpPr>
        <p:spPr>
          <a:xfrm>
            <a:off x="8118084" y="5647813"/>
            <a:ext cx="967381" cy="276999"/>
          </a:xfrm>
          <a:prstGeom prst="rect">
            <a:avLst/>
          </a:prstGeom>
          <a:noFill/>
        </p:spPr>
        <p:txBody>
          <a:bodyPr wrap="none" rtlCol="0">
            <a:spAutoFit/>
          </a:bodyPr>
          <a:lstStyle/>
          <a:p>
            <a:r>
              <a:rPr lang="fr-FR" sz="1200" dirty="0"/>
              <a:t>CP : CIIRPO</a:t>
            </a:r>
          </a:p>
        </p:txBody>
      </p:sp>
      <p:pic>
        <p:nvPicPr>
          <p:cNvPr id="7" name="Image 6">
            <a:extLst>
              <a:ext uri="{FF2B5EF4-FFF2-40B4-BE49-F238E27FC236}">
                <a16:creationId xmlns:a16="http://schemas.microsoft.com/office/drawing/2014/main" id="{8EB8A6B3-B732-4547-80D5-E399F128F206}"/>
              </a:ext>
            </a:extLst>
          </p:cNvPr>
          <p:cNvPicPr>
            <a:picLocks noChangeAspect="1"/>
          </p:cNvPicPr>
          <p:nvPr/>
        </p:nvPicPr>
        <p:blipFill>
          <a:blip r:embed="rId3"/>
          <a:stretch>
            <a:fillRect/>
          </a:stretch>
        </p:blipFill>
        <p:spPr>
          <a:xfrm>
            <a:off x="5056390" y="2553624"/>
            <a:ext cx="4029075" cy="2971800"/>
          </a:xfrm>
          <a:prstGeom prst="rect">
            <a:avLst/>
          </a:prstGeom>
        </p:spPr>
      </p:pic>
    </p:spTree>
    <p:extLst>
      <p:ext uri="{BB962C8B-B14F-4D97-AF65-F5344CB8AC3E}">
        <p14:creationId xmlns:p14="http://schemas.microsoft.com/office/powerpoint/2010/main" val="416068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normAutofit/>
          </a:bodyPr>
          <a:lstStyle/>
          <a:p>
            <a:r>
              <a:rPr lang="fr-FR" dirty="0"/>
              <a:t>Les points clés pour une finition rapide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8" name="Espace réservé du contenu 7"/>
          <p:cNvSpPr>
            <a:spLocks noGrp="1"/>
          </p:cNvSpPr>
          <p:nvPr>
            <p:ph idx="1"/>
          </p:nvPr>
        </p:nvSpPr>
        <p:spPr>
          <a:xfrm>
            <a:off x="677334" y="2160589"/>
            <a:ext cx="5617897" cy="3880773"/>
          </a:xfrm>
        </p:spPr>
        <p:txBody>
          <a:bodyPr>
            <a:normAutofit/>
          </a:bodyPr>
          <a:lstStyle/>
          <a:p>
            <a:r>
              <a:rPr lang="fr-FR" sz="2000" dirty="0"/>
              <a:t>Des agneaux de plus de </a:t>
            </a:r>
            <a:r>
              <a:rPr lang="fr-FR" sz="2000" b="1" dirty="0"/>
              <a:t>28 kg au sevrage</a:t>
            </a:r>
            <a:r>
              <a:rPr lang="fr-FR" sz="2000" dirty="0"/>
              <a:t>,</a:t>
            </a:r>
          </a:p>
          <a:p>
            <a:r>
              <a:rPr lang="fr-FR" sz="2000" dirty="0"/>
              <a:t>De l’herbe en quantité, </a:t>
            </a:r>
            <a:r>
              <a:rPr lang="fr-FR" sz="2000" b="1" dirty="0"/>
              <a:t>courte et feuillue</a:t>
            </a:r>
            <a:r>
              <a:rPr lang="fr-FR" sz="2000" dirty="0"/>
              <a:t>,</a:t>
            </a:r>
          </a:p>
          <a:p>
            <a:r>
              <a:rPr lang="fr-FR" sz="2000" dirty="0"/>
              <a:t>Une parfaite maitrise du </a:t>
            </a:r>
            <a:r>
              <a:rPr lang="fr-FR" sz="2000" b="1" dirty="0"/>
              <a:t>parasitisme</a:t>
            </a:r>
            <a:r>
              <a:rPr lang="fr-FR" sz="2000" dirty="0"/>
              <a:t>. </a:t>
            </a:r>
            <a:endParaRPr lang="fr-FR" sz="2000" b="1" dirty="0"/>
          </a:p>
        </p:txBody>
      </p:sp>
      <p:pic>
        <p:nvPicPr>
          <p:cNvPr id="6" name="Image 5"/>
          <p:cNvPicPr>
            <a:picLocks noChangeAspect="1"/>
          </p:cNvPicPr>
          <p:nvPr/>
        </p:nvPicPr>
        <p:blipFill>
          <a:blip r:embed="rId3"/>
          <a:stretch>
            <a:fillRect/>
          </a:stretch>
        </p:blipFill>
        <p:spPr>
          <a:xfrm>
            <a:off x="8805922" y="2272158"/>
            <a:ext cx="2856351" cy="1568193"/>
          </a:xfrm>
          <a:prstGeom prst="rect">
            <a:avLst/>
          </a:prstGeom>
        </p:spPr>
      </p:pic>
      <p:pic>
        <p:nvPicPr>
          <p:cNvPr id="9" name="Image 8">
            <a:extLst>
              <a:ext uri="{FF2B5EF4-FFF2-40B4-BE49-F238E27FC236}">
                <a16:creationId xmlns:a16="http://schemas.microsoft.com/office/drawing/2014/main" id="{905A335A-6190-4EA9-A9BD-7B4043826060}"/>
              </a:ext>
            </a:extLst>
          </p:cNvPr>
          <p:cNvPicPr>
            <a:picLocks noChangeAspect="1"/>
          </p:cNvPicPr>
          <p:nvPr/>
        </p:nvPicPr>
        <p:blipFill>
          <a:blip r:embed="rId4"/>
          <a:stretch>
            <a:fillRect/>
          </a:stretch>
        </p:blipFill>
        <p:spPr>
          <a:xfrm>
            <a:off x="6295231" y="2073070"/>
            <a:ext cx="2362200" cy="3714750"/>
          </a:xfrm>
          <a:prstGeom prst="rect">
            <a:avLst/>
          </a:prstGeom>
        </p:spPr>
      </p:pic>
    </p:spTree>
    <p:extLst>
      <p:ext uri="{BB962C8B-B14F-4D97-AF65-F5344CB8AC3E}">
        <p14:creationId xmlns:p14="http://schemas.microsoft.com/office/powerpoint/2010/main" val="311457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La pluviométrie : un des facteurs clés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3" name="ZoneTexte 2"/>
          <p:cNvSpPr txBox="1"/>
          <p:nvPr/>
        </p:nvSpPr>
        <p:spPr>
          <a:xfrm>
            <a:off x="677334" y="1607234"/>
            <a:ext cx="8744961" cy="677108"/>
          </a:xfrm>
          <a:prstGeom prst="rect">
            <a:avLst/>
          </a:prstGeom>
          <a:noFill/>
        </p:spPr>
        <p:txBody>
          <a:bodyPr wrap="square" rtlCol="0">
            <a:spAutoFit/>
          </a:bodyPr>
          <a:lstStyle/>
          <a:p>
            <a:r>
              <a:rPr lang="fr-FR" sz="2000" dirty="0"/>
              <a:t>Une  disponibilité en herbe pas toujours suffisante pour finir des agneaux </a:t>
            </a:r>
            <a:r>
              <a:rPr lang="fr-FR" dirty="0"/>
              <a:t>: une année sur 2 ces 6 dernières années en territoire Limousin, par exemple</a:t>
            </a:r>
          </a:p>
        </p:txBody>
      </p:sp>
      <p:pic>
        <p:nvPicPr>
          <p:cNvPr id="7" name="Image 6">
            <a:extLst>
              <a:ext uri="{FF2B5EF4-FFF2-40B4-BE49-F238E27FC236}">
                <a16:creationId xmlns:a16="http://schemas.microsoft.com/office/drawing/2014/main" id="{27201A11-FCC6-49D2-B3CE-81D87FE16167}"/>
              </a:ext>
            </a:extLst>
          </p:cNvPr>
          <p:cNvPicPr>
            <a:picLocks noChangeAspect="1"/>
          </p:cNvPicPr>
          <p:nvPr/>
        </p:nvPicPr>
        <p:blipFill>
          <a:blip r:embed="rId3"/>
          <a:stretch>
            <a:fillRect/>
          </a:stretch>
        </p:blipFill>
        <p:spPr>
          <a:xfrm>
            <a:off x="1131170" y="2452841"/>
            <a:ext cx="7648575" cy="3486150"/>
          </a:xfrm>
          <a:prstGeom prst="rect">
            <a:avLst/>
          </a:prstGeom>
        </p:spPr>
      </p:pic>
    </p:spTree>
    <p:extLst>
      <p:ext uri="{BB962C8B-B14F-4D97-AF65-F5344CB8AC3E}">
        <p14:creationId xmlns:p14="http://schemas.microsoft.com/office/powerpoint/2010/main" val="274178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Une pratique vertueuse pour l’environnement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448734" y="2099138"/>
            <a:ext cx="5415353" cy="3880773"/>
          </a:xfrm>
        </p:spPr>
        <p:txBody>
          <a:bodyPr/>
          <a:lstStyle/>
          <a:p>
            <a:r>
              <a:rPr lang="fr-FR" dirty="0"/>
              <a:t>De notables diminutions d’émissions de gaz à effet de serre et des consommations d’énergie</a:t>
            </a:r>
          </a:p>
        </p:txBody>
      </p:sp>
      <p:sp>
        <p:nvSpPr>
          <p:cNvPr id="3" name="ZoneTexte 2"/>
          <p:cNvSpPr txBox="1"/>
          <p:nvPr/>
        </p:nvSpPr>
        <p:spPr>
          <a:xfrm>
            <a:off x="6850087" y="5289626"/>
            <a:ext cx="1734770" cy="276999"/>
          </a:xfrm>
          <a:prstGeom prst="rect">
            <a:avLst/>
          </a:prstGeom>
          <a:noFill/>
        </p:spPr>
        <p:txBody>
          <a:bodyPr wrap="none" rtlCol="0">
            <a:spAutoFit/>
          </a:bodyPr>
          <a:lstStyle/>
          <a:p>
            <a:r>
              <a:rPr lang="fr-FR" sz="1200" dirty="0"/>
              <a:t>Source : Interbev 2018</a:t>
            </a:r>
          </a:p>
        </p:txBody>
      </p:sp>
      <p:pic>
        <p:nvPicPr>
          <p:cNvPr id="8" name="Image 7">
            <a:extLst>
              <a:ext uri="{FF2B5EF4-FFF2-40B4-BE49-F238E27FC236}">
                <a16:creationId xmlns:a16="http://schemas.microsoft.com/office/drawing/2014/main" id="{4CCBC931-6030-4D46-88F0-EE0803ACDC3C}"/>
              </a:ext>
            </a:extLst>
          </p:cNvPr>
          <p:cNvPicPr>
            <a:picLocks noChangeAspect="1"/>
          </p:cNvPicPr>
          <p:nvPr/>
        </p:nvPicPr>
        <p:blipFill>
          <a:blip r:embed="rId3"/>
          <a:stretch>
            <a:fillRect/>
          </a:stretch>
        </p:blipFill>
        <p:spPr>
          <a:xfrm>
            <a:off x="6248093" y="1566862"/>
            <a:ext cx="2724150" cy="3724275"/>
          </a:xfrm>
          <a:prstGeom prst="rect">
            <a:avLst/>
          </a:prstGeom>
        </p:spPr>
      </p:pic>
    </p:spTree>
    <p:extLst>
      <p:ext uri="{BB962C8B-B14F-4D97-AF65-F5344CB8AC3E}">
        <p14:creationId xmlns:p14="http://schemas.microsoft.com/office/powerpoint/2010/main" val="76057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699" y="562543"/>
            <a:ext cx="9261796" cy="1320800"/>
          </a:xfrm>
        </p:spPr>
        <p:txBody>
          <a:bodyPr/>
          <a:lstStyle/>
          <a:p>
            <a:r>
              <a:rPr lang="fr-FR" dirty="0"/>
              <a:t>Coût alimentaire </a:t>
            </a:r>
            <a:r>
              <a:rPr lang="fr-FR" b="1" dirty="0"/>
              <a:t>après une lactation à l’herbe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256982" y="2134415"/>
            <a:ext cx="4991615" cy="4548324"/>
          </a:xfrm>
        </p:spPr>
        <p:txBody>
          <a:bodyPr>
            <a:normAutofit/>
          </a:bodyPr>
          <a:lstStyle/>
          <a:p>
            <a:r>
              <a:rPr lang="fr-FR" dirty="0"/>
              <a:t>Par rapport à une finition en bergerie :</a:t>
            </a:r>
          </a:p>
          <a:p>
            <a:endParaRPr lang="fr-FR" dirty="0"/>
          </a:p>
          <a:p>
            <a:pPr>
              <a:buFontTx/>
              <a:buChar char="-"/>
            </a:pPr>
            <a:r>
              <a:rPr lang="fr-FR" dirty="0"/>
              <a:t>Une économie des charges d’alimentation si la part des aliments concentrés est faible,</a:t>
            </a:r>
          </a:p>
          <a:p>
            <a:pPr>
              <a:buFontTx/>
              <a:buChar char="-"/>
            </a:pPr>
            <a:r>
              <a:rPr lang="fr-FR" dirty="0"/>
              <a:t>Un </a:t>
            </a:r>
            <a:r>
              <a:rPr lang="fr-FR" b="1" dirty="0"/>
              <a:t>intérêt économique réduit </a:t>
            </a:r>
            <a:r>
              <a:rPr lang="fr-FR" dirty="0"/>
              <a:t>si une part importante des agneaux est rentrée en bergerie en automne. </a:t>
            </a:r>
          </a:p>
          <a:p>
            <a:pPr>
              <a:buFontTx/>
              <a:buChar char="-"/>
            </a:pPr>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2"/>
          <p:cNvPicPr>
            <a:picLocks noChangeAspect="1"/>
          </p:cNvPicPr>
          <p:nvPr/>
        </p:nvPicPr>
        <p:blipFill>
          <a:blip r:embed="rId3"/>
          <a:stretch>
            <a:fillRect/>
          </a:stretch>
        </p:blipFill>
        <p:spPr>
          <a:xfrm>
            <a:off x="5956016" y="2707299"/>
            <a:ext cx="4993900" cy="2089285"/>
          </a:xfrm>
          <a:prstGeom prst="rect">
            <a:avLst/>
          </a:prstGeom>
        </p:spPr>
      </p:pic>
    </p:spTree>
    <p:extLst>
      <p:ext uri="{BB962C8B-B14F-4D97-AF65-F5344CB8AC3E}">
        <p14:creationId xmlns:p14="http://schemas.microsoft.com/office/powerpoint/2010/main" val="363342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629544" cy="1320800"/>
          </a:xfrm>
        </p:spPr>
        <p:txBody>
          <a:bodyPr/>
          <a:lstStyle/>
          <a:p>
            <a:r>
              <a:rPr lang="fr-FR" dirty="0"/>
              <a:t>Temps de travail : en lien avec l’alimentation</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677333" y="2160590"/>
            <a:ext cx="4769309" cy="1646434"/>
          </a:xfrm>
        </p:spPr>
        <p:txBody>
          <a:bodyPr>
            <a:noAutofit/>
          </a:bodyPr>
          <a:lstStyle/>
          <a:p>
            <a:r>
              <a:rPr lang="fr-FR" sz="2400" b="1" dirty="0"/>
              <a:t>Réduit de 50 % </a:t>
            </a:r>
            <a:r>
              <a:rPr lang="fr-FR" sz="2400" dirty="0"/>
              <a:t>si les agneaux sont finis sans concentré,</a:t>
            </a:r>
          </a:p>
          <a:p>
            <a:endParaRPr lang="fr-FR" sz="2400" dirty="0"/>
          </a:p>
          <a:p>
            <a:r>
              <a:rPr lang="fr-FR" sz="2400" b="1" dirty="0"/>
              <a:t>Équivalent</a:t>
            </a:r>
            <a:r>
              <a:rPr lang="fr-FR" sz="2400" dirty="0"/>
              <a:t> à une alimentation en bergerie dans le cas contraire.</a:t>
            </a:r>
          </a:p>
        </p:txBody>
      </p:sp>
      <p:sp>
        <p:nvSpPr>
          <p:cNvPr id="9" name="ZoneTexte 8"/>
          <p:cNvSpPr txBox="1"/>
          <p:nvPr/>
        </p:nvSpPr>
        <p:spPr>
          <a:xfrm>
            <a:off x="8893337" y="5124798"/>
            <a:ext cx="967381" cy="276999"/>
          </a:xfrm>
          <a:prstGeom prst="rect">
            <a:avLst/>
          </a:prstGeom>
          <a:noFill/>
        </p:spPr>
        <p:txBody>
          <a:bodyPr wrap="none" rtlCol="0">
            <a:spAutoFit/>
          </a:bodyPr>
          <a:lstStyle/>
          <a:p>
            <a:r>
              <a:rPr lang="fr-FR" sz="1200" dirty="0"/>
              <a:t>CP : CIIRPO</a:t>
            </a:r>
          </a:p>
        </p:txBody>
      </p:sp>
      <p:pic>
        <p:nvPicPr>
          <p:cNvPr id="8" name="Image 7">
            <a:extLst>
              <a:ext uri="{FF2B5EF4-FFF2-40B4-BE49-F238E27FC236}">
                <a16:creationId xmlns:a16="http://schemas.microsoft.com/office/drawing/2014/main" id="{75B82222-03E9-4451-9F2D-8FECD7F2333B}"/>
              </a:ext>
            </a:extLst>
          </p:cNvPr>
          <p:cNvPicPr>
            <a:picLocks noChangeAspect="1"/>
          </p:cNvPicPr>
          <p:nvPr/>
        </p:nvPicPr>
        <p:blipFill>
          <a:blip r:embed="rId3"/>
          <a:stretch>
            <a:fillRect/>
          </a:stretch>
        </p:blipFill>
        <p:spPr>
          <a:xfrm>
            <a:off x="5811078" y="1930400"/>
            <a:ext cx="4495800" cy="2981325"/>
          </a:xfrm>
          <a:prstGeom prst="rect">
            <a:avLst/>
          </a:prstGeom>
        </p:spPr>
      </p:pic>
    </p:spTree>
    <p:extLst>
      <p:ext uri="{BB962C8B-B14F-4D97-AF65-F5344CB8AC3E}">
        <p14:creationId xmlns:p14="http://schemas.microsoft.com/office/powerpoint/2010/main" val="281983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7395" y="511128"/>
            <a:ext cx="9261796" cy="1320800"/>
          </a:xfrm>
        </p:spPr>
        <p:txBody>
          <a:bodyPr/>
          <a:lstStyle/>
          <a:p>
            <a:r>
              <a:rPr lang="fr-FR" dirty="0"/>
              <a:t>Des agneaux vendus entre 5 et 10 mois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498429" y="2267876"/>
            <a:ext cx="5733405" cy="3880773"/>
          </a:xfrm>
        </p:spPr>
        <p:txBody>
          <a:bodyPr>
            <a:normAutofit/>
          </a:bodyPr>
          <a:lstStyle/>
          <a:p>
            <a:r>
              <a:rPr lang="fr-FR" sz="2400" dirty="0"/>
              <a:t>Des niveaux de croissance de l’ordre de 150 à 200 g par jour,</a:t>
            </a:r>
          </a:p>
          <a:p>
            <a:r>
              <a:rPr lang="fr-FR" sz="2400" dirty="0"/>
              <a:t>Equivalents à ceux d’agneaux finis en bergerie après une lactation à l’herbe et une transition alimentaire.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983" y="2046345"/>
            <a:ext cx="4765997" cy="3190461"/>
          </a:xfrm>
          <a:prstGeom prst="rect">
            <a:avLst/>
          </a:prstGeom>
        </p:spPr>
      </p:pic>
    </p:spTree>
    <p:extLst>
      <p:ext uri="{BB962C8B-B14F-4D97-AF65-F5344CB8AC3E}">
        <p14:creationId xmlns:p14="http://schemas.microsoft.com/office/powerpoint/2010/main" val="629299733"/>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2412</TotalTime>
  <Words>870</Words>
  <Application>Microsoft Office PowerPoint</Application>
  <PresentationFormat>Grand écran</PresentationFormat>
  <Paragraphs>173</Paragraphs>
  <Slides>16</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Comic Sans MS</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Des agneaux finis sur prairies en été et début d’automne :  une pratique agroécologique</vt:lpstr>
      <vt:lpstr>Une pratique adaptée aux exploitations en zones herbagères avec un niveau de chargement faible ou modéré</vt:lpstr>
      <vt:lpstr>Les points clés pour une finition rapide</vt:lpstr>
      <vt:lpstr>La pluviométrie : un des facteurs clés</vt:lpstr>
      <vt:lpstr>Une pratique vertueuse pour l’environnement</vt:lpstr>
      <vt:lpstr>Coût alimentaire après une lactation à l’herbe</vt:lpstr>
      <vt:lpstr>Temps de travail : en lien avec l’alimentation</vt:lpstr>
      <vt:lpstr>Des agneaux vendus entre 5 et 10 mois</vt:lpstr>
      <vt:lpstr>Le même état d’engraissement, des gras plus blancs</vt:lpstr>
      <vt:lpstr>Deux à trois fois plus d’oméga 3</vt:lpstr>
      <vt:lpstr>Le même bon « goût » d’agneau</vt:lpstr>
      <vt:lpstr>Des consommateurs plutôt séduits</vt:lpstr>
      <vt:lpstr>En résumé</vt:lpstr>
      <vt:lpstr>En résumé</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Ophelie TEUMA</cp:lastModifiedBy>
  <cp:revision>433</cp:revision>
  <dcterms:created xsi:type="dcterms:W3CDTF">2017-09-15T13:26:55Z</dcterms:created>
  <dcterms:modified xsi:type="dcterms:W3CDTF">2021-07-05T09:38:23Z</dcterms:modified>
</cp:coreProperties>
</file>