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73" r:id="rId2"/>
    <p:sldId id="257" r:id="rId3"/>
    <p:sldId id="291" r:id="rId4"/>
    <p:sldId id="311" r:id="rId5"/>
    <p:sldId id="313" r:id="rId6"/>
    <p:sldId id="314" r:id="rId7"/>
    <p:sldId id="315" r:id="rId8"/>
    <p:sldId id="316" r:id="rId9"/>
    <p:sldId id="317" r:id="rId10"/>
    <p:sldId id="321" r:id="rId11"/>
    <p:sldId id="319" r:id="rId12"/>
    <p:sldId id="320" r:id="rId13"/>
    <p:sldId id="318" r:id="rId14"/>
    <p:sldId id="322" r:id="rId15"/>
    <p:sldId id="312" r:id="rId16"/>
    <p:sldId id="28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SENNEPIN" initials="DS" lastIdx="3" clrIdx="0"/>
  <p:cmAuthor id="2" name="Sagot Laurence" initials="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226"/>
    <a:srgbClr val="008000"/>
    <a:srgbClr val="404040"/>
    <a:srgbClr val="F59C10"/>
    <a:srgbClr val="FAC97A"/>
    <a:srgbClr val="000000"/>
    <a:srgbClr val="99CC00"/>
    <a:srgbClr val="FCEFE8"/>
    <a:srgbClr val="F5FB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024" autoAdjust="0"/>
  </p:normalViewPr>
  <p:slideViewPr>
    <p:cSldViewPr snapToGrid="0">
      <p:cViewPr varScale="1">
        <p:scale>
          <a:sx n="62" d="100"/>
          <a:sy n="62" d="100"/>
        </p:scale>
        <p:origin x="82" y="398"/>
      </p:cViewPr>
      <p:guideLst>
        <p:guide orient="horz" pos="2160"/>
        <p:guide pos="3840"/>
      </p:guideLst>
    </p:cSldViewPr>
  </p:slideViewPr>
  <p:notesTextViewPr>
    <p:cViewPr>
      <p:scale>
        <a:sx n="1" d="1"/>
        <a:sy n="1" d="1"/>
      </p:scale>
      <p:origin x="0" y="0"/>
    </p:cViewPr>
  </p:notesTextViewPr>
  <p:sorterViewPr>
    <p:cViewPr>
      <p:scale>
        <a:sx n="100" d="100"/>
        <a:sy n="100" d="100"/>
      </p:scale>
      <p:origin x="0" y="-28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16039966181871"/>
          <c:y val="8.5396571300582216E-2"/>
          <c:w val="0.85706784372264"/>
          <c:h val="0.57970599182468863"/>
        </c:manualLayout>
      </c:layout>
      <c:barChart>
        <c:barDir val="col"/>
        <c:grouping val="clustered"/>
        <c:varyColors val="0"/>
        <c:ser>
          <c:idx val="0"/>
          <c:order val="0"/>
          <c:tx>
            <c:strRef>
              <c:f>Feuil1!$F$6</c:f>
              <c:strCache>
                <c:ptCount val="1"/>
                <c:pt idx="0">
                  <c:v>bergerie</c:v>
                </c:pt>
              </c:strCache>
            </c:strRef>
          </c:tx>
          <c:spPr>
            <a:solidFill>
              <a:schemeClr val="accent1"/>
            </a:solidFill>
            <a:ln>
              <a:noFill/>
            </a:ln>
            <a:effectLst/>
          </c:spPr>
          <c:invertIfNegative val="0"/>
          <c:cat>
            <c:strRef>
              <c:f>Feuil1!$E$7:$E$8</c:f>
              <c:strCache>
                <c:ptCount val="2"/>
                <c:pt idx="0">
                  <c:v>Magnac Laval</c:v>
                </c:pt>
                <c:pt idx="1">
                  <c:v>Montmorillon</c:v>
                </c:pt>
              </c:strCache>
            </c:strRef>
          </c:cat>
          <c:val>
            <c:numRef>
              <c:f>Feuil1!$F$7:$F$8</c:f>
              <c:numCache>
                <c:formatCode>General</c:formatCode>
                <c:ptCount val="2"/>
                <c:pt idx="0">
                  <c:v>2.9</c:v>
                </c:pt>
                <c:pt idx="1">
                  <c:v>2.6</c:v>
                </c:pt>
              </c:numCache>
            </c:numRef>
          </c:val>
          <c:extLst>
            <c:ext xmlns:c16="http://schemas.microsoft.com/office/drawing/2014/chart" uri="{C3380CC4-5D6E-409C-BE32-E72D297353CC}">
              <c16:uniqueId val="{00000000-6193-4525-80FF-924CF27CD0BF}"/>
            </c:ext>
          </c:extLst>
        </c:ser>
        <c:ser>
          <c:idx val="1"/>
          <c:order val="1"/>
          <c:tx>
            <c:strRef>
              <c:f>Feuil1!$G$6</c:f>
              <c:strCache>
                <c:ptCount val="1"/>
                <c:pt idx="0">
                  <c:v>dérobées</c:v>
                </c:pt>
              </c:strCache>
            </c:strRef>
          </c:tx>
          <c:spPr>
            <a:solidFill>
              <a:schemeClr val="accent3"/>
            </a:solidFill>
            <a:ln>
              <a:noFill/>
            </a:ln>
            <a:effectLst/>
          </c:spPr>
          <c:invertIfNegative val="0"/>
          <c:cat>
            <c:strRef>
              <c:f>Feuil1!$E$7:$E$8</c:f>
              <c:strCache>
                <c:ptCount val="2"/>
                <c:pt idx="0">
                  <c:v>Magnac Laval</c:v>
                </c:pt>
                <c:pt idx="1">
                  <c:v>Montmorillon</c:v>
                </c:pt>
              </c:strCache>
            </c:strRef>
          </c:cat>
          <c:val>
            <c:numRef>
              <c:f>Feuil1!$G$7:$G$8</c:f>
              <c:numCache>
                <c:formatCode>General</c:formatCode>
                <c:ptCount val="2"/>
                <c:pt idx="0">
                  <c:v>1.6</c:v>
                </c:pt>
                <c:pt idx="1">
                  <c:v>1.3</c:v>
                </c:pt>
              </c:numCache>
            </c:numRef>
          </c:val>
          <c:extLst>
            <c:ext xmlns:c16="http://schemas.microsoft.com/office/drawing/2014/chart" uri="{C3380CC4-5D6E-409C-BE32-E72D297353CC}">
              <c16:uniqueId val="{00000001-6193-4525-80FF-924CF27CD0BF}"/>
            </c:ext>
          </c:extLst>
        </c:ser>
        <c:dLbls>
          <c:showLegendKey val="0"/>
          <c:showVal val="0"/>
          <c:showCatName val="0"/>
          <c:showSerName val="0"/>
          <c:showPercent val="0"/>
          <c:showBubbleSize val="0"/>
        </c:dLbls>
        <c:gapWidth val="219"/>
        <c:overlap val="-27"/>
        <c:axId val="2121054224"/>
        <c:axId val="2121056944"/>
      </c:barChart>
      <c:catAx>
        <c:axId val="212105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2121056944"/>
        <c:crosses val="autoZero"/>
        <c:auto val="1"/>
        <c:lblAlgn val="ctr"/>
        <c:lblOffset val="100"/>
        <c:noMultiLvlLbl val="0"/>
      </c:catAx>
      <c:valAx>
        <c:axId val="2121056944"/>
        <c:scaling>
          <c:orientation val="minMax"/>
          <c:max val="4"/>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212105422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56CEC-8879-4065-BFA0-0D6330C661BE}" type="datetimeFigureOut">
              <a:rPr lang="fr-FR" smtClean="0"/>
              <a:t>05/07/2021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C44C1D-FDC8-46EB-AF00-231780B2A016}" type="slidenum">
              <a:rPr lang="fr-FR" smtClean="0"/>
              <a:t>‹N°›</a:t>
            </a:fld>
            <a:endParaRPr lang="fr-FR"/>
          </a:p>
        </p:txBody>
      </p:sp>
    </p:spTree>
    <p:extLst>
      <p:ext uri="{BB962C8B-B14F-4D97-AF65-F5344CB8AC3E}">
        <p14:creationId xmlns:p14="http://schemas.microsoft.com/office/powerpoint/2010/main" val="107538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EC44C1D-FDC8-46EB-AF00-231780B2A016}" type="slidenum">
              <a:rPr lang="fr-FR" smtClean="0"/>
              <a:t>1</a:t>
            </a:fld>
            <a:endParaRPr lang="fr-FR"/>
          </a:p>
        </p:txBody>
      </p:sp>
    </p:spTree>
    <p:extLst>
      <p:ext uri="{BB962C8B-B14F-4D97-AF65-F5344CB8AC3E}">
        <p14:creationId xmlns:p14="http://schemas.microsoft.com/office/powerpoint/2010/main" val="83232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EC44C1D-FDC8-46EB-AF00-231780B2A016}" type="slidenum">
              <a:rPr lang="fr-FR" smtClean="0"/>
              <a:t>2</a:t>
            </a:fld>
            <a:endParaRPr lang="fr-FR"/>
          </a:p>
        </p:txBody>
      </p:sp>
    </p:spTree>
    <p:extLst>
      <p:ext uri="{BB962C8B-B14F-4D97-AF65-F5344CB8AC3E}">
        <p14:creationId xmlns:p14="http://schemas.microsoft.com/office/powerpoint/2010/main" val="228794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EC44C1D-FDC8-46EB-AF00-231780B2A016}" type="slidenum">
              <a:rPr lang="fr-FR" smtClean="0"/>
              <a:t>14</a:t>
            </a:fld>
            <a:endParaRPr lang="fr-FR"/>
          </a:p>
        </p:txBody>
      </p:sp>
    </p:spTree>
    <p:extLst>
      <p:ext uri="{BB962C8B-B14F-4D97-AF65-F5344CB8AC3E}">
        <p14:creationId xmlns:p14="http://schemas.microsoft.com/office/powerpoint/2010/main" val="9791797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8B885ED-FD2B-49A6-95B8-CFA365477764}"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pic>
        <p:nvPicPr>
          <p:cNvPr id="18"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995621" y="169333"/>
            <a:ext cx="2447211" cy="11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7771" y="5711025"/>
            <a:ext cx="963177" cy="931963"/>
          </a:xfrm>
          <a:prstGeom prst="rect">
            <a:avLst/>
          </a:prstGeom>
        </p:spPr>
      </p:pic>
      <p:pic>
        <p:nvPicPr>
          <p:cNvPr id="22" name="Imag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45065" y="5814572"/>
            <a:ext cx="1346369" cy="672468"/>
          </a:xfrm>
          <a:prstGeom prst="rect">
            <a:avLst/>
          </a:prstGeom>
        </p:spPr>
      </p:pic>
      <p:pic>
        <p:nvPicPr>
          <p:cNvPr id="23" name="Imag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5599" y="5830925"/>
            <a:ext cx="1072557" cy="746148"/>
          </a:xfrm>
          <a:prstGeom prst="rect">
            <a:avLst/>
          </a:prstGeom>
        </p:spPr>
      </p:pic>
      <p:pic>
        <p:nvPicPr>
          <p:cNvPr id="25" name="Imag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993" y="5755303"/>
            <a:ext cx="775941" cy="799234"/>
          </a:xfrm>
          <a:prstGeom prst="rect">
            <a:avLst/>
          </a:prstGeom>
        </p:spPr>
      </p:pic>
      <p:pic>
        <p:nvPicPr>
          <p:cNvPr id="33" name="Image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77234" y="5900984"/>
            <a:ext cx="1170468" cy="552047"/>
          </a:xfrm>
          <a:prstGeom prst="rect">
            <a:avLst/>
          </a:prstGeom>
        </p:spPr>
      </p:pic>
      <p:pic>
        <p:nvPicPr>
          <p:cNvPr id="34" name="Image 3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43270" y="5880012"/>
            <a:ext cx="1421883" cy="541588"/>
          </a:xfrm>
          <a:prstGeom prst="rect">
            <a:avLst/>
          </a:prstGeom>
        </p:spPr>
      </p:pic>
      <p:pic>
        <p:nvPicPr>
          <p:cNvPr id="35" name="Image 3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92784" y="5835378"/>
            <a:ext cx="1700445" cy="57110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3AC88B98-6063-434C-8215-332A23A562A0}"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557877F-E9B7-449F-A451-DE720F40D7D8}"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5C2F69D-3E2C-4DB4-AF4F-1742D259024B}"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0FD90C8-E9FC-46E1-8E09-60449D923595}"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9FBF46F-89E9-46D6-A012-10ABBDEF2C52}"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65E05C9-F69B-4A73-A96B-2775B8C37AB9}"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D81CB43-A507-4BDC-9803-81B345E68235}"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B790A24-2D8C-4B81-9C5F-52FA76F23AD2}"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767526" y="6148649"/>
            <a:ext cx="683339" cy="365125"/>
          </a:xfrm>
          <a:prstGeom prst="rect">
            <a:avLst/>
          </a:prstGeom>
        </p:spPr>
        <p:txBody>
          <a:bodyPr/>
          <a:lstStyle>
            <a:lvl1pPr>
              <a:defRPr sz="1600" b="1">
                <a:solidFill>
                  <a:srgbClr val="008000"/>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47D8CD30-A449-46BD-ACDA-FAC6D2D26673}"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3FEFE68-B6D4-4598-8500-F8DAFEAF3BC6}" type="datetime1">
              <a:rPr lang="en-US" smtClean="0"/>
              <a:t>7/5/2021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6FF9F0C5-380F-41C2-899A-BAC0F0927E16}"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2B85714-A1B7-4C7A-B29B-9823221944FE}" type="datetime1">
              <a:rPr lang="en-US" smtClean="0"/>
              <a:t>7/5/2021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CF579AB-A9C3-48FA-B510-F9F5D56A9261}" type="datetime1">
              <a:rPr lang="en-US" smtClean="0"/>
              <a:t>7/5/2021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438B2-9C4F-4087-88FE-AD18FCA9130F}" type="datetime1">
              <a:rPr lang="en-US" smtClean="0"/>
              <a:t>7/5/2021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4F09AD0-D469-4F07-BB86-866B30DFB1A2}" type="datetime1">
              <a:rPr lang="en-US" smtClean="0"/>
              <a:t>7/5/2021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167EF478-BCB9-41D2-9FA1-445662CED739}" type="datetime1">
              <a:rPr lang="en-US" smtClean="0"/>
              <a:t>7/5/2021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e 7"/>
          <p:cNvGrpSpPr/>
          <p:nvPr userDrawn="1"/>
        </p:nvGrpSpPr>
        <p:grpSpPr>
          <a:xfrm>
            <a:off x="9008533" y="-8467"/>
            <a:ext cx="3183467" cy="6866467"/>
            <a:chOff x="7425267" y="-8467"/>
            <a:chExt cx="4766733"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45B74B-FDF1-4FDD-B193-0640C7282272}" type="datetime1">
              <a:rPr lang="en-US" smtClean="0"/>
              <a:t>7/5/2021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pic>
        <p:nvPicPr>
          <p:cNvPr id="30" name="Image 5"/>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bwMode="auto">
          <a:xfrm>
            <a:off x="10525268" y="5997439"/>
            <a:ext cx="1601799"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p:cNvSpPr>
            <a:spLocks noGrp="1"/>
          </p:cNvSpPr>
          <p:nvPr>
            <p:ph type="sldNum" sz="quarter" idx="4"/>
          </p:nvPr>
        </p:nvSpPr>
        <p:spPr>
          <a:xfrm>
            <a:off x="9673358" y="6123250"/>
            <a:ext cx="683339" cy="365125"/>
          </a:xfrm>
          <a:prstGeom prst="rect">
            <a:avLst/>
          </a:prstGeom>
        </p:spPr>
        <p:txBody>
          <a:bodyPr/>
          <a:lstStyle>
            <a:lvl1pPr>
              <a:defRPr sz="1600" b="1">
                <a:solidFill>
                  <a:srgbClr val="92D050"/>
                </a:solidFill>
              </a:defRPr>
            </a:lvl1pPr>
          </a:lstStyle>
          <a:p>
            <a:fld id="{D57F1E4F-1CFF-5643-939E-217C01CDF565}"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inn-ovin.fr/" TargetMode="External"/><Relationship Id="rId7" Type="http://schemas.openxmlformats.org/officeDocument/2006/relationships/image" Target="../media/image24.png"/><Relationship Id="rId2" Type="http://schemas.openxmlformats.org/officeDocument/2006/relationships/hyperlink" Target="http://www.idele.fr/" TargetMode="Externa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28234" y="1223158"/>
            <a:ext cx="8230037" cy="4748711"/>
          </a:xfrm>
        </p:spPr>
        <p:txBody>
          <a:bodyPr/>
          <a:lstStyle/>
          <a:p>
            <a:pPr algn="ctr">
              <a:spcBef>
                <a:spcPts val="1200"/>
              </a:spcBef>
            </a:pPr>
            <a:r>
              <a:rPr lang="fr-FR" sz="4400" dirty="0"/>
              <a:t>Diaporamas à la carte</a:t>
            </a:r>
            <a:br>
              <a:rPr lang="fr-FR" sz="4000" dirty="0"/>
            </a:br>
            <a:br>
              <a:rPr lang="fr-FR" sz="1400" dirty="0">
                <a:solidFill>
                  <a:schemeClr val="accent2">
                    <a:lumMod val="75000"/>
                  </a:schemeClr>
                </a:solidFill>
              </a:rPr>
            </a:br>
            <a:r>
              <a:rPr lang="fr-FR" sz="1400" b="0" dirty="0">
                <a:solidFill>
                  <a:schemeClr val="accent2">
                    <a:lumMod val="75000"/>
                  </a:schemeClr>
                </a:solidFill>
              </a:rPr>
              <a:t>Réalisée dans le cadre du réseau des spécialistes d’</a:t>
            </a:r>
            <a:r>
              <a:rPr lang="fr-FR" sz="1400" b="0" dirty="0" err="1">
                <a:solidFill>
                  <a:schemeClr val="accent2">
                    <a:lumMod val="75000"/>
                  </a:schemeClr>
                </a:solidFill>
              </a:rPr>
              <a:t>Inn’ovin</a:t>
            </a:r>
            <a:r>
              <a:rPr lang="fr-FR" sz="1400" b="0" dirty="0">
                <a:solidFill>
                  <a:schemeClr val="accent2">
                    <a:lumMod val="75000"/>
                  </a:schemeClr>
                </a:solidFill>
              </a:rPr>
              <a:t>, </a:t>
            </a:r>
            <a:br>
              <a:rPr lang="fr-FR" sz="1400" b="0" dirty="0">
                <a:solidFill>
                  <a:schemeClr val="accent2">
                    <a:lumMod val="75000"/>
                  </a:schemeClr>
                </a:solidFill>
              </a:rPr>
            </a:br>
            <a:r>
              <a:rPr lang="fr-FR" sz="1400" b="0" dirty="0">
                <a:solidFill>
                  <a:schemeClr val="accent2">
                    <a:lumMod val="75000"/>
                  </a:schemeClr>
                </a:solidFill>
              </a:rPr>
              <a:t>cette série de diaporamas a pour objectif de mettre à disposition de tous </a:t>
            </a:r>
            <a:br>
              <a:rPr lang="fr-FR" sz="1400" b="0" dirty="0">
                <a:solidFill>
                  <a:schemeClr val="accent2">
                    <a:lumMod val="75000"/>
                  </a:schemeClr>
                </a:solidFill>
              </a:rPr>
            </a:br>
            <a:r>
              <a:rPr lang="fr-FR" sz="1400" b="0" dirty="0">
                <a:solidFill>
                  <a:schemeClr val="accent2">
                    <a:lumMod val="75000"/>
                  </a:schemeClr>
                </a:solidFill>
              </a:rPr>
              <a:t>de récentes références techniques et économiques sur un sujet. </a:t>
            </a:r>
            <a:br>
              <a:rPr lang="fr-FR" sz="1400" b="0" dirty="0">
                <a:solidFill>
                  <a:schemeClr val="tx1"/>
                </a:solidFill>
              </a:rPr>
            </a:br>
            <a:br>
              <a:rPr lang="fr-FR" sz="1400" b="0" dirty="0">
                <a:solidFill>
                  <a:schemeClr val="tx1"/>
                </a:solidFill>
              </a:rPr>
            </a:br>
            <a:br>
              <a:rPr lang="fr-FR" sz="1400" b="0" dirty="0">
                <a:solidFill>
                  <a:schemeClr val="tx1"/>
                </a:solidFill>
              </a:rPr>
            </a:br>
            <a:r>
              <a:rPr lang="fr-FR" sz="1800" b="1" dirty="0">
                <a:solidFill>
                  <a:schemeClr val="tx1"/>
                </a:solidFill>
              </a:rPr>
              <a:t>[Avis à l’utilisateur]</a:t>
            </a:r>
            <a:br>
              <a:rPr lang="fr-FR" sz="1400" b="0" dirty="0">
                <a:solidFill>
                  <a:schemeClr val="tx1"/>
                </a:solidFill>
              </a:rPr>
            </a:br>
            <a:r>
              <a:rPr lang="fr-FR" sz="1400" b="0" i="1" dirty="0">
                <a:solidFill>
                  <a:schemeClr val="tx1"/>
                </a:solidFill>
              </a:rPr>
              <a:t>Vous pouvez utiliser ces diaporamas à votre guise, </a:t>
            </a:r>
            <a:br>
              <a:rPr lang="fr-FR" sz="1400" b="0" i="1" dirty="0">
                <a:solidFill>
                  <a:schemeClr val="tx1"/>
                </a:solidFill>
              </a:rPr>
            </a:br>
            <a:r>
              <a:rPr lang="fr-FR" sz="1400" b="1" i="1" dirty="0">
                <a:solidFill>
                  <a:schemeClr val="accent2">
                    <a:lumMod val="75000"/>
                  </a:schemeClr>
                </a:solidFill>
              </a:rPr>
              <a:t>sous réserve de citer les sources qui accompagnent chaque tableau et graphique</a:t>
            </a:r>
            <a:r>
              <a:rPr lang="fr-FR" sz="1400" b="0" i="1" dirty="0">
                <a:solidFill>
                  <a:schemeClr val="accent2">
                    <a:lumMod val="75000"/>
                  </a:schemeClr>
                </a:solidFill>
              </a:rPr>
              <a:t>. </a:t>
            </a:r>
            <a:br>
              <a:rPr lang="fr-FR" sz="1400" b="0" i="1" dirty="0">
                <a:solidFill>
                  <a:schemeClr val="accent2">
                    <a:lumMod val="75000"/>
                  </a:schemeClr>
                </a:solidFill>
              </a:rPr>
            </a:br>
            <a:r>
              <a:rPr lang="fr-FR" sz="1400" b="1" i="1" dirty="0">
                <a:solidFill>
                  <a:schemeClr val="accent2">
                    <a:lumMod val="75000"/>
                  </a:schemeClr>
                </a:solidFill>
              </a:rPr>
              <a:t>Merci également d’indiquer que ces diaporamas ont été réalisés dans le cadre d’</a:t>
            </a:r>
            <a:r>
              <a:rPr lang="fr-FR" sz="1400" b="1" i="1" dirty="0" err="1">
                <a:solidFill>
                  <a:schemeClr val="accent2">
                    <a:lumMod val="75000"/>
                  </a:schemeClr>
                </a:solidFill>
              </a:rPr>
              <a:t>Inn’Ovin</a:t>
            </a:r>
            <a:r>
              <a:rPr lang="fr-FR" sz="1400" b="1" i="1" dirty="0">
                <a:solidFill>
                  <a:schemeClr val="accent2">
                    <a:lumMod val="75000"/>
                  </a:schemeClr>
                </a:solidFill>
              </a:rPr>
              <a:t> </a:t>
            </a:r>
            <a:br>
              <a:rPr lang="fr-FR" sz="1400" b="1" i="1" dirty="0">
                <a:solidFill>
                  <a:schemeClr val="tx1"/>
                </a:solidFill>
              </a:rPr>
            </a:br>
            <a:r>
              <a:rPr lang="fr-FR" sz="1400" b="0" i="1" dirty="0">
                <a:solidFill>
                  <a:schemeClr val="tx1"/>
                </a:solidFill>
              </a:rPr>
              <a:t>par le réseau des spécialistes, un groupe de techniciens, ingénieurs et vétérinaires tous spécialisés dans un domaine et issus des différentes familles de la filière ovine nationale. </a:t>
            </a:r>
            <a:br>
              <a:rPr lang="fr-FR" sz="1400" b="0" dirty="0">
                <a:solidFill>
                  <a:schemeClr val="tx1"/>
                </a:solidFill>
              </a:rPr>
            </a:br>
            <a:br>
              <a:rPr lang="fr-FR" sz="1400" b="0" dirty="0">
                <a:solidFill>
                  <a:schemeClr val="tx1"/>
                </a:solidFill>
              </a:rPr>
            </a:br>
            <a:r>
              <a:rPr lang="fr-FR" sz="1400" b="0" dirty="0">
                <a:solidFill>
                  <a:schemeClr val="tx1"/>
                </a:solidFill>
              </a:rPr>
              <a:t>Des commentaires accompagnent chaque diapo. </a:t>
            </a:r>
            <a:br>
              <a:rPr lang="fr-FR" sz="1400" b="0" dirty="0">
                <a:solidFill>
                  <a:schemeClr val="tx1"/>
                </a:solidFill>
              </a:rPr>
            </a:br>
            <a:r>
              <a:rPr lang="fr-FR" sz="1200" b="1" dirty="0">
                <a:solidFill>
                  <a:schemeClr val="tx1"/>
                </a:solidFill>
              </a:rPr>
              <a:t>Pour en savoir plus, vous pouvez contacter les rédacteurs des diaporamas indiqués sur la diapo suivante.</a:t>
            </a:r>
            <a:br>
              <a:rPr lang="fr-FR" sz="2400" dirty="0"/>
            </a:br>
            <a:br>
              <a:rPr lang="fr-FR" sz="2400" dirty="0"/>
            </a:br>
            <a:endParaRPr lang="fr-FR" sz="2800" dirty="0"/>
          </a:p>
        </p:txBody>
      </p:sp>
      <p:sp>
        <p:nvSpPr>
          <p:cNvPr id="3" name="Espace réservé du numéro de diapositive 2"/>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788649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61796" cy="1320800"/>
          </a:xfrm>
        </p:spPr>
        <p:txBody>
          <a:bodyPr/>
          <a:lstStyle/>
          <a:p>
            <a:r>
              <a:rPr lang="fr-FR" dirty="0"/>
              <a:t>Une viande plus maigre et plus sombre</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190" y="4220245"/>
            <a:ext cx="2351503" cy="1574146"/>
          </a:xfrm>
          <a:prstGeom prst="rect">
            <a:avLst/>
          </a:prstGeom>
        </p:spPr>
      </p:pic>
      <p:sp>
        <p:nvSpPr>
          <p:cNvPr id="9" name="Espace réservé du contenu 5"/>
          <p:cNvSpPr txBox="1">
            <a:spLocks/>
          </p:cNvSpPr>
          <p:nvPr/>
        </p:nvSpPr>
        <p:spPr>
          <a:xfrm>
            <a:off x="516571" y="1813276"/>
            <a:ext cx="6399327"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fr-FR" dirty="0"/>
          </a:p>
          <a:p>
            <a:r>
              <a:rPr lang="fr-FR" b="1" dirty="0"/>
              <a:t>Une viande plus maigre </a:t>
            </a:r>
            <a:r>
              <a:rPr lang="fr-FR" dirty="0"/>
              <a:t>avec une teneur en gras dans la côtelette de :</a:t>
            </a:r>
          </a:p>
          <a:p>
            <a:pPr>
              <a:buFontTx/>
              <a:buChar char="-"/>
            </a:pPr>
            <a:r>
              <a:rPr lang="fr-FR" dirty="0"/>
              <a:t>23 % pour les agneaux finis sur dérobées,</a:t>
            </a:r>
          </a:p>
          <a:p>
            <a:pPr>
              <a:buFontTx/>
              <a:buChar char="-"/>
            </a:pPr>
            <a:r>
              <a:rPr lang="fr-FR" dirty="0"/>
              <a:t>26 % pour les agneaux finis en bergerie.</a:t>
            </a:r>
          </a:p>
          <a:p>
            <a:pPr marL="0" indent="0">
              <a:buFont typeface="Wingdings 3" charset="2"/>
              <a:buNone/>
            </a:pPr>
            <a:endParaRPr lang="fr-FR" dirty="0"/>
          </a:p>
          <a:p>
            <a:r>
              <a:rPr lang="fr-FR" b="1" dirty="0"/>
              <a:t>Une viande légèrement plus sombre</a:t>
            </a:r>
          </a:p>
        </p:txBody>
      </p:sp>
      <p:sp>
        <p:nvSpPr>
          <p:cNvPr id="10" name="ZoneTexte 9"/>
          <p:cNvSpPr txBox="1"/>
          <p:nvPr/>
        </p:nvSpPr>
        <p:spPr>
          <a:xfrm>
            <a:off x="6728988" y="5894733"/>
            <a:ext cx="1943161" cy="253916"/>
          </a:xfrm>
          <a:prstGeom prst="rect">
            <a:avLst/>
          </a:prstGeom>
          <a:noFill/>
        </p:spPr>
        <p:txBody>
          <a:bodyPr wrap="none" rtlCol="0">
            <a:spAutoFit/>
          </a:bodyPr>
          <a:lstStyle/>
          <a:p>
            <a:r>
              <a:rPr lang="fr-FR" sz="1050" dirty="0"/>
              <a:t>CP : Jérôme Normand (</a:t>
            </a:r>
            <a:r>
              <a:rPr lang="fr-FR" sz="1050" dirty="0" err="1"/>
              <a:t>idele</a:t>
            </a:r>
            <a:r>
              <a:rPr lang="fr-FR" sz="1050" dirty="0"/>
              <a:t>)</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683" y="4236727"/>
            <a:ext cx="2076885" cy="1557664"/>
          </a:xfrm>
          <a:prstGeom prst="rect">
            <a:avLst/>
          </a:prstGeom>
        </p:spPr>
      </p:pic>
    </p:spTree>
    <p:extLst>
      <p:ext uri="{BB962C8B-B14F-4D97-AF65-F5344CB8AC3E}">
        <p14:creationId xmlns:p14="http://schemas.microsoft.com/office/powerpoint/2010/main" val="426741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61796" cy="1320800"/>
          </a:xfrm>
        </p:spPr>
        <p:txBody>
          <a:bodyPr/>
          <a:lstStyle/>
          <a:p>
            <a:r>
              <a:rPr lang="fr-FR" dirty="0"/>
              <a:t>Trois fois plus d’oméga 3</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6" name="Espace réservé du contenu 5"/>
          <p:cNvSpPr>
            <a:spLocks noGrp="1"/>
          </p:cNvSpPr>
          <p:nvPr>
            <p:ph idx="1"/>
          </p:nvPr>
        </p:nvSpPr>
        <p:spPr>
          <a:xfrm>
            <a:off x="677333" y="2160589"/>
            <a:ext cx="5516989" cy="3880773"/>
          </a:xfrm>
        </p:spPr>
        <p:txBody>
          <a:bodyPr/>
          <a:lstStyle/>
          <a:p>
            <a:r>
              <a:rPr lang="fr-FR" dirty="0"/>
              <a:t>Une teneur en oméga 3 équivalente à celle d’agneaux finis à l’herbe en été,</a:t>
            </a:r>
          </a:p>
          <a:p>
            <a:r>
              <a:rPr lang="fr-FR" dirty="0"/>
              <a:t>Un rapport des précurseurs des acides gras </a:t>
            </a:r>
            <a:r>
              <a:rPr lang="fr-FR" b="1" dirty="0"/>
              <a:t>oméga 6/oméga 3 inférieur à 5</a:t>
            </a:r>
            <a:r>
              <a:rPr lang="fr-FR" dirty="0"/>
              <a:t>, seuil recommandé par les nutritionnistes.</a:t>
            </a:r>
          </a:p>
        </p:txBody>
      </p:sp>
      <p:sp>
        <p:nvSpPr>
          <p:cNvPr id="7" name="ZoneTexte 6"/>
          <p:cNvSpPr txBox="1"/>
          <p:nvPr/>
        </p:nvSpPr>
        <p:spPr>
          <a:xfrm>
            <a:off x="8219661" y="4631260"/>
            <a:ext cx="967381" cy="276999"/>
          </a:xfrm>
          <a:prstGeom prst="rect">
            <a:avLst/>
          </a:prstGeom>
          <a:noFill/>
        </p:spPr>
        <p:txBody>
          <a:bodyPr wrap="none" rtlCol="0">
            <a:spAutoFit/>
          </a:bodyPr>
          <a:lstStyle/>
          <a:p>
            <a:r>
              <a:rPr lang="fr-FR" sz="1200" dirty="0"/>
              <a:t>CP : CIIRPO</a:t>
            </a:r>
          </a:p>
        </p:txBody>
      </p:sp>
      <p:graphicFrame>
        <p:nvGraphicFramePr>
          <p:cNvPr id="8" name="Tableau 7"/>
          <p:cNvGraphicFramePr>
            <a:graphicFrameLocks noGrp="1"/>
          </p:cNvGraphicFramePr>
          <p:nvPr>
            <p:extLst>
              <p:ext uri="{D42A27DB-BD31-4B8C-83A1-F6EECF244321}">
                <p14:modId xmlns:p14="http://schemas.microsoft.com/office/powerpoint/2010/main" val="325469631"/>
              </p:ext>
            </p:extLst>
          </p:nvPr>
        </p:nvGraphicFramePr>
        <p:xfrm>
          <a:off x="492374" y="3998743"/>
          <a:ext cx="5754369" cy="1133286"/>
        </p:xfrm>
        <a:graphic>
          <a:graphicData uri="http://schemas.openxmlformats.org/drawingml/2006/table">
            <a:tbl>
              <a:tblPr firstRow="1" firstCol="1" bandRow="1">
                <a:tableStyleId>{5C22544A-7EE6-4342-B048-85BDC9FD1C3A}</a:tableStyleId>
              </a:tblPr>
              <a:tblGrid>
                <a:gridCol w="2880875">
                  <a:extLst>
                    <a:ext uri="{9D8B030D-6E8A-4147-A177-3AD203B41FA5}">
                      <a16:colId xmlns:a16="http://schemas.microsoft.com/office/drawing/2014/main" val="20000"/>
                    </a:ext>
                  </a:extLst>
                </a:gridCol>
                <a:gridCol w="1321905">
                  <a:extLst>
                    <a:ext uri="{9D8B030D-6E8A-4147-A177-3AD203B41FA5}">
                      <a16:colId xmlns:a16="http://schemas.microsoft.com/office/drawing/2014/main" val="20001"/>
                    </a:ext>
                  </a:extLst>
                </a:gridCol>
                <a:gridCol w="1551589">
                  <a:extLst>
                    <a:ext uri="{9D8B030D-6E8A-4147-A177-3AD203B41FA5}">
                      <a16:colId xmlns:a16="http://schemas.microsoft.com/office/drawing/2014/main" val="20002"/>
                    </a:ext>
                  </a:extLst>
                </a:gridCol>
              </a:tblGrid>
              <a:tr h="0">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fr-FR" sz="1800" dirty="0">
                          <a:effectLst/>
                        </a:rPr>
                        <a:t>Mode de finition après allaitement</a:t>
                      </a:r>
                      <a:r>
                        <a:rPr lang="fr-FR" sz="1800" baseline="0" dirty="0">
                          <a:effectLst/>
                        </a:rPr>
                        <a:t> à l’herbe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bergerie</a:t>
                      </a:r>
                    </a:p>
                  </a:txBody>
                  <a:tcPr marL="68580" marR="68580" marT="0" marB="0"/>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Sur dérobées</a:t>
                      </a:r>
                    </a:p>
                  </a:txBody>
                  <a:tcPr marL="68580" marR="68580" marT="0" marB="0"/>
                </a:tc>
                <a:extLst>
                  <a:ext uri="{0D108BD9-81ED-4DB2-BD59-A6C34878D82A}">
                    <a16:rowId xmlns:a16="http://schemas.microsoft.com/office/drawing/2014/main" val="10000"/>
                  </a:ext>
                </a:extLst>
              </a:tr>
              <a:tr h="0">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Nombre d’agneaux</a:t>
                      </a:r>
                    </a:p>
                  </a:txBody>
                  <a:tcPr marL="68580" marR="68580" marT="0" marB="0"/>
                </a:tc>
                <a:tc>
                  <a:txBody>
                    <a:bodyPr/>
                    <a:lstStyle/>
                    <a:p>
                      <a:pPr algn="ctr">
                        <a:lnSpc>
                          <a:spcPct val="107000"/>
                        </a:lnSpc>
                        <a:spcAft>
                          <a:spcPts val="0"/>
                        </a:spcAft>
                      </a:pPr>
                      <a:r>
                        <a:rPr lang="fr-FR" sz="1800" dirty="0">
                          <a:effectLst/>
                        </a:rPr>
                        <a:t>16</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16</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Oméga</a:t>
                      </a:r>
                      <a:r>
                        <a:rPr lang="fr-FR" sz="1800" baseline="0" dirty="0">
                          <a:effectLst/>
                          <a:latin typeface="Calibri" panose="020F0502020204030204" pitchFamily="34" charset="0"/>
                          <a:ea typeface="Calibri" panose="020F0502020204030204" pitchFamily="34" charset="0"/>
                          <a:cs typeface="Times New Roman" panose="02020603050405020304" pitchFamily="18" charset="0"/>
                        </a:rPr>
                        <a:t> 6/oméga 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10,1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fr-FR" sz="1800" dirty="0">
                          <a:effectLst/>
                        </a:rPr>
                        <a:t>1,8</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9" name="Légende encadrée 1 8"/>
          <p:cNvSpPr/>
          <p:nvPr/>
        </p:nvSpPr>
        <p:spPr>
          <a:xfrm>
            <a:off x="4525958" y="5630091"/>
            <a:ext cx="1421296" cy="701120"/>
          </a:xfrm>
          <a:prstGeom prst="borderCallout1">
            <a:avLst>
              <a:gd name="adj1" fmla="val 18750"/>
              <a:gd name="adj2" fmla="val -8333"/>
              <a:gd name="adj3" fmla="val -80854"/>
              <a:gd name="adj4" fmla="val 54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Objectif : moins de 5</a:t>
            </a:r>
          </a:p>
        </p:txBody>
      </p:sp>
      <p:sp>
        <p:nvSpPr>
          <p:cNvPr id="10" name="ZoneTexte 9"/>
          <p:cNvSpPr txBox="1"/>
          <p:nvPr/>
        </p:nvSpPr>
        <p:spPr>
          <a:xfrm>
            <a:off x="624912" y="5262911"/>
            <a:ext cx="1500732" cy="276999"/>
          </a:xfrm>
          <a:prstGeom prst="rect">
            <a:avLst/>
          </a:prstGeom>
          <a:noFill/>
        </p:spPr>
        <p:txBody>
          <a:bodyPr wrap="none" rtlCol="0">
            <a:spAutoFit/>
          </a:bodyPr>
          <a:lstStyle/>
          <a:p>
            <a:r>
              <a:rPr lang="fr-FR" sz="1200" dirty="0"/>
              <a:t>Source : </a:t>
            </a:r>
            <a:r>
              <a:rPr lang="fr-FR" sz="1200" dirty="0" err="1"/>
              <a:t>idele</a:t>
            </a:r>
            <a:r>
              <a:rPr lang="fr-FR" sz="1200" dirty="0"/>
              <a:t> 2020</a:t>
            </a:r>
          </a:p>
        </p:txBody>
      </p:sp>
      <p:pic>
        <p:nvPicPr>
          <p:cNvPr id="12" name="Image 11">
            <a:extLst>
              <a:ext uri="{FF2B5EF4-FFF2-40B4-BE49-F238E27FC236}">
                <a16:creationId xmlns:a16="http://schemas.microsoft.com/office/drawing/2014/main" id="{D623EF50-D73E-4021-B902-1B423234CA64}"/>
              </a:ext>
            </a:extLst>
          </p:cNvPr>
          <p:cNvPicPr>
            <a:picLocks noChangeAspect="1"/>
          </p:cNvPicPr>
          <p:nvPr/>
        </p:nvPicPr>
        <p:blipFill>
          <a:blip r:embed="rId3"/>
          <a:stretch>
            <a:fillRect/>
          </a:stretch>
        </p:blipFill>
        <p:spPr>
          <a:xfrm>
            <a:off x="6935518" y="2188525"/>
            <a:ext cx="3450009" cy="2364741"/>
          </a:xfrm>
          <a:prstGeom prst="rect">
            <a:avLst/>
          </a:prstGeom>
        </p:spPr>
      </p:pic>
    </p:spTree>
    <p:extLst>
      <p:ext uri="{BB962C8B-B14F-4D97-AF65-F5344CB8AC3E}">
        <p14:creationId xmlns:p14="http://schemas.microsoft.com/office/powerpoint/2010/main" val="2814983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61796" cy="1320800"/>
          </a:xfrm>
        </p:spPr>
        <p:txBody>
          <a:bodyPr/>
          <a:lstStyle/>
          <a:p>
            <a:r>
              <a:rPr lang="fr-FR" dirty="0"/>
              <a:t>Le même bon « goût » d’agneau</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6" name="Espace réservé du contenu 5"/>
          <p:cNvSpPr>
            <a:spLocks noGrp="1"/>
          </p:cNvSpPr>
          <p:nvPr>
            <p:ph idx="1"/>
          </p:nvPr>
        </p:nvSpPr>
        <p:spPr>
          <a:xfrm>
            <a:off x="677334" y="1812720"/>
            <a:ext cx="8546179" cy="990115"/>
          </a:xfrm>
        </p:spPr>
        <p:txBody>
          <a:bodyPr>
            <a:normAutofit/>
          </a:bodyPr>
          <a:lstStyle/>
          <a:p>
            <a:r>
              <a:rPr lang="fr-FR" sz="2000" dirty="0"/>
              <a:t>Le même profil sensoriel déterminé par le jury de 12 experts</a:t>
            </a:r>
          </a:p>
          <a:p>
            <a:pPr marL="0" indent="0">
              <a:buNone/>
            </a:pPr>
            <a:r>
              <a:rPr lang="fr-FR" sz="1600" dirty="0"/>
              <a:t>Une note d’intensité est donnée pour chaque critère : de 0 pour faible à 10 pour fort</a:t>
            </a:r>
          </a:p>
        </p:txBody>
      </p:sp>
      <p:graphicFrame>
        <p:nvGraphicFramePr>
          <p:cNvPr id="8" name="Tableau 7"/>
          <p:cNvGraphicFramePr>
            <a:graphicFrameLocks noGrp="1"/>
          </p:cNvGraphicFramePr>
          <p:nvPr>
            <p:extLst>
              <p:ext uri="{D42A27DB-BD31-4B8C-83A1-F6EECF244321}">
                <p14:modId xmlns:p14="http://schemas.microsoft.com/office/powerpoint/2010/main" val="3013183271"/>
              </p:ext>
            </p:extLst>
          </p:nvPr>
        </p:nvGraphicFramePr>
        <p:xfrm>
          <a:off x="617699" y="2707308"/>
          <a:ext cx="9655736" cy="3332480"/>
        </p:xfrm>
        <a:graphic>
          <a:graphicData uri="http://schemas.openxmlformats.org/drawingml/2006/table">
            <a:tbl>
              <a:tblPr firstRow="1" bandRow="1">
                <a:tableStyleId>{5C22544A-7EE6-4342-B048-85BDC9FD1C3A}</a:tableStyleId>
              </a:tblPr>
              <a:tblGrid>
                <a:gridCol w="2413934">
                  <a:extLst>
                    <a:ext uri="{9D8B030D-6E8A-4147-A177-3AD203B41FA5}">
                      <a16:colId xmlns:a16="http://schemas.microsoft.com/office/drawing/2014/main" val="20000"/>
                    </a:ext>
                  </a:extLst>
                </a:gridCol>
                <a:gridCol w="3688692">
                  <a:extLst>
                    <a:ext uri="{9D8B030D-6E8A-4147-A177-3AD203B41FA5}">
                      <a16:colId xmlns:a16="http://schemas.microsoft.com/office/drawing/2014/main" val="20001"/>
                    </a:ext>
                  </a:extLst>
                </a:gridCol>
                <a:gridCol w="1739347">
                  <a:extLst>
                    <a:ext uri="{9D8B030D-6E8A-4147-A177-3AD203B41FA5}">
                      <a16:colId xmlns:a16="http://schemas.microsoft.com/office/drawing/2014/main" val="20002"/>
                    </a:ext>
                  </a:extLst>
                </a:gridCol>
                <a:gridCol w="1813763">
                  <a:extLst>
                    <a:ext uri="{9D8B030D-6E8A-4147-A177-3AD203B41FA5}">
                      <a16:colId xmlns:a16="http://schemas.microsoft.com/office/drawing/2014/main" val="20003"/>
                    </a:ext>
                  </a:extLst>
                </a:gridCol>
              </a:tblGrid>
              <a:tr h="0">
                <a:tc rowSpan="2">
                  <a:txBody>
                    <a:bodyPr/>
                    <a:lstStyle/>
                    <a:p>
                      <a:r>
                        <a:rPr lang="fr-FR" dirty="0"/>
                        <a:t>Dégustation</a:t>
                      </a:r>
                    </a:p>
                  </a:txBody>
                  <a:tcPr/>
                </a:tc>
                <a:tc rowSpan="2">
                  <a:txBody>
                    <a:bodyPr/>
                    <a:lstStyle/>
                    <a:p>
                      <a:pPr algn="ctr"/>
                      <a:r>
                        <a:rPr lang="fr-FR" dirty="0"/>
                        <a:t>critères</a:t>
                      </a:r>
                    </a:p>
                  </a:txBody>
                  <a:tcPr/>
                </a:tc>
                <a:tc gridSpan="2">
                  <a:txBody>
                    <a:bodyPr/>
                    <a:lstStyle/>
                    <a:p>
                      <a:pPr algn="ctr"/>
                      <a:r>
                        <a:rPr lang="fr-FR" dirty="0"/>
                        <a:t>Mode d’alimentation</a:t>
                      </a:r>
                    </a:p>
                  </a:txBody>
                  <a:tcPr/>
                </a:tc>
                <a:tc hMerge="1">
                  <a:txBody>
                    <a:bodyPr/>
                    <a:lstStyle/>
                    <a:p>
                      <a:endParaRPr lang="fr-FR" dirty="0"/>
                    </a:p>
                  </a:txBody>
                  <a:tcPr/>
                </a:tc>
                <a:extLst>
                  <a:ext uri="{0D108BD9-81ED-4DB2-BD59-A6C34878D82A}">
                    <a16:rowId xmlns:a16="http://schemas.microsoft.com/office/drawing/2014/main" val="10000"/>
                  </a:ext>
                </a:extLst>
              </a:tr>
              <a:tr h="370840">
                <a:tc vMerge="1">
                  <a:txBody>
                    <a:bodyPr/>
                    <a:lstStyle/>
                    <a:p>
                      <a:endParaRPr lang="fr-FR" dirty="0"/>
                    </a:p>
                  </a:txBody>
                  <a:tcPr/>
                </a:tc>
                <a:tc vMerge="1">
                  <a:txBody>
                    <a:bodyPr/>
                    <a:lstStyle/>
                    <a:p>
                      <a:pPr algn="ctr"/>
                      <a:endParaRPr lang="fr-FR" dirty="0"/>
                    </a:p>
                  </a:txBody>
                  <a:tcPr/>
                </a:tc>
                <a:tc>
                  <a:txBody>
                    <a:bodyPr/>
                    <a:lstStyle/>
                    <a:p>
                      <a:pPr algn="ctr"/>
                      <a:r>
                        <a:rPr lang="fr-FR" dirty="0"/>
                        <a:t>En bergerie</a:t>
                      </a:r>
                    </a:p>
                  </a:txBody>
                  <a:tcPr/>
                </a:tc>
                <a:tc>
                  <a:txBody>
                    <a:bodyPr/>
                    <a:lstStyle/>
                    <a:p>
                      <a:pPr algn="ctr"/>
                      <a:r>
                        <a:rPr lang="fr-FR" dirty="0"/>
                        <a:t>Sur dérobées</a:t>
                      </a:r>
                    </a:p>
                  </a:txBody>
                  <a:tcPr/>
                </a:tc>
                <a:extLst>
                  <a:ext uri="{0D108BD9-81ED-4DB2-BD59-A6C34878D82A}">
                    <a16:rowId xmlns:a16="http://schemas.microsoft.com/office/drawing/2014/main" val="10001"/>
                  </a:ext>
                </a:extLst>
              </a:tr>
              <a:tr h="370840">
                <a:tc rowSpan="5">
                  <a:txBody>
                    <a:bodyPr/>
                    <a:lstStyle/>
                    <a:p>
                      <a:endParaRPr lang="fr-FR" dirty="0"/>
                    </a:p>
                    <a:p>
                      <a:endParaRPr lang="fr-FR" dirty="0"/>
                    </a:p>
                    <a:p>
                      <a:endParaRPr lang="fr-FR" dirty="0"/>
                    </a:p>
                    <a:p>
                      <a:r>
                        <a:rPr lang="fr-FR" dirty="0"/>
                        <a:t>Partie maigre</a:t>
                      </a:r>
                    </a:p>
                  </a:txBody>
                  <a:tcPr/>
                </a:tc>
                <a:tc>
                  <a:txBody>
                    <a:bodyPr/>
                    <a:lstStyle/>
                    <a:p>
                      <a:pPr algn="ctr"/>
                      <a:r>
                        <a:rPr lang="fr-FR" dirty="0"/>
                        <a:t>Nombre d’agneaux dégustés</a:t>
                      </a:r>
                    </a:p>
                  </a:txBody>
                  <a:tcPr/>
                </a:tc>
                <a:tc>
                  <a:txBody>
                    <a:bodyPr/>
                    <a:lstStyle/>
                    <a:p>
                      <a:pPr algn="ctr"/>
                      <a:r>
                        <a:rPr lang="fr-FR" dirty="0"/>
                        <a:t>24</a:t>
                      </a:r>
                    </a:p>
                  </a:txBody>
                  <a:tcPr/>
                </a:tc>
                <a:tc>
                  <a:txBody>
                    <a:bodyPr/>
                    <a:lstStyle/>
                    <a:p>
                      <a:pPr algn="ctr"/>
                      <a:r>
                        <a:rPr lang="fr-FR" dirty="0"/>
                        <a:t>22</a:t>
                      </a:r>
                    </a:p>
                  </a:txBody>
                  <a:tcPr/>
                </a:tc>
                <a:extLst>
                  <a:ext uri="{0D108BD9-81ED-4DB2-BD59-A6C34878D82A}">
                    <a16:rowId xmlns:a16="http://schemas.microsoft.com/office/drawing/2014/main" val="10002"/>
                  </a:ext>
                </a:extLst>
              </a:tr>
              <a:tr h="370840">
                <a:tc vMerge="1">
                  <a:txBody>
                    <a:bodyPr/>
                    <a:lstStyle/>
                    <a:p>
                      <a:endParaRPr lang="fr-FR" dirty="0"/>
                    </a:p>
                  </a:txBody>
                  <a:tcPr/>
                </a:tc>
                <a:tc>
                  <a:txBody>
                    <a:bodyPr/>
                    <a:lstStyle/>
                    <a:p>
                      <a:pPr algn="ctr"/>
                      <a:r>
                        <a:rPr lang="fr-FR" dirty="0"/>
                        <a:t>Odeur globale</a:t>
                      </a:r>
                    </a:p>
                  </a:txBody>
                  <a:tcPr/>
                </a:tc>
                <a:tc>
                  <a:txBody>
                    <a:bodyPr/>
                    <a:lstStyle/>
                    <a:p>
                      <a:pPr algn="ctr"/>
                      <a:r>
                        <a:rPr lang="fr-FR" dirty="0"/>
                        <a:t>6,0</a:t>
                      </a:r>
                    </a:p>
                  </a:txBody>
                  <a:tcPr/>
                </a:tc>
                <a:tc>
                  <a:txBody>
                    <a:bodyPr/>
                    <a:lstStyle/>
                    <a:p>
                      <a:pPr algn="ctr"/>
                      <a:r>
                        <a:rPr lang="fr-FR" dirty="0"/>
                        <a:t>6,0</a:t>
                      </a:r>
                    </a:p>
                  </a:txBody>
                  <a:tcPr/>
                </a:tc>
                <a:extLst>
                  <a:ext uri="{0D108BD9-81ED-4DB2-BD59-A6C34878D82A}">
                    <a16:rowId xmlns:a16="http://schemas.microsoft.com/office/drawing/2014/main" val="10003"/>
                  </a:ext>
                </a:extLst>
              </a:tr>
              <a:tr h="370840">
                <a:tc vMerge="1">
                  <a:txBody>
                    <a:bodyPr/>
                    <a:lstStyle/>
                    <a:p>
                      <a:endParaRPr lang="fr-FR"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Flaveur</a:t>
                      </a:r>
                    </a:p>
                  </a:txBody>
                  <a:tcPr/>
                </a:tc>
                <a:tc>
                  <a:txBody>
                    <a:bodyPr/>
                    <a:lstStyle/>
                    <a:p>
                      <a:pPr algn="ctr"/>
                      <a:r>
                        <a:rPr lang="fr-FR" dirty="0"/>
                        <a:t>6,0</a:t>
                      </a:r>
                    </a:p>
                  </a:txBody>
                  <a:tcPr/>
                </a:tc>
                <a:tc>
                  <a:txBody>
                    <a:bodyPr/>
                    <a:lstStyle/>
                    <a:p>
                      <a:pPr algn="ctr"/>
                      <a:r>
                        <a:rPr lang="fr-FR" dirty="0"/>
                        <a:t>6,0</a:t>
                      </a:r>
                    </a:p>
                  </a:txBody>
                  <a:tcPr/>
                </a:tc>
                <a:extLst>
                  <a:ext uri="{0D108BD9-81ED-4DB2-BD59-A6C34878D82A}">
                    <a16:rowId xmlns:a16="http://schemas.microsoft.com/office/drawing/2014/main" val="10004"/>
                  </a:ext>
                </a:extLst>
              </a:tr>
              <a:tr h="370840">
                <a:tc vMerge="1">
                  <a:txBody>
                    <a:bodyPr/>
                    <a:lstStyle/>
                    <a:p>
                      <a:endParaRPr lang="fr-FR" dirty="0"/>
                    </a:p>
                  </a:txBody>
                  <a:tcPr/>
                </a:tc>
                <a:tc>
                  <a:txBody>
                    <a:bodyPr/>
                    <a:lstStyle/>
                    <a:p>
                      <a:pPr algn="ctr"/>
                      <a:r>
                        <a:rPr lang="fr-FR" dirty="0"/>
                        <a:t>Tendreté</a:t>
                      </a:r>
                    </a:p>
                  </a:txBody>
                  <a:tcPr/>
                </a:tc>
                <a:tc>
                  <a:txBody>
                    <a:bodyPr/>
                    <a:lstStyle/>
                    <a:p>
                      <a:pPr algn="ctr"/>
                      <a:r>
                        <a:rPr lang="fr-FR" dirty="0"/>
                        <a:t>5,8</a:t>
                      </a:r>
                    </a:p>
                  </a:txBody>
                  <a:tcPr/>
                </a:tc>
                <a:tc>
                  <a:txBody>
                    <a:bodyPr/>
                    <a:lstStyle/>
                    <a:p>
                      <a:pPr algn="ctr"/>
                      <a:r>
                        <a:rPr lang="fr-FR" dirty="0"/>
                        <a:t>6,2</a:t>
                      </a:r>
                    </a:p>
                  </a:txBody>
                  <a:tcPr/>
                </a:tc>
                <a:extLst>
                  <a:ext uri="{0D108BD9-81ED-4DB2-BD59-A6C34878D82A}">
                    <a16:rowId xmlns:a16="http://schemas.microsoft.com/office/drawing/2014/main" val="10005"/>
                  </a:ext>
                </a:extLst>
              </a:tr>
              <a:tr h="370840">
                <a:tc vMerge="1">
                  <a:txBody>
                    <a:bodyPr/>
                    <a:lstStyle/>
                    <a:p>
                      <a:endParaRPr lang="fr-FR" dirty="0"/>
                    </a:p>
                  </a:txBody>
                  <a:tcPr/>
                </a:tc>
                <a:tc>
                  <a:txBody>
                    <a:bodyPr/>
                    <a:lstStyle/>
                    <a:p>
                      <a:pPr algn="ctr"/>
                      <a:r>
                        <a:rPr lang="fr-FR" dirty="0" err="1"/>
                        <a:t>Jutosité</a:t>
                      </a:r>
                      <a:endParaRPr lang="fr-FR" dirty="0"/>
                    </a:p>
                  </a:txBody>
                  <a:tcPr/>
                </a:tc>
                <a:tc>
                  <a:txBody>
                    <a:bodyPr/>
                    <a:lstStyle/>
                    <a:p>
                      <a:pPr algn="ctr"/>
                      <a:r>
                        <a:rPr lang="fr-FR" dirty="0"/>
                        <a:t>6,1</a:t>
                      </a:r>
                    </a:p>
                  </a:txBody>
                  <a:tcPr/>
                </a:tc>
                <a:tc>
                  <a:txBody>
                    <a:bodyPr/>
                    <a:lstStyle/>
                    <a:p>
                      <a:pPr algn="ctr"/>
                      <a:r>
                        <a:rPr lang="fr-FR" dirty="0"/>
                        <a:t>5,7</a:t>
                      </a:r>
                    </a:p>
                  </a:txBody>
                  <a:tcPr/>
                </a:tc>
                <a:extLst>
                  <a:ext uri="{0D108BD9-81ED-4DB2-BD59-A6C34878D82A}">
                    <a16:rowId xmlns:a16="http://schemas.microsoft.com/office/drawing/2014/main" val="10006"/>
                  </a:ext>
                </a:extLst>
              </a:tr>
              <a:tr h="370840">
                <a:tc rowSpan="2">
                  <a:txBody>
                    <a:bodyPr/>
                    <a:lstStyle/>
                    <a:p>
                      <a:endParaRPr lang="fr-FR" dirty="0"/>
                    </a:p>
                    <a:p>
                      <a:r>
                        <a:rPr lang="fr-FR" dirty="0"/>
                        <a:t>Partie grasse</a:t>
                      </a:r>
                    </a:p>
                  </a:txBody>
                  <a:tcPr/>
                </a:tc>
                <a:tc>
                  <a:txBody>
                    <a:bodyPr/>
                    <a:lstStyle/>
                    <a:p>
                      <a:pPr algn="ctr"/>
                      <a:r>
                        <a:rPr lang="fr-FR" dirty="0"/>
                        <a:t>Odeur globale</a:t>
                      </a:r>
                    </a:p>
                  </a:txBody>
                  <a:tcPr/>
                </a:tc>
                <a:tc>
                  <a:txBody>
                    <a:bodyPr/>
                    <a:lstStyle/>
                    <a:p>
                      <a:pPr algn="ctr"/>
                      <a:r>
                        <a:rPr lang="fr-FR" dirty="0"/>
                        <a:t>5,8</a:t>
                      </a:r>
                    </a:p>
                  </a:txBody>
                  <a:tcPr/>
                </a:tc>
                <a:tc>
                  <a:txBody>
                    <a:bodyPr/>
                    <a:lstStyle/>
                    <a:p>
                      <a:pPr algn="ctr"/>
                      <a:r>
                        <a:rPr lang="fr-FR" dirty="0"/>
                        <a:t>5,7</a:t>
                      </a:r>
                    </a:p>
                  </a:txBody>
                  <a:tcPr/>
                </a:tc>
                <a:extLst>
                  <a:ext uri="{0D108BD9-81ED-4DB2-BD59-A6C34878D82A}">
                    <a16:rowId xmlns:a16="http://schemas.microsoft.com/office/drawing/2014/main" val="10007"/>
                  </a:ext>
                </a:extLst>
              </a:tr>
              <a:tr h="370840">
                <a:tc vMerge="1">
                  <a:txBody>
                    <a:bodyPr/>
                    <a:lstStyle/>
                    <a:p>
                      <a:endParaRPr lang="fr-FR"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Flaveur</a:t>
                      </a:r>
                    </a:p>
                  </a:txBody>
                  <a:tcPr/>
                </a:tc>
                <a:tc>
                  <a:txBody>
                    <a:bodyPr/>
                    <a:lstStyle/>
                    <a:p>
                      <a:pPr algn="ctr"/>
                      <a:r>
                        <a:rPr lang="fr-FR" dirty="0"/>
                        <a:t>5,9</a:t>
                      </a:r>
                    </a:p>
                  </a:txBody>
                  <a:tcPr/>
                </a:tc>
                <a:tc>
                  <a:txBody>
                    <a:bodyPr/>
                    <a:lstStyle/>
                    <a:p>
                      <a:pPr algn="ctr"/>
                      <a:r>
                        <a:rPr lang="fr-FR" dirty="0"/>
                        <a:t>5,9</a:t>
                      </a:r>
                    </a:p>
                  </a:txBody>
                  <a:tcPr/>
                </a:tc>
                <a:extLst>
                  <a:ext uri="{0D108BD9-81ED-4DB2-BD59-A6C34878D82A}">
                    <a16:rowId xmlns:a16="http://schemas.microsoft.com/office/drawing/2014/main" val="10008"/>
                  </a:ext>
                </a:extLst>
              </a:tr>
            </a:tbl>
          </a:graphicData>
        </a:graphic>
      </p:graphicFrame>
      <p:sp>
        <p:nvSpPr>
          <p:cNvPr id="9" name="ZoneTexte 8"/>
          <p:cNvSpPr txBox="1"/>
          <p:nvPr/>
        </p:nvSpPr>
        <p:spPr>
          <a:xfrm>
            <a:off x="6510130" y="6189549"/>
            <a:ext cx="2951449" cy="307777"/>
          </a:xfrm>
          <a:prstGeom prst="rect">
            <a:avLst/>
          </a:prstGeom>
          <a:noFill/>
        </p:spPr>
        <p:txBody>
          <a:bodyPr wrap="none" rtlCol="0">
            <a:spAutoFit/>
          </a:bodyPr>
          <a:lstStyle/>
          <a:p>
            <a:r>
              <a:rPr lang="fr-FR" sz="1400" dirty="0"/>
              <a:t>Source : Institut de l’Elevage 2017</a:t>
            </a:r>
          </a:p>
        </p:txBody>
      </p:sp>
    </p:spTree>
    <p:extLst>
      <p:ext uri="{BB962C8B-B14F-4D97-AF65-F5344CB8AC3E}">
        <p14:creationId xmlns:p14="http://schemas.microsoft.com/office/powerpoint/2010/main" val="97022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61796" cy="1320800"/>
          </a:xfrm>
        </p:spPr>
        <p:txBody>
          <a:bodyPr/>
          <a:lstStyle/>
          <a:p>
            <a:r>
              <a:rPr lang="fr-FR" dirty="0"/>
              <a:t>Des consommateurs plutôt séduits</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pic>
        <p:nvPicPr>
          <p:cNvPr id="3074" name="4E99E8E9-964B-4394-92E0-92D0312BFCA5" descr="24B633CB-93D9-41A8-B969-70BE8D367DC3@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39" y="1930400"/>
            <a:ext cx="10525539" cy="390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441175" y="6039640"/>
            <a:ext cx="2951449" cy="307777"/>
          </a:xfrm>
          <a:prstGeom prst="rect">
            <a:avLst/>
          </a:prstGeom>
          <a:noFill/>
        </p:spPr>
        <p:txBody>
          <a:bodyPr wrap="none" rtlCol="0">
            <a:spAutoFit/>
          </a:bodyPr>
          <a:lstStyle/>
          <a:p>
            <a:r>
              <a:rPr lang="fr-FR" sz="1400" dirty="0"/>
              <a:t>Source : Institut de l’Elevage 2018</a:t>
            </a:r>
          </a:p>
        </p:txBody>
      </p:sp>
    </p:spTree>
    <p:extLst>
      <p:ext uri="{BB962C8B-B14F-4D97-AF65-F5344CB8AC3E}">
        <p14:creationId xmlns:p14="http://schemas.microsoft.com/office/powerpoint/2010/main" val="318605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9464" y="371061"/>
            <a:ext cx="8596668" cy="1320800"/>
          </a:xfrm>
        </p:spPr>
        <p:txBody>
          <a:bodyPr/>
          <a:lstStyle/>
          <a:p>
            <a:r>
              <a:rPr lang="fr-FR" dirty="0"/>
              <a:t>En résumé</a:t>
            </a:r>
          </a:p>
        </p:txBody>
      </p:sp>
      <p:sp>
        <p:nvSpPr>
          <p:cNvPr id="3" name="Espace réservé du contenu 2"/>
          <p:cNvSpPr>
            <a:spLocks noGrp="1"/>
          </p:cNvSpPr>
          <p:nvPr>
            <p:ph idx="1"/>
          </p:nvPr>
        </p:nvSpPr>
        <p:spPr>
          <a:xfrm>
            <a:off x="677334" y="1133061"/>
            <a:ext cx="9261796" cy="5555974"/>
          </a:xfrm>
        </p:spPr>
        <p:txBody>
          <a:bodyPr>
            <a:normAutofit/>
          </a:bodyPr>
          <a:lstStyle/>
          <a:p>
            <a:pPr marL="0" indent="0">
              <a:buNone/>
            </a:pPr>
            <a:r>
              <a:rPr lang="fr-FR" sz="2800" dirty="0"/>
              <a:t>Par rapport aux agneaux élevés et finis en bergerie, la finition des agneaux sur dérobées, c’est</a:t>
            </a:r>
            <a:r>
              <a:rPr lang="fr-FR" sz="2800" b="1" dirty="0"/>
              <a:t> :</a:t>
            </a:r>
            <a:endParaRPr lang="fr-FR" sz="2800" dirty="0"/>
          </a:p>
          <a:p>
            <a:pPr lvl="0"/>
            <a:r>
              <a:rPr lang="fr-FR" sz="2800" b="1" dirty="0"/>
              <a:t>Un intérêt pour l’environnement</a:t>
            </a:r>
            <a:r>
              <a:rPr lang="fr-FR" sz="2800" dirty="0"/>
              <a:t> : -1,4 % gaz à effet de serre ; -8,9 % d’énergie,</a:t>
            </a:r>
          </a:p>
          <a:p>
            <a:pPr lvl="0"/>
            <a:r>
              <a:rPr lang="fr-FR" sz="2800" b="1" dirty="0"/>
              <a:t>Une ration moins chère</a:t>
            </a:r>
            <a:r>
              <a:rPr lang="fr-FR" sz="2800" dirty="0"/>
              <a:t> : - 17 € par couple mère/agneaux à plusieurs conditions,</a:t>
            </a:r>
          </a:p>
          <a:p>
            <a:pPr lvl="0"/>
            <a:r>
              <a:rPr lang="fr-FR" sz="2800" dirty="0"/>
              <a:t>Des agneaux </a:t>
            </a:r>
            <a:r>
              <a:rPr lang="fr-FR" sz="2800" b="1" dirty="0"/>
              <a:t>plus légers </a:t>
            </a:r>
            <a:r>
              <a:rPr lang="fr-FR" sz="2800" dirty="0"/>
              <a:t>: -1,5 kg,</a:t>
            </a:r>
          </a:p>
          <a:p>
            <a:pPr lvl="0"/>
            <a:r>
              <a:rPr lang="fr-FR" sz="2800" dirty="0"/>
              <a:t>Des agneaux </a:t>
            </a:r>
            <a:r>
              <a:rPr lang="fr-FR" sz="2800" b="1" dirty="0"/>
              <a:t>moins couverts </a:t>
            </a:r>
            <a:r>
              <a:rPr lang="fr-FR" sz="2800" dirty="0"/>
              <a:t>: -⅓ de classe,</a:t>
            </a:r>
          </a:p>
          <a:p>
            <a:pPr lvl="0"/>
            <a:r>
              <a:rPr lang="fr-FR" sz="2800" dirty="0"/>
              <a:t>Des agneaux </a:t>
            </a:r>
            <a:r>
              <a:rPr lang="fr-FR" sz="2800" b="1" dirty="0"/>
              <a:t>plus âgés </a:t>
            </a:r>
            <a:r>
              <a:rPr lang="fr-FR" sz="2800" dirty="0"/>
              <a:t>: + 29 jours,</a:t>
            </a:r>
          </a:p>
          <a:p>
            <a:pPr lvl="0"/>
            <a:endParaRPr lang="fr-FR" sz="2800" b="1" dirty="0"/>
          </a:p>
          <a:p>
            <a:pPr marL="0" indent="0">
              <a:buNone/>
            </a:pPr>
            <a:endParaRPr lang="fr-FR" sz="2800"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Tree>
    <p:extLst>
      <p:ext uri="{BB962C8B-B14F-4D97-AF65-F5344CB8AC3E}">
        <p14:creationId xmlns:p14="http://schemas.microsoft.com/office/powerpoint/2010/main" val="932053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9464" y="371061"/>
            <a:ext cx="8596668" cy="1320800"/>
          </a:xfrm>
        </p:spPr>
        <p:txBody>
          <a:bodyPr/>
          <a:lstStyle/>
          <a:p>
            <a:r>
              <a:rPr lang="fr-FR" dirty="0"/>
              <a:t>En résumé</a:t>
            </a:r>
          </a:p>
        </p:txBody>
      </p:sp>
      <p:sp>
        <p:nvSpPr>
          <p:cNvPr id="3" name="Espace réservé du contenu 2"/>
          <p:cNvSpPr>
            <a:spLocks noGrp="1"/>
          </p:cNvSpPr>
          <p:nvPr>
            <p:ph idx="1"/>
          </p:nvPr>
        </p:nvSpPr>
        <p:spPr>
          <a:xfrm>
            <a:off x="677333" y="1133061"/>
            <a:ext cx="9301553" cy="5555974"/>
          </a:xfrm>
        </p:spPr>
        <p:txBody>
          <a:bodyPr>
            <a:normAutofit/>
          </a:bodyPr>
          <a:lstStyle/>
          <a:p>
            <a:pPr marL="0" indent="0">
              <a:buNone/>
            </a:pPr>
            <a:r>
              <a:rPr lang="fr-FR" sz="2400" dirty="0"/>
              <a:t>Par rapport aux agneaux élevés et finis en bergerie, la finition des agneaux sur dérobées, c’est</a:t>
            </a:r>
            <a:r>
              <a:rPr lang="fr-FR" sz="2400" b="1" dirty="0"/>
              <a:t> :</a:t>
            </a:r>
            <a:endParaRPr lang="fr-FR" sz="2400" dirty="0"/>
          </a:p>
          <a:p>
            <a:pPr lvl="0"/>
            <a:endParaRPr lang="fr-FR" sz="2400" b="1" dirty="0"/>
          </a:p>
          <a:p>
            <a:pPr lvl="0"/>
            <a:r>
              <a:rPr lang="fr-FR" sz="2800" b="1" dirty="0"/>
              <a:t>Des gras plus blancs</a:t>
            </a:r>
            <a:r>
              <a:rPr lang="fr-FR" sz="2800" dirty="0"/>
              <a:t>,</a:t>
            </a:r>
          </a:p>
          <a:p>
            <a:pPr lvl="0"/>
            <a:r>
              <a:rPr lang="fr-FR" sz="2800" dirty="0"/>
              <a:t>Une viande un peu plus sombre,</a:t>
            </a:r>
          </a:p>
          <a:p>
            <a:pPr lvl="0"/>
            <a:r>
              <a:rPr lang="fr-FR" sz="2800" dirty="0"/>
              <a:t>Des côtelettes un peu moins grasses,</a:t>
            </a:r>
          </a:p>
          <a:p>
            <a:pPr lvl="0"/>
            <a:r>
              <a:rPr lang="fr-FR" sz="2800" dirty="0"/>
              <a:t>Un profil d’acides gras amélioré avec </a:t>
            </a:r>
            <a:r>
              <a:rPr lang="fr-FR" sz="2800" b="1" dirty="0"/>
              <a:t>plus d’oméga 3</a:t>
            </a:r>
            <a:r>
              <a:rPr lang="fr-FR" sz="2800" dirty="0"/>
              <a:t>,</a:t>
            </a:r>
          </a:p>
          <a:p>
            <a:pPr lvl="0"/>
            <a:r>
              <a:rPr lang="fr-FR" sz="2800" dirty="0"/>
              <a:t>San</a:t>
            </a:r>
            <a:r>
              <a:rPr lang="fr-FR" sz="2800" b="1" dirty="0"/>
              <a:t>s dégradation de l’odeur et de la flaveur</a:t>
            </a:r>
            <a:r>
              <a:rPr lang="fr-FR" sz="2800" dirty="0"/>
              <a:t>,</a:t>
            </a:r>
          </a:p>
          <a:p>
            <a:pPr lvl="0"/>
            <a:r>
              <a:rPr lang="fr-FR" sz="2800" dirty="0"/>
              <a:t>Avec </a:t>
            </a:r>
            <a:r>
              <a:rPr lang="fr-FR" sz="2800" b="1" dirty="0"/>
              <a:t>des viandes aussi tendres et aussi juteuses</a:t>
            </a:r>
            <a:r>
              <a:rPr lang="fr-FR" sz="2800" dirty="0"/>
              <a:t>.</a:t>
            </a:r>
          </a:p>
          <a:p>
            <a:pPr marL="0" indent="0">
              <a:buNone/>
            </a:pPr>
            <a:endParaRPr lang="fr-FR" sz="2400"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Tree>
    <p:extLst>
      <p:ext uri="{BB962C8B-B14F-4D97-AF65-F5344CB8AC3E}">
        <p14:creationId xmlns:p14="http://schemas.microsoft.com/office/powerpoint/2010/main" val="4121283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22200DD-72B8-43F3-9E4B-27F65653A4B8}" type="slidenum">
              <a:rPr lang="fr-FR" altLang="fr-FR" smtClean="0">
                <a:solidFill>
                  <a:schemeClr val="bg1"/>
                </a:solidFill>
              </a:rPr>
              <a:pPr/>
              <a:t>16</a:t>
            </a:fld>
            <a:endParaRPr lang="fr-FR" altLang="fr-FR">
              <a:solidFill>
                <a:schemeClr val="bg1"/>
              </a:solidFill>
            </a:endParaRPr>
          </a:p>
        </p:txBody>
      </p:sp>
      <p:sp>
        <p:nvSpPr>
          <p:cNvPr id="8"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8"/>
          <p:cNvSpPr/>
          <p:nvPr/>
        </p:nvSpPr>
        <p:spPr>
          <a:xfrm rot="10800000">
            <a:off x="5179974" y="0"/>
            <a:ext cx="982382" cy="6227936"/>
          </a:xfrm>
          <a:prstGeom prst="triangle">
            <a:avLst>
              <a:gd name="adj" fmla="val 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ext Box 3"/>
          <p:cNvSpPr txBox="1">
            <a:spLocks noChangeArrowheads="1"/>
          </p:cNvSpPr>
          <p:nvPr/>
        </p:nvSpPr>
        <p:spPr bwMode="auto">
          <a:xfrm>
            <a:off x="6625339" y="3330824"/>
            <a:ext cx="4202838" cy="3631763"/>
          </a:xfrm>
          <a:prstGeom prst="rect">
            <a:avLst/>
          </a:prstGeom>
          <a:noFill/>
          <a:ln w="9525">
            <a:noFill/>
            <a:miter lim="800000"/>
            <a:headEnd/>
            <a:tailEnd/>
          </a:ln>
        </p:spPr>
        <p:txBody>
          <a:bodyPr wrap="square">
            <a:spAutoFit/>
          </a:bodyPr>
          <a:lstStyle/>
          <a:p>
            <a:pPr eaLnBrk="1" hangingPunct="1">
              <a:buFont typeface="Wingdings" pitchFamily="2" charset="2"/>
              <a:buNone/>
              <a:defRPr/>
            </a:pPr>
            <a:r>
              <a:rPr lang="fr-FR" sz="3200" b="1" dirty="0">
                <a:solidFill>
                  <a:srgbClr val="008000"/>
                </a:solidFill>
              </a:rPr>
              <a:t>Pour en savoir plus :</a:t>
            </a:r>
          </a:p>
          <a:p>
            <a:pPr eaLnBrk="1" hangingPunct="1">
              <a:buFont typeface="Wingdings" pitchFamily="2" charset="2"/>
              <a:buNone/>
              <a:defRPr/>
            </a:pPr>
            <a:r>
              <a:rPr lang="fr-FR" sz="2400" b="1" dirty="0">
                <a:solidFill>
                  <a:srgbClr val="008000"/>
                </a:solidFill>
              </a:rPr>
              <a:t>Fiche technique, vidéo, podcast </a:t>
            </a:r>
          </a:p>
          <a:p>
            <a:pPr eaLnBrk="1" hangingPunct="1">
              <a:buFont typeface="Wingdings" pitchFamily="2" charset="2"/>
              <a:buNone/>
              <a:defRPr/>
            </a:pPr>
            <a:r>
              <a:rPr lang="fr-FR" sz="3200" b="1" dirty="0">
                <a:solidFill>
                  <a:srgbClr val="90C226"/>
                </a:solidFill>
              </a:rPr>
              <a:t>Ecolagno.idele.fr</a:t>
            </a:r>
          </a:p>
          <a:p>
            <a:pPr eaLnBrk="1" hangingPunct="1">
              <a:buFont typeface="Wingdings" pitchFamily="2" charset="2"/>
              <a:buNone/>
              <a:defRPr/>
            </a:pPr>
            <a:r>
              <a:rPr lang="fr-FR" sz="3200" b="1" dirty="0">
                <a:solidFill>
                  <a:srgbClr val="90C226"/>
                </a:solidFill>
              </a:rPr>
              <a:t>Ciirpo.idele.fr</a:t>
            </a:r>
          </a:p>
          <a:p>
            <a:pPr eaLnBrk="1" hangingPunct="1">
              <a:buFont typeface="Wingdings" pitchFamily="2" charset="2"/>
              <a:buNone/>
              <a:defRPr/>
            </a:pPr>
            <a:endParaRPr lang="fr-FR" sz="600" b="1" dirty="0">
              <a:solidFill>
                <a:schemeClr val="tx2">
                  <a:lumMod val="75000"/>
                </a:schemeClr>
              </a:solidFill>
              <a:latin typeface="Comic Sans MS" pitchFamily="66" charset="0"/>
            </a:endParaRPr>
          </a:p>
          <a:p>
            <a:pPr eaLnBrk="1" hangingPunct="1">
              <a:defRPr/>
            </a:pPr>
            <a:r>
              <a:rPr lang="fr-FR" sz="2400" b="1" dirty="0">
                <a:solidFill>
                  <a:schemeClr val="tx2">
                    <a:lumMod val="75000"/>
                  </a:schemeClr>
                </a:solidFill>
                <a:hlinkClick r:id="rId2"/>
              </a:rPr>
              <a:t>www.idele.fr</a:t>
            </a:r>
            <a:r>
              <a:rPr lang="fr-FR" sz="2400" b="1" dirty="0">
                <a:solidFill>
                  <a:schemeClr val="tx2">
                    <a:lumMod val="75000"/>
                  </a:schemeClr>
                </a:solidFill>
              </a:rPr>
              <a:t> </a:t>
            </a:r>
            <a:endParaRPr lang="fr-FR" sz="2400" dirty="0">
              <a:solidFill>
                <a:schemeClr val="tx2">
                  <a:lumMod val="75000"/>
                </a:schemeClr>
              </a:solidFill>
            </a:endParaRPr>
          </a:p>
          <a:p>
            <a:pPr eaLnBrk="1" hangingPunct="1">
              <a:defRPr/>
            </a:pPr>
            <a:r>
              <a:rPr lang="fr-FR" sz="2400" b="1" dirty="0">
                <a:solidFill>
                  <a:schemeClr val="tx2">
                    <a:lumMod val="75000"/>
                  </a:schemeClr>
                </a:solidFill>
                <a:hlinkClick r:id="rId3"/>
              </a:rPr>
              <a:t>www.inn-ovin.fr</a:t>
            </a:r>
            <a:endParaRPr lang="fr-FR" sz="2800" b="1" dirty="0">
              <a:solidFill>
                <a:schemeClr val="tx1">
                  <a:lumMod val="50000"/>
                </a:schemeClr>
              </a:solidFill>
              <a:latin typeface="Comic Sans MS" pitchFamily="66" charset="0"/>
            </a:endParaRPr>
          </a:p>
          <a:p>
            <a:pPr eaLnBrk="1" hangingPunct="1">
              <a:buFont typeface="Arial" pitchFamily="34" charset="0"/>
              <a:buChar char="•"/>
              <a:defRPr/>
            </a:pPr>
            <a:endParaRPr lang="fr-FR" sz="3200" b="1" dirty="0">
              <a:solidFill>
                <a:schemeClr val="tx1">
                  <a:lumMod val="50000"/>
                </a:schemeClr>
              </a:solidFill>
              <a:latin typeface="Comic Sans MS" pitchFamily="66" charset="0"/>
            </a:endParaRPr>
          </a:p>
        </p:txBody>
      </p:sp>
      <p:sp>
        <p:nvSpPr>
          <p:cNvPr id="11" name="ZoneTexte 10"/>
          <p:cNvSpPr txBox="1"/>
          <p:nvPr/>
        </p:nvSpPr>
        <p:spPr>
          <a:xfrm>
            <a:off x="5179973" y="5565726"/>
            <a:ext cx="825803" cy="307777"/>
          </a:xfrm>
          <a:prstGeom prst="rect">
            <a:avLst/>
          </a:prstGeom>
          <a:noFill/>
        </p:spPr>
        <p:txBody>
          <a:bodyPr wrap="none" rtlCol="0">
            <a:spAutoFit/>
          </a:bodyPr>
          <a:lstStyle/>
          <a:p>
            <a:r>
              <a:rPr lang="fr-FR" sz="1400" dirty="0"/>
              <a:t>CP : CIV</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pic>
        <p:nvPicPr>
          <p:cNvPr id="13" name="Image 12"/>
          <p:cNvPicPr>
            <a:picLocks noChangeAspect="1"/>
          </p:cNvPicPr>
          <p:nvPr/>
        </p:nvPicPr>
        <p:blipFill>
          <a:blip r:embed="rId5"/>
          <a:stretch>
            <a:fillRect/>
          </a:stretch>
        </p:blipFill>
        <p:spPr>
          <a:xfrm>
            <a:off x="175272" y="5873503"/>
            <a:ext cx="2756771" cy="915415"/>
          </a:xfrm>
          <a:prstGeom prst="rect">
            <a:avLst/>
          </a:prstGeom>
        </p:spPr>
      </p:pic>
      <p:pic>
        <p:nvPicPr>
          <p:cNvPr id="2" name="Image 1"/>
          <p:cNvPicPr>
            <a:picLocks noChangeAspect="1"/>
          </p:cNvPicPr>
          <p:nvPr/>
        </p:nvPicPr>
        <p:blipFill>
          <a:blip r:embed="rId6"/>
          <a:stretch>
            <a:fillRect/>
          </a:stretch>
        </p:blipFill>
        <p:spPr>
          <a:xfrm>
            <a:off x="7228621" y="275648"/>
            <a:ext cx="2168190" cy="3055176"/>
          </a:xfrm>
          <a:prstGeom prst="rect">
            <a:avLst/>
          </a:prstGeom>
        </p:spPr>
      </p:pic>
      <p:pic>
        <p:nvPicPr>
          <p:cNvPr id="5" name="Image 4">
            <a:extLst>
              <a:ext uri="{FF2B5EF4-FFF2-40B4-BE49-F238E27FC236}">
                <a16:creationId xmlns:a16="http://schemas.microsoft.com/office/drawing/2014/main" id="{EB4AEDA2-75FC-4088-BBE5-82BF35F8890E}"/>
              </a:ext>
            </a:extLst>
          </p:cNvPr>
          <p:cNvPicPr>
            <a:picLocks noChangeAspect="1"/>
          </p:cNvPicPr>
          <p:nvPr/>
        </p:nvPicPr>
        <p:blipFill>
          <a:blip r:embed="rId7"/>
          <a:stretch>
            <a:fillRect/>
          </a:stretch>
        </p:blipFill>
        <p:spPr>
          <a:xfrm>
            <a:off x="320990" y="709334"/>
            <a:ext cx="5684785" cy="4312177"/>
          </a:xfrm>
          <a:prstGeom prst="rect">
            <a:avLst/>
          </a:prstGeom>
        </p:spPr>
      </p:pic>
    </p:spTree>
    <p:extLst>
      <p:ext uri="{BB962C8B-B14F-4D97-AF65-F5344CB8AC3E}">
        <p14:creationId xmlns:p14="http://schemas.microsoft.com/office/powerpoint/2010/main" val="239408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38973" y="1941056"/>
            <a:ext cx="9609503" cy="1646302"/>
          </a:xfrm>
        </p:spPr>
        <p:txBody>
          <a:bodyPr/>
          <a:lstStyle/>
          <a:p>
            <a:pPr algn="ctr">
              <a:spcBef>
                <a:spcPts val="1200"/>
              </a:spcBef>
            </a:pPr>
            <a:r>
              <a:rPr lang="fr-FR" sz="4800" b="1" dirty="0">
                <a:solidFill>
                  <a:srgbClr val="008000"/>
                </a:solidFill>
              </a:rPr>
              <a:t>Des agneaux finis sur dérobées en automne et fin d’hiver : </a:t>
            </a:r>
            <a:br>
              <a:rPr lang="fr-FR" sz="4000" b="1" dirty="0"/>
            </a:br>
            <a:r>
              <a:rPr lang="fr-FR" sz="4000" b="1" dirty="0"/>
              <a:t>une pratique agroécologique</a:t>
            </a:r>
            <a:endParaRPr lang="fr-FR" sz="2400" b="1" dirty="0"/>
          </a:p>
        </p:txBody>
      </p:sp>
      <p:pic>
        <p:nvPicPr>
          <p:cNvPr id="13" name="Image 12"/>
          <p:cNvPicPr>
            <a:picLocks noChangeAspect="1"/>
          </p:cNvPicPr>
          <p:nvPr/>
        </p:nvPicPr>
        <p:blipFill>
          <a:blip r:embed="rId3">
            <a:duotone>
              <a:schemeClr val="accent2">
                <a:shade val="45000"/>
                <a:satMod val="135000"/>
              </a:schemeClr>
              <a:prstClr val="white"/>
            </a:duotone>
          </a:blip>
          <a:stretch>
            <a:fillRect/>
          </a:stretch>
        </p:blipFill>
        <p:spPr>
          <a:xfrm>
            <a:off x="2369203" y="3903151"/>
            <a:ext cx="814449" cy="756274"/>
          </a:xfrm>
          <a:prstGeom prst="rect">
            <a:avLst/>
          </a:prstGeom>
        </p:spPr>
      </p:pic>
      <p:sp>
        <p:nvSpPr>
          <p:cNvPr id="4" name="Espace réservé du numéro de diapositive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6" name="Sous-titre 5"/>
          <p:cNvSpPr>
            <a:spLocks noGrp="1"/>
          </p:cNvSpPr>
          <p:nvPr>
            <p:ph type="subTitle" idx="1"/>
          </p:nvPr>
        </p:nvSpPr>
        <p:spPr>
          <a:xfrm>
            <a:off x="3183652" y="4077861"/>
            <a:ext cx="7766936" cy="1096899"/>
          </a:xfrm>
        </p:spPr>
        <p:txBody>
          <a:bodyPr>
            <a:noAutofit/>
          </a:bodyPr>
          <a:lstStyle/>
          <a:p>
            <a:pPr algn="l"/>
            <a:r>
              <a:rPr lang="fr-FR" sz="1600" dirty="0"/>
              <a:t>Laurence Sagot – Institut de l’Elevage/CIIRPO</a:t>
            </a:r>
          </a:p>
          <a:p>
            <a:pPr algn="l"/>
            <a:r>
              <a:rPr lang="fr-FR" sz="1600" dirty="0"/>
              <a:t>Jérôme Normand – Institut de l’Elevage</a:t>
            </a:r>
          </a:p>
          <a:p>
            <a:pPr algn="l"/>
            <a:r>
              <a:rPr lang="fr-FR" sz="1600" dirty="0"/>
              <a:t>Isabelle Legrand – Institut de l’Elevage</a:t>
            </a:r>
          </a:p>
          <a:p>
            <a:pPr algn="l"/>
            <a:r>
              <a:rPr lang="fr-FR" sz="1600" dirty="0"/>
              <a:t>Denis Gautier – Institut de l’Elevage/CIIRPO</a:t>
            </a:r>
          </a:p>
          <a:p>
            <a:pPr algn="l"/>
            <a:endParaRPr lang="fr-FR" sz="1600"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4002" y="234485"/>
            <a:ext cx="1321904" cy="1278548"/>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8674" y="234485"/>
            <a:ext cx="1254300" cy="1569823"/>
          </a:xfrm>
          <a:prstGeom prst="rect">
            <a:avLst/>
          </a:prstGeom>
        </p:spPr>
      </p:pic>
      <p:pic>
        <p:nvPicPr>
          <p:cNvPr id="3" name="Image 2"/>
          <p:cNvPicPr>
            <a:picLocks noChangeAspect="1"/>
          </p:cNvPicPr>
          <p:nvPr/>
        </p:nvPicPr>
        <p:blipFill rotWithShape="1">
          <a:blip r:embed="rId6"/>
          <a:srcRect t="26781"/>
          <a:stretch/>
        </p:blipFill>
        <p:spPr>
          <a:xfrm>
            <a:off x="0" y="5885292"/>
            <a:ext cx="8506870" cy="777199"/>
          </a:xfrm>
          <a:prstGeom prst="rect">
            <a:avLst/>
          </a:prstGeom>
        </p:spPr>
      </p:pic>
      <p:pic>
        <p:nvPicPr>
          <p:cNvPr id="11" name="Image 10"/>
          <p:cNvPicPr>
            <a:picLocks noChangeAspect="1"/>
          </p:cNvPicPr>
          <p:nvPr/>
        </p:nvPicPr>
        <p:blipFill>
          <a:blip r:embed="rId7"/>
          <a:stretch>
            <a:fillRect/>
          </a:stretch>
        </p:blipFill>
        <p:spPr>
          <a:xfrm>
            <a:off x="8506870" y="5873419"/>
            <a:ext cx="3512158" cy="8034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61796" cy="1320800"/>
          </a:xfrm>
        </p:spPr>
        <p:txBody>
          <a:bodyPr/>
          <a:lstStyle/>
          <a:p>
            <a:r>
              <a:rPr lang="fr-FR" dirty="0"/>
              <a:t>Une pratique adaptée aux exploitations en zones céréalières et intermédiaires</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8" name="Espace réservé du contenu 7"/>
          <p:cNvSpPr>
            <a:spLocks noGrp="1"/>
          </p:cNvSpPr>
          <p:nvPr>
            <p:ph idx="1"/>
          </p:nvPr>
        </p:nvSpPr>
        <p:spPr>
          <a:xfrm>
            <a:off x="677334" y="2160589"/>
            <a:ext cx="8675388" cy="3880773"/>
          </a:xfrm>
        </p:spPr>
        <p:txBody>
          <a:bodyPr/>
          <a:lstStyle/>
          <a:p>
            <a:r>
              <a:rPr lang="fr-FR" dirty="0"/>
              <a:t>Compter </a:t>
            </a:r>
            <a:r>
              <a:rPr lang="fr-FR" b="1" dirty="0"/>
              <a:t>20 agneaux finis par ha </a:t>
            </a:r>
            <a:r>
              <a:rPr lang="fr-FR" dirty="0"/>
              <a:t>de couverts végétaux pour un rendement de </a:t>
            </a:r>
            <a:r>
              <a:rPr lang="fr-FR" b="1" dirty="0"/>
              <a:t>3 tonnes de matière sèche par ha</a:t>
            </a:r>
          </a:p>
        </p:txBody>
      </p:sp>
      <p:sp>
        <p:nvSpPr>
          <p:cNvPr id="10" name="ZoneTexte 9"/>
          <p:cNvSpPr txBox="1"/>
          <p:nvPr/>
        </p:nvSpPr>
        <p:spPr>
          <a:xfrm>
            <a:off x="3387058" y="5871650"/>
            <a:ext cx="967381" cy="276999"/>
          </a:xfrm>
          <a:prstGeom prst="rect">
            <a:avLst/>
          </a:prstGeom>
          <a:noFill/>
        </p:spPr>
        <p:txBody>
          <a:bodyPr wrap="none" rtlCol="0">
            <a:spAutoFit/>
          </a:bodyPr>
          <a:lstStyle/>
          <a:p>
            <a:r>
              <a:rPr lang="fr-FR" sz="1200" dirty="0"/>
              <a:t>CP : CIIRPO</a:t>
            </a:r>
          </a:p>
        </p:txBody>
      </p:sp>
      <p:pic>
        <p:nvPicPr>
          <p:cNvPr id="6" name="Image 5">
            <a:extLst>
              <a:ext uri="{FF2B5EF4-FFF2-40B4-BE49-F238E27FC236}">
                <a16:creationId xmlns:a16="http://schemas.microsoft.com/office/drawing/2014/main" id="{E34A9726-333A-45BA-AAC2-53889D7FB570}"/>
              </a:ext>
            </a:extLst>
          </p:cNvPr>
          <p:cNvPicPr>
            <a:picLocks noChangeAspect="1"/>
          </p:cNvPicPr>
          <p:nvPr/>
        </p:nvPicPr>
        <p:blipFill>
          <a:blip r:embed="rId3"/>
          <a:stretch>
            <a:fillRect/>
          </a:stretch>
        </p:blipFill>
        <p:spPr>
          <a:xfrm>
            <a:off x="1733550" y="3251480"/>
            <a:ext cx="7505700" cy="2505075"/>
          </a:xfrm>
          <a:prstGeom prst="rect">
            <a:avLst/>
          </a:prstGeom>
        </p:spPr>
      </p:pic>
    </p:spTree>
    <p:extLst>
      <p:ext uri="{BB962C8B-B14F-4D97-AF65-F5344CB8AC3E}">
        <p14:creationId xmlns:p14="http://schemas.microsoft.com/office/powerpoint/2010/main" val="416068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664" y="510208"/>
            <a:ext cx="9773531" cy="1320800"/>
          </a:xfrm>
        </p:spPr>
        <p:txBody>
          <a:bodyPr/>
          <a:lstStyle/>
          <a:p>
            <a:r>
              <a:rPr lang="fr-FR" dirty="0"/>
              <a:t>Des conditions climatiques estivales décisives</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pic>
        <p:nvPicPr>
          <p:cNvPr id="6" name="Image 5">
            <a:extLst>
              <a:ext uri="{FF2B5EF4-FFF2-40B4-BE49-F238E27FC236}">
                <a16:creationId xmlns:a16="http://schemas.microsoft.com/office/drawing/2014/main" id="{0115D6CA-2E36-4C42-94DA-41DFA5BB297F}"/>
              </a:ext>
            </a:extLst>
          </p:cNvPr>
          <p:cNvPicPr>
            <a:picLocks noChangeAspect="1"/>
          </p:cNvPicPr>
          <p:nvPr/>
        </p:nvPicPr>
        <p:blipFill>
          <a:blip r:embed="rId3"/>
          <a:stretch>
            <a:fillRect/>
          </a:stretch>
        </p:blipFill>
        <p:spPr>
          <a:xfrm>
            <a:off x="1360041" y="1831008"/>
            <a:ext cx="7724775" cy="4381500"/>
          </a:xfrm>
          <a:prstGeom prst="rect">
            <a:avLst/>
          </a:prstGeom>
        </p:spPr>
      </p:pic>
    </p:spTree>
    <p:extLst>
      <p:ext uri="{BB962C8B-B14F-4D97-AF65-F5344CB8AC3E}">
        <p14:creationId xmlns:p14="http://schemas.microsoft.com/office/powerpoint/2010/main" val="274178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61796" cy="1320800"/>
          </a:xfrm>
        </p:spPr>
        <p:txBody>
          <a:bodyPr/>
          <a:lstStyle/>
          <a:p>
            <a:r>
              <a:rPr lang="fr-FR" dirty="0"/>
              <a:t>Une pratique vertueuse pour l’environnement</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6" name="Espace réservé du contenu 5"/>
          <p:cNvSpPr>
            <a:spLocks noGrp="1"/>
          </p:cNvSpPr>
          <p:nvPr>
            <p:ph idx="1"/>
          </p:nvPr>
        </p:nvSpPr>
        <p:spPr>
          <a:xfrm>
            <a:off x="448734" y="2099138"/>
            <a:ext cx="8596668" cy="3880773"/>
          </a:xfrm>
        </p:spPr>
        <p:txBody>
          <a:bodyPr/>
          <a:lstStyle/>
          <a:p>
            <a:r>
              <a:rPr lang="fr-FR" dirty="0"/>
              <a:t>De notables diminutions d’émissions de gaz à effet de serre et des consommations d’énergie</a:t>
            </a:r>
          </a:p>
        </p:txBody>
      </p:sp>
      <p:sp>
        <p:nvSpPr>
          <p:cNvPr id="3" name="ZoneTexte 2"/>
          <p:cNvSpPr txBox="1"/>
          <p:nvPr/>
        </p:nvSpPr>
        <p:spPr>
          <a:xfrm>
            <a:off x="5317435" y="5546035"/>
            <a:ext cx="1734770" cy="276999"/>
          </a:xfrm>
          <a:prstGeom prst="rect">
            <a:avLst/>
          </a:prstGeom>
          <a:noFill/>
        </p:spPr>
        <p:txBody>
          <a:bodyPr wrap="none" rtlCol="0">
            <a:spAutoFit/>
          </a:bodyPr>
          <a:lstStyle/>
          <a:p>
            <a:r>
              <a:rPr lang="fr-FR" sz="1200" dirty="0"/>
              <a:t>Source : Interbev 2018</a:t>
            </a:r>
          </a:p>
        </p:txBody>
      </p:sp>
      <p:pic>
        <p:nvPicPr>
          <p:cNvPr id="8" name="Image 7">
            <a:extLst>
              <a:ext uri="{FF2B5EF4-FFF2-40B4-BE49-F238E27FC236}">
                <a16:creationId xmlns:a16="http://schemas.microsoft.com/office/drawing/2014/main" id="{9B909185-B7AF-4B07-A8A7-435B96C3D346}"/>
              </a:ext>
            </a:extLst>
          </p:cNvPr>
          <p:cNvPicPr>
            <a:picLocks noChangeAspect="1"/>
          </p:cNvPicPr>
          <p:nvPr/>
        </p:nvPicPr>
        <p:blipFill>
          <a:blip r:embed="rId3"/>
          <a:stretch>
            <a:fillRect/>
          </a:stretch>
        </p:blipFill>
        <p:spPr>
          <a:xfrm>
            <a:off x="1707047" y="3111774"/>
            <a:ext cx="7476659" cy="2434261"/>
          </a:xfrm>
          <a:prstGeom prst="rect">
            <a:avLst/>
          </a:prstGeom>
        </p:spPr>
      </p:pic>
    </p:spTree>
    <p:extLst>
      <p:ext uri="{BB962C8B-B14F-4D97-AF65-F5344CB8AC3E}">
        <p14:creationId xmlns:p14="http://schemas.microsoft.com/office/powerpoint/2010/main" val="760579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278622"/>
            <a:ext cx="9261796" cy="1320800"/>
          </a:xfrm>
        </p:spPr>
        <p:txBody>
          <a:bodyPr/>
          <a:lstStyle/>
          <a:p>
            <a:r>
              <a:rPr lang="fr-FR" dirty="0"/>
              <a:t>Une économie de concentré à certaines conditions</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6" name="Espace réservé du contenu 5"/>
          <p:cNvSpPr>
            <a:spLocks noGrp="1"/>
          </p:cNvSpPr>
          <p:nvPr>
            <p:ph idx="1"/>
          </p:nvPr>
        </p:nvSpPr>
        <p:spPr>
          <a:xfrm>
            <a:off x="541649" y="1694425"/>
            <a:ext cx="8596668" cy="5024940"/>
          </a:xfrm>
        </p:spPr>
        <p:txBody>
          <a:bodyPr>
            <a:normAutofit fontScale="92500" lnSpcReduction="20000"/>
          </a:bodyPr>
          <a:lstStyle/>
          <a:p>
            <a:r>
              <a:rPr lang="fr-FR" dirty="0"/>
              <a:t>Une économie de 100 kg de concentré par couple mère/agneau(x) par rapport à une conduite en bergerie : </a:t>
            </a:r>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sz="1900" b="1" dirty="0"/>
          </a:p>
          <a:p>
            <a:pPr marL="0" indent="0">
              <a:buNone/>
            </a:pPr>
            <a:endParaRPr lang="fr-FR" sz="1900" b="1" dirty="0"/>
          </a:p>
          <a:p>
            <a:pPr marL="0" indent="0">
              <a:buNone/>
            </a:pPr>
            <a:r>
              <a:rPr lang="fr-FR" sz="1900" b="1" dirty="0"/>
              <a:t>MAIS SOUMIS A :</a:t>
            </a:r>
          </a:p>
          <a:p>
            <a:pPr>
              <a:buFontTx/>
              <a:buChar char="-"/>
            </a:pPr>
            <a:r>
              <a:rPr lang="fr-FR" dirty="0"/>
              <a:t>Un itinéraire simplifié au semis,</a:t>
            </a:r>
          </a:p>
          <a:p>
            <a:pPr>
              <a:buFontTx/>
              <a:buChar char="-"/>
            </a:pPr>
            <a:r>
              <a:rPr lang="fr-FR" dirty="0"/>
              <a:t>Un coût de semence peu élevé,</a:t>
            </a:r>
          </a:p>
          <a:p>
            <a:pPr>
              <a:buFontTx/>
              <a:buChar char="-"/>
            </a:pPr>
            <a:r>
              <a:rPr lang="fr-FR" dirty="0"/>
              <a:t>Un rendement de 3 tonnes de matière sèche pour finir 20 agneaux/ha.</a:t>
            </a:r>
          </a:p>
        </p:txBody>
      </p:sp>
      <p:graphicFrame>
        <p:nvGraphicFramePr>
          <p:cNvPr id="7" name="Tableau 6"/>
          <p:cNvGraphicFramePr>
            <a:graphicFrameLocks noGrp="1"/>
          </p:cNvGraphicFramePr>
          <p:nvPr>
            <p:extLst>
              <p:ext uri="{D42A27DB-BD31-4B8C-83A1-F6EECF244321}">
                <p14:modId xmlns:p14="http://schemas.microsoft.com/office/powerpoint/2010/main" val="4002151566"/>
              </p:ext>
            </p:extLst>
          </p:nvPr>
        </p:nvGraphicFramePr>
        <p:xfrm>
          <a:off x="1016980" y="2474843"/>
          <a:ext cx="7917375" cy="2688310"/>
        </p:xfrm>
        <a:graphic>
          <a:graphicData uri="http://schemas.openxmlformats.org/drawingml/2006/table">
            <a:tbl>
              <a:tblPr firstRow="1" bandRow="1">
                <a:tableStyleId>{5C22544A-7EE6-4342-B048-85BDC9FD1C3A}</a:tableStyleId>
              </a:tblPr>
              <a:tblGrid>
                <a:gridCol w="2474880">
                  <a:extLst>
                    <a:ext uri="{9D8B030D-6E8A-4147-A177-3AD203B41FA5}">
                      <a16:colId xmlns:a16="http://schemas.microsoft.com/office/drawing/2014/main" val="20000"/>
                    </a:ext>
                  </a:extLst>
                </a:gridCol>
                <a:gridCol w="1814165">
                  <a:extLst>
                    <a:ext uri="{9D8B030D-6E8A-4147-A177-3AD203B41FA5}">
                      <a16:colId xmlns:a16="http://schemas.microsoft.com/office/drawing/2014/main" val="20001"/>
                    </a:ext>
                  </a:extLst>
                </a:gridCol>
                <a:gridCol w="1814165">
                  <a:extLst>
                    <a:ext uri="{9D8B030D-6E8A-4147-A177-3AD203B41FA5}">
                      <a16:colId xmlns:a16="http://schemas.microsoft.com/office/drawing/2014/main" val="20002"/>
                    </a:ext>
                  </a:extLst>
                </a:gridCol>
                <a:gridCol w="1814165">
                  <a:extLst>
                    <a:ext uri="{9D8B030D-6E8A-4147-A177-3AD203B41FA5}">
                      <a16:colId xmlns:a16="http://schemas.microsoft.com/office/drawing/2014/main" val="20003"/>
                    </a:ext>
                  </a:extLst>
                </a:gridCol>
              </a:tblGrid>
              <a:tr h="463506">
                <a:tc>
                  <a:txBody>
                    <a:bodyPr/>
                    <a:lstStyle/>
                    <a:p>
                      <a:pPr algn="l"/>
                      <a:r>
                        <a:rPr lang="fr-FR" sz="1800" dirty="0"/>
                        <a:t>Site</a:t>
                      </a:r>
                    </a:p>
                  </a:txBody>
                  <a:tcPr marL="118118" marR="118118" marT="59059" marB="59059" anchor="b"/>
                </a:tc>
                <a:tc>
                  <a:txBody>
                    <a:bodyPr/>
                    <a:lstStyle/>
                    <a:p>
                      <a:pPr algn="r"/>
                      <a:r>
                        <a:rPr lang="fr-FR" sz="1800" dirty="0"/>
                        <a:t>Lot</a:t>
                      </a:r>
                    </a:p>
                  </a:txBody>
                  <a:tcPr marL="118118" marR="118118" marT="59059" marB="59059" anchor="ctr"/>
                </a:tc>
                <a:tc>
                  <a:txBody>
                    <a:bodyPr/>
                    <a:lstStyle/>
                    <a:p>
                      <a:pPr algn="ctr"/>
                      <a:r>
                        <a:rPr lang="fr-FR" sz="1800" dirty="0"/>
                        <a:t>Bergerie </a:t>
                      </a:r>
                      <a:r>
                        <a:rPr lang="fr-FR" sz="1200" dirty="0"/>
                        <a:t>(concentré/animal)</a:t>
                      </a:r>
                    </a:p>
                  </a:txBody>
                  <a:tcPr marL="118118" marR="118118" marT="59059" marB="59059" anchor="ctr"/>
                </a:tc>
                <a:tc>
                  <a:txBody>
                    <a:bodyPr/>
                    <a:lstStyle/>
                    <a:p>
                      <a:pPr algn="ctr"/>
                      <a:r>
                        <a:rPr lang="fr-FR" sz="1800" dirty="0"/>
                        <a:t>Dérobées</a:t>
                      </a:r>
                    </a:p>
                  </a:txBody>
                  <a:tcPr marL="118118" marR="118118" marT="59059" marB="59059" anchor="ctr"/>
                </a:tc>
                <a:extLst>
                  <a:ext uri="{0D108BD9-81ED-4DB2-BD59-A6C34878D82A}">
                    <a16:rowId xmlns:a16="http://schemas.microsoft.com/office/drawing/2014/main" val="10000"/>
                  </a:ext>
                </a:extLst>
              </a:tr>
              <a:tr h="448797">
                <a:tc rowSpan="2">
                  <a:txBody>
                    <a:bodyPr/>
                    <a:lstStyle/>
                    <a:p>
                      <a:r>
                        <a:rPr lang="fr-FR" sz="1800" dirty="0"/>
                        <a:t>EPL de Limoges et Nord Haute-Vienne, site de </a:t>
                      </a:r>
                      <a:r>
                        <a:rPr lang="fr-FR" sz="1800" dirty="0" err="1"/>
                        <a:t>Magnac</a:t>
                      </a:r>
                      <a:r>
                        <a:rPr lang="fr-FR" sz="1800" baseline="0" dirty="0"/>
                        <a:t>-Laval (87)</a:t>
                      </a:r>
                      <a:endParaRPr lang="fr-FR" sz="1800" dirty="0"/>
                    </a:p>
                  </a:txBody>
                  <a:tcPr marL="118118" marR="118118" marT="59059" marB="59059" anchor="ctr"/>
                </a:tc>
                <a:tc>
                  <a:txBody>
                    <a:bodyPr/>
                    <a:lstStyle/>
                    <a:p>
                      <a:r>
                        <a:rPr lang="fr-FR" sz="1800" dirty="0"/>
                        <a:t>Brebis</a:t>
                      </a:r>
                    </a:p>
                  </a:txBody>
                  <a:tcPr marL="118118" marR="118118" marT="59059" marB="59059" anchor="ctr"/>
                </a:tc>
                <a:tc>
                  <a:txBody>
                    <a:bodyPr/>
                    <a:lstStyle/>
                    <a:p>
                      <a:pPr algn="ctr"/>
                      <a:r>
                        <a:rPr lang="fr-FR" sz="1800" dirty="0"/>
                        <a:t>38 kg</a:t>
                      </a:r>
                    </a:p>
                  </a:txBody>
                  <a:tcPr marL="118118" marR="118118" marT="59059" marB="59059" anchor="ctr"/>
                </a:tc>
                <a:tc>
                  <a:txBody>
                    <a:bodyPr/>
                    <a:lstStyle/>
                    <a:p>
                      <a:pPr algn="ctr"/>
                      <a:r>
                        <a:rPr lang="fr-FR" sz="1800" dirty="0"/>
                        <a:t>0</a:t>
                      </a:r>
                    </a:p>
                  </a:txBody>
                  <a:tcPr marL="118118" marR="118118" marT="59059" marB="59059" anchor="ctr"/>
                </a:tc>
                <a:extLst>
                  <a:ext uri="{0D108BD9-81ED-4DB2-BD59-A6C34878D82A}">
                    <a16:rowId xmlns:a16="http://schemas.microsoft.com/office/drawing/2014/main" val="10001"/>
                  </a:ext>
                </a:extLst>
              </a:tr>
              <a:tr h="44879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Agneau</a:t>
                      </a:r>
                    </a:p>
                  </a:txBody>
                  <a:tcPr marL="118118" marR="118118" marT="59059" marB="59059" anchor="ctr"/>
                </a:tc>
                <a:tc>
                  <a:txBody>
                    <a:bodyPr/>
                    <a:lstStyle/>
                    <a:p>
                      <a:pPr algn="ctr"/>
                      <a:r>
                        <a:rPr lang="fr-FR" sz="1800" dirty="0"/>
                        <a:t>76,3 kg</a:t>
                      </a:r>
                    </a:p>
                  </a:txBody>
                  <a:tcPr marL="118118" marR="118118" marT="59059" marB="59059" anchor="ctr"/>
                </a:tc>
                <a:tc>
                  <a:txBody>
                    <a:bodyPr/>
                    <a:lstStyle/>
                    <a:p>
                      <a:pPr algn="ctr"/>
                      <a:r>
                        <a:rPr lang="fr-FR" sz="1800" dirty="0"/>
                        <a:t>0</a:t>
                      </a:r>
                    </a:p>
                  </a:txBody>
                  <a:tcPr marL="118118" marR="118118" marT="59059" marB="59059" anchor="ctr"/>
                </a:tc>
                <a:extLst>
                  <a:ext uri="{0D108BD9-81ED-4DB2-BD59-A6C34878D82A}">
                    <a16:rowId xmlns:a16="http://schemas.microsoft.com/office/drawing/2014/main" val="10002"/>
                  </a:ext>
                </a:extLst>
              </a:tr>
              <a:tr h="448797">
                <a:tc rowSpan="2">
                  <a:txBody>
                    <a:bodyPr/>
                    <a:lstStyle/>
                    <a:p>
                      <a:r>
                        <a:rPr lang="fr-FR" sz="1800" dirty="0"/>
                        <a:t>EPLEFPA de Montmorillon</a:t>
                      </a:r>
                      <a:r>
                        <a:rPr lang="fr-FR" sz="1800" baseline="0" dirty="0"/>
                        <a:t> (86)</a:t>
                      </a:r>
                      <a:endParaRPr lang="fr-FR" sz="1800" dirty="0"/>
                    </a:p>
                  </a:txBody>
                  <a:tcPr marL="118118" marR="118118" marT="59059" marB="59059" anchor="ctr"/>
                </a:tc>
                <a:tc>
                  <a:txBody>
                    <a:bodyPr/>
                    <a:lstStyle/>
                    <a:p>
                      <a:r>
                        <a:rPr lang="fr-FR" sz="1800" dirty="0"/>
                        <a:t>Brebis </a:t>
                      </a:r>
                    </a:p>
                  </a:txBody>
                  <a:tcPr marL="118118" marR="118118" marT="59059" marB="59059" anchor="ctr"/>
                </a:tc>
                <a:tc>
                  <a:txBody>
                    <a:bodyPr/>
                    <a:lstStyle/>
                    <a:p>
                      <a:pPr algn="ctr"/>
                      <a:r>
                        <a:rPr lang="fr-FR" sz="1800" dirty="0"/>
                        <a:t>51 kg</a:t>
                      </a:r>
                    </a:p>
                  </a:txBody>
                  <a:tcPr marL="118118" marR="118118" marT="59059" marB="59059" anchor="ctr"/>
                </a:tc>
                <a:tc>
                  <a:txBody>
                    <a:bodyPr/>
                    <a:lstStyle/>
                    <a:p>
                      <a:pPr algn="ctr"/>
                      <a:r>
                        <a:rPr lang="fr-FR" sz="1800" dirty="0"/>
                        <a:t>0</a:t>
                      </a:r>
                    </a:p>
                  </a:txBody>
                  <a:tcPr marL="118118" marR="118118" marT="59059" marB="59059" anchor="ctr"/>
                </a:tc>
                <a:extLst>
                  <a:ext uri="{0D108BD9-81ED-4DB2-BD59-A6C34878D82A}">
                    <a16:rowId xmlns:a16="http://schemas.microsoft.com/office/drawing/2014/main" val="10003"/>
                  </a:ext>
                </a:extLst>
              </a:tr>
              <a:tr h="44879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Agneau</a:t>
                      </a:r>
                    </a:p>
                  </a:txBody>
                  <a:tcPr marL="118118" marR="118118" marT="59059" marB="59059" anchor="ctr"/>
                </a:tc>
                <a:tc>
                  <a:txBody>
                    <a:bodyPr/>
                    <a:lstStyle/>
                    <a:p>
                      <a:pPr algn="ctr"/>
                      <a:r>
                        <a:rPr lang="fr-FR" sz="1800" dirty="0"/>
                        <a:t>67,9 kg</a:t>
                      </a:r>
                    </a:p>
                  </a:txBody>
                  <a:tcPr marL="118118" marR="118118" marT="59059" marB="59059" anchor="ctr"/>
                </a:tc>
                <a:tc>
                  <a:txBody>
                    <a:bodyPr/>
                    <a:lstStyle/>
                    <a:p>
                      <a:pPr algn="ctr"/>
                      <a:r>
                        <a:rPr lang="fr-FR" sz="1800" dirty="0"/>
                        <a:t>0</a:t>
                      </a:r>
                    </a:p>
                  </a:txBody>
                  <a:tcPr marL="118118" marR="118118" marT="59059" marB="59059" anchor="ctr"/>
                </a:tc>
                <a:extLst>
                  <a:ext uri="{0D108BD9-81ED-4DB2-BD59-A6C34878D82A}">
                    <a16:rowId xmlns:a16="http://schemas.microsoft.com/office/drawing/2014/main" val="10004"/>
                  </a:ext>
                </a:extLst>
              </a:tr>
            </a:tbl>
          </a:graphicData>
        </a:graphic>
      </p:graphicFrame>
      <p:sp>
        <p:nvSpPr>
          <p:cNvPr id="8" name="ZoneTexte 7"/>
          <p:cNvSpPr txBox="1"/>
          <p:nvPr/>
        </p:nvSpPr>
        <p:spPr>
          <a:xfrm>
            <a:off x="7239217" y="5119656"/>
            <a:ext cx="1619354" cy="276999"/>
          </a:xfrm>
          <a:prstGeom prst="rect">
            <a:avLst/>
          </a:prstGeom>
          <a:noFill/>
        </p:spPr>
        <p:txBody>
          <a:bodyPr wrap="none" rtlCol="0">
            <a:spAutoFit/>
          </a:bodyPr>
          <a:lstStyle/>
          <a:p>
            <a:r>
              <a:rPr lang="fr-FR" sz="1200" dirty="0"/>
              <a:t>Source : CIIRPO 2017</a:t>
            </a:r>
          </a:p>
        </p:txBody>
      </p:sp>
    </p:spTree>
    <p:extLst>
      <p:ext uri="{BB962C8B-B14F-4D97-AF65-F5344CB8AC3E}">
        <p14:creationId xmlns:p14="http://schemas.microsoft.com/office/powerpoint/2010/main" val="363342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61796" cy="1320800"/>
          </a:xfrm>
        </p:spPr>
        <p:txBody>
          <a:bodyPr/>
          <a:lstStyle/>
          <a:p>
            <a:r>
              <a:rPr lang="fr-FR" dirty="0"/>
              <a:t>Temps de travail : variable selon les équipements</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6" name="Espace réservé du contenu 5"/>
          <p:cNvSpPr>
            <a:spLocks noGrp="1"/>
          </p:cNvSpPr>
          <p:nvPr>
            <p:ph idx="1"/>
          </p:nvPr>
        </p:nvSpPr>
        <p:spPr/>
        <p:txBody>
          <a:bodyPr/>
          <a:lstStyle/>
          <a:p>
            <a:r>
              <a:rPr lang="fr-FR" dirty="0"/>
              <a:t>Des résultats </a:t>
            </a:r>
            <a:r>
              <a:rPr lang="fr-FR" b="1" dirty="0"/>
              <a:t>contrastés selon les équipements</a:t>
            </a:r>
            <a:r>
              <a:rPr lang="fr-FR" dirty="0"/>
              <a:t> disponibles en élevages, à la fois en bergerie et au pâturage</a:t>
            </a:r>
          </a:p>
          <a:p>
            <a:pPr marL="0" indent="0">
              <a:buNone/>
            </a:pPr>
            <a:r>
              <a:rPr lang="fr-FR" dirty="0"/>
              <a:t>Temps de travail par agneau du sevrage à l’abattage (alimentation, tri….)</a:t>
            </a:r>
          </a:p>
        </p:txBody>
      </p:sp>
      <p:graphicFrame>
        <p:nvGraphicFramePr>
          <p:cNvPr id="7" name="Tableau 6"/>
          <p:cNvGraphicFramePr>
            <a:graphicFrameLocks noGrp="1"/>
          </p:cNvGraphicFramePr>
          <p:nvPr>
            <p:extLst>
              <p:ext uri="{D42A27DB-BD31-4B8C-83A1-F6EECF244321}">
                <p14:modId xmlns:p14="http://schemas.microsoft.com/office/powerpoint/2010/main" val="1162427343"/>
              </p:ext>
            </p:extLst>
          </p:nvPr>
        </p:nvGraphicFramePr>
        <p:xfrm>
          <a:off x="701118" y="3277443"/>
          <a:ext cx="8696265" cy="2125645"/>
        </p:xfrm>
        <a:graphic>
          <a:graphicData uri="http://schemas.openxmlformats.org/drawingml/2006/table">
            <a:tbl>
              <a:tblPr firstRow="1" bandRow="1">
                <a:tableStyleId>{5C22544A-7EE6-4342-B048-85BDC9FD1C3A}</a:tableStyleId>
              </a:tblPr>
              <a:tblGrid>
                <a:gridCol w="4325687">
                  <a:extLst>
                    <a:ext uri="{9D8B030D-6E8A-4147-A177-3AD203B41FA5}">
                      <a16:colId xmlns:a16="http://schemas.microsoft.com/office/drawing/2014/main" val="20000"/>
                    </a:ext>
                  </a:extLst>
                </a:gridCol>
                <a:gridCol w="2186609">
                  <a:extLst>
                    <a:ext uri="{9D8B030D-6E8A-4147-A177-3AD203B41FA5}">
                      <a16:colId xmlns:a16="http://schemas.microsoft.com/office/drawing/2014/main" val="20001"/>
                    </a:ext>
                  </a:extLst>
                </a:gridCol>
                <a:gridCol w="2183969">
                  <a:extLst>
                    <a:ext uri="{9D8B030D-6E8A-4147-A177-3AD203B41FA5}">
                      <a16:colId xmlns:a16="http://schemas.microsoft.com/office/drawing/2014/main" val="20002"/>
                    </a:ext>
                  </a:extLst>
                </a:gridCol>
              </a:tblGrid>
              <a:tr h="783862">
                <a:tc>
                  <a:txBody>
                    <a:bodyPr/>
                    <a:lstStyle/>
                    <a:p>
                      <a:pPr algn="r"/>
                      <a:r>
                        <a:rPr lang="fr-FR" sz="1600" dirty="0"/>
                        <a:t>Lot</a:t>
                      </a:r>
                    </a:p>
                  </a:txBody>
                  <a:tcPr anchor="ctr"/>
                </a:tc>
                <a:tc>
                  <a:txBody>
                    <a:bodyPr/>
                    <a:lstStyle/>
                    <a:p>
                      <a:pPr algn="ctr"/>
                      <a:r>
                        <a:rPr lang="fr-FR" sz="1600" dirty="0"/>
                        <a:t>Bergerie</a:t>
                      </a:r>
                    </a:p>
                  </a:txBody>
                  <a:tcPr anchor="ctr"/>
                </a:tc>
                <a:tc>
                  <a:txBody>
                    <a:bodyPr/>
                    <a:lstStyle/>
                    <a:p>
                      <a:pPr algn="ctr"/>
                      <a:r>
                        <a:rPr lang="fr-FR" sz="1600" dirty="0"/>
                        <a:t>Dérobées</a:t>
                      </a:r>
                    </a:p>
                  </a:txBody>
                  <a:tcPr anchor="ctr"/>
                </a:tc>
                <a:extLst>
                  <a:ext uri="{0D108BD9-81ED-4DB2-BD59-A6C34878D82A}">
                    <a16:rowId xmlns:a16="http://schemas.microsoft.com/office/drawing/2014/main" val="10000"/>
                  </a:ext>
                </a:extLst>
              </a:tr>
              <a:tr h="646044">
                <a:tc>
                  <a:txBody>
                    <a:bodyPr/>
                    <a:lstStyle/>
                    <a:p>
                      <a:r>
                        <a:rPr lang="fr-FR" sz="1600" dirty="0"/>
                        <a:t>EPL de Limoges</a:t>
                      </a:r>
                      <a:r>
                        <a:rPr lang="fr-FR" sz="1600" baseline="0" dirty="0"/>
                        <a:t> et du Nord Haute-Vienne, site de </a:t>
                      </a:r>
                      <a:r>
                        <a:rPr lang="fr-FR" sz="1600" dirty="0" err="1"/>
                        <a:t>Magnac</a:t>
                      </a:r>
                      <a:r>
                        <a:rPr lang="fr-FR" sz="1600" dirty="0"/>
                        <a:t>-Laval (87)</a:t>
                      </a:r>
                    </a:p>
                  </a:txBody>
                  <a:tcPr anchor="ctr"/>
                </a:tc>
                <a:tc>
                  <a:txBody>
                    <a:bodyPr/>
                    <a:lstStyle/>
                    <a:p>
                      <a:pPr algn="ctr"/>
                      <a:r>
                        <a:rPr lang="fr-FR" sz="1600" dirty="0"/>
                        <a:t>30 min</a:t>
                      </a:r>
                    </a:p>
                  </a:txBody>
                  <a:tcPr anchor="ctr"/>
                </a:tc>
                <a:tc>
                  <a:txBody>
                    <a:bodyPr/>
                    <a:lstStyle/>
                    <a:p>
                      <a:pPr algn="ctr"/>
                      <a:r>
                        <a:rPr lang="fr-FR" sz="1600" dirty="0"/>
                        <a:t>71 min</a:t>
                      </a:r>
                    </a:p>
                  </a:txBody>
                  <a:tcPr anchor="ctr"/>
                </a:tc>
                <a:extLst>
                  <a:ext uri="{0D108BD9-81ED-4DB2-BD59-A6C34878D82A}">
                    <a16:rowId xmlns:a16="http://schemas.microsoft.com/office/drawing/2014/main" val="10001"/>
                  </a:ext>
                </a:extLst>
              </a:tr>
              <a:tr h="695739">
                <a:tc>
                  <a:txBody>
                    <a:bodyPr/>
                    <a:lstStyle/>
                    <a:p>
                      <a:r>
                        <a:rPr lang="fr-FR" sz="1600" dirty="0"/>
                        <a:t>EPLEFPA de Montmorillon (86)</a:t>
                      </a:r>
                    </a:p>
                  </a:txBody>
                  <a:tcPr anchor="ctr"/>
                </a:tc>
                <a:tc>
                  <a:txBody>
                    <a:bodyPr/>
                    <a:lstStyle/>
                    <a:p>
                      <a:pPr algn="ctr"/>
                      <a:r>
                        <a:rPr lang="fr-FR" sz="1600" dirty="0"/>
                        <a:t>52 min</a:t>
                      </a:r>
                    </a:p>
                  </a:txBody>
                  <a:tcPr anchor="ctr"/>
                </a:tc>
                <a:tc>
                  <a:txBody>
                    <a:bodyPr/>
                    <a:lstStyle/>
                    <a:p>
                      <a:pPr algn="ctr"/>
                      <a:r>
                        <a:rPr lang="fr-FR" sz="1600" dirty="0"/>
                        <a:t>45 min</a:t>
                      </a:r>
                    </a:p>
                  </a:txBody>
                  <a:tcPr anchor="ctr"/>
                </a:tc>
                <a:extLst>
                  <a:ext uri="{0D108BD9-81ED-4DB2-BD59-A6C34878D82A}">
                    <a16:rowId xmlns:a16="http://schemas.microsoft.com/office/drawing/2014/main" val="10002"/>
                  </a:ext>
                </a:extLst>
              </a:tr>
            </a:tbl>
          </a:graphicData>
        </a:graphic>
      </p:graphicFrame>
      <p:sp>
        <p:nvSpPr>
          <p:cNvPr id="8" name="ZoneTexte 7"/>
          <p:cNvSpPr txBox="1"/>
          <p:nvPr/>
        </p:nvSpPr>
        <p:spPr>
          <a:xfrm>
            <a:off x="7660959" y="5457821"/>
            <a:ext cx="1859805" cy="307777"/>
          </a:xfrm>
          <a:prstGeom prst="rect">
            <a:avLst/>
          </a:prstGeom>
          <a:noFill/>
        </p:spPr>
        <p:txBody>
          <a:bodyPr wrap="none" rtlCol="0">
            <a:spAutoFit/>
          </a:bodyPr>
          <a:lstStyle/>
          <a:p>
            <a:r>
              <a:rPr lang="fr-FR" sz="1400" dirty="0"/>
              <a:t>Source : CIIRPO 2017</a:t>
            </a:r>
          </a:p>
        </p:txBody>
      </p:sp>
    </p:spTree>
    <p:extLst>
      <p:ext uri="{BB962C8B-B14F-4D97-AF65-F5344CB8AC3E}">
        <p14:creationId xmlns:p14="http://schemas.microsoft.com/office/powerpoint/2010/main" val="281983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7943" y="272589"/>
            <a:ext cx="9261796" cy="1320800"/>
          </a:xfrm>
        </p:spPr>
        <p:txBody>
          <a:bodyPr/>
          <a:lstStyle/>
          <a:p>
            <a:r>
              <a:rPr lang="fr-FR" dirty="0"/>
              <a:t>Des carcasses moins lourdes, des agneaux commercialisés un mois plus tard</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6" name="Espace réservé du contenu 5"/>
          <p:cNvSpPr>
            <a:spLocks noGrp="1"/>
          </p:cNvSpPr>
          <p:nvPr>
            <p:ph idx="1"/>
          </p:nvPr>
        </p:nvSpPr>
        <p:spPr>
          <a:xfrm>
            <a:off x="667395" y="1753084"/>
            <a:ext cx="8596668" cy="3880773"/>
          </a:xfrm>
        </p:spPr>
        <p:txBody>
          <a:bodyPr/>
          <a:lstStyle/>
          <a:p>
            <a:r>
              <a:rPr lang="fr-FR" dirty="0"/>
              <a:t>Des croissances inférieures de 16 % à celles d’agneaux alimentés en bergerie</a:t>
            </a:r>
          </a:p>
        </p:txBody>
      </p:sp>
      <p:graphicFrame>
        <p:nvGraphicFramePr>
          <p:cNvPr id="3" name="Tableau 2"/>
          <p:cNvGraphicFramePr>
            <a:graphicFrameLocks noGrp="1"/>
          </p:cNvGraphicFramePr>
          <p:nvPr>
            <p:extLst>
              <p:ext uri="{D42A27DB-BD31-4B8C-83A1-F6EECF244321}">
                <p14:modId xmlns:p14="http://schemas.microsoft.com/office/powerpoint/2010/main" val="3437937461"/>
              </p:ext>
            </p:extLst>
          </p:nvPr>
        </p:nvGraphicFramePr>
        <p:xfrm>
          <a:off x="308113" y="2266894"/>
          <a:ext cx="10495724" cy="4246880"/>
        </p:xfrm>
        <a:graphic>
          <a:graphicData uri="http://schemas.openxmlformats.org/drawingml/2006/table">
            <a:tbl>
              <a:tblPr firstRow="1" bandRow="1">
                <a:tableStyleId>{5C22544A-7EE6-4342-B048-85BDC9FD1C3A}</a:tableStyleId>
              </a:tblPr>
              <a:tblGrid>
                <a:gridCol w="2623931">
                  <a:extLst>
                    <a:ext uri="{9D8B030D-6E8A-4147-A177-3AD203B41FA5}">
                      <a16:colId xmlns:a16="http://schemas.microsoft.com/office/drawing/2014/main" val="20000"/>
                    </a:ext>
                  </a:extLst>
                </a:gridCol>
                <a:gridCol w="2623931">
                  <a:extLst>
                    <a:ext uri="{9D8B030D-6E8A-4147-A177-3AD203B41FA5}">
                      <a16:colId xmlns:a16="http://schemas.microsoft.com/office/drawing/2014/main" val="20001"/>
                    </a:ext>
                  </a:extLst>
                </a:gridCol>
                <a:gridCol w="2623931">
                  <a:extLst>
                    <a:ext uri="{9D8B030D-6E8A-4147-A177-3AD203B41FA5}">
                      <a16:colId xmlns:a16="http://schemas.microsoft.com/office/drawing/2014/main" val="20002"/>
                    </a:ext>
                  </a:extLst>
                </a:gridCol>
                <a:gridCol w="2623931">
                  <a:extLst>
                    <a:ext uri="{9D8B030D-6E8A-4147-A177-3AD203B41FA5}">
                      <a16:colId xmlns:a16="http://schemas.microsoft.com/office/drawing/2014/main" val="20003"/>
                    </a:ext>
                  </a:extLst>
                </a:gridCol>
              </a:tblGrid>
              <a:tr h="370840">
                <a:tc rowSpan="2">
                  <a:txBody>
                    <a:bodyPr/>
                    <a:lstStyle/>
                    <a:p>
                      <a:r>
                        <a:rPr lang="fr-FR" dirty="0"/>
                        <a:t>Elevage</a:t>
                      </a:r>
                    </a:p>
                  </a:txBody>
                  <a:tcPr/>
                </a:tc>
                <a:tc rowSpan="2">
                  <a:txBody>
                    <a:bodyPr/>
                    <a:lstStyle/>
                    <a:p>
                      <a:r>
                        <a:rPr lang="fr-FR" dirty="0"/>
                        <a:t>Critères</a:t>
                      </a:r>
                    </a:p>
                  </a:txBody>
                  <a:tcPr/>
                </a:tc>
                <a:tc gridSpan="2">
                  <a:txBody>
                    <a:bodyPr/>
                    <a:lstStyle/>
                    <a:p>
                      <a:pPr algn="ctr"/>
                      <a:r>
                        <a:rPr lang="fr-FR" dirty="0"/>
                        <a:t>Mode</a:t>
                      </a:r>
                      <a:r>
                        <a:rPr lang="fr-FR" baseline="0" dirty="0"/>
                        <a:t> </a:t>
                      </a:r>
                      <a:r>
                        <a:rPr lang="fr-FR" dirty="0"/>
                        <a:t>de finition</a:t>
                      </a:r>
                    </a:p>
                  </a:txBody>
                  <a:tcPr/>
                </a:tc>
                <a:tc hMerge="1">
                  <a:txBody>
                    <a:bodyPr/>
                    <a:lstStyle/>
                    <a:p>
                      <a:endParaRPr lang="fr-FR" dirty="0"/>
                    </a:p>
                  </a:txBody>
                  <a:tcPr/>
                </a:tc>
                <a:extLst>
                  <a:ext uri="{0D108BD9-81ED-4DB2-BD59-A6C34878D82A}">
                    <a16:rowId xmlns:a16="http://schemas.microsoft.com/office/drawing/2014/main" val="10000"/>
                  </a:ext>
                </a:extLst>
              </a:tr>
              <a:tr h="370840">
                <a:tc vMerge="1">
                  <a:txBody>
                    <a:bodyPr/>
                    <a:lstStyle/>
                    <a:p>
                      <a:endParaRPr lang="fr-FR" dirty="0"/>
                    </a:p>
                  </a:txBody>
                  <a:tcPr/>
                </a:tc>
                <a:tc vMerge="1">
                  <a:txBody>
                    <a:bodyPr/>
                    <a:lstStyle/>
                    <a:p>
                      <a:endParaRPr lang="fr-FR" dirty="0"/>
                    </a:p>
                  </a:txBody>
                  <a:tcPr/>
                </a:tc>
                <a:tc>
                  <a:txBody>
                    <a:bodyPr/>
                    <a:lstStyle/>
                    <a:p>
                      <a:pPr algn="ctr"/>
                      <a:r>
                        <a:rPr lang="fr-FR" dirty="0"/>
                        <a:t>En bergerie</a:t>
                      </a:r>
                    </a:p>
                  </a:txBody>
                  <a:tcPr/>
                </a:tc>
                <a:tc>
                  <a:txBody>
                    <a:bodyPr/>
                    <a:lstStyle/>
                    <a:p>
                      <a:pPr algn="ctr"/>
                      <a:r>
                        <a:rPr lang="fr-FR" dirty="0"/>
                        <a:t>Sur dérobées</a:t>
                      </a:r>
                    </a:p>
                  </a:txBody>
                  <a:tcPr/>
                </a:tc>
                <a:extLst>
                  <a:ext uri="{0D108BD9-81ED-4DB2-BD59-A6C34878D82A}">
                    <a16:rowId xmlns:a16="http://schemas.microsoft.com/office/drawing/2014/main" val="10001"/>
                  </a:ext>
                </a:extLst>
              </a:tr>
              <a:tr h="370840">
                <a:tc rowSpan="4">
                  <a:txBody>
                    <a:bodyPr/>
                    <a:lstStyle/>
                    <a:p>
                      <a:r>
                        <a:rPr lang="fr-FR" dirty="0"/>
                        <a:t>EPL de Limoges et du Nord Haute-Vienne, site</a:t>
                      </a:r>
                      <a:r>
                        <a:rPr lang="fr-FR" baseline="0" dirty="0"/>
                        <a:t> de </a:t>
                      </a:r>
                      <a:r>
                        <a:rPr lang="fr-FR" baseline="0" dirty="0" err="1"/>
                        <a:t>Magnac</a:t>
                      </a:r>
                      <a:r>
                        <a:rPr lang="fr-FR" baseline="0" dirty="0"/>
                        <a:t> Laval (87)</a:t>
                      </a:r>
                      <a:endParaRPr lang="fr-FR" dirty="0"/>
                    </a:p>
                  </a:txBody>
                  <a:tcPr/>
                </a:tc>
                <a:tc>
                  <a:txBody>
                    <a:bodyPr/>
                    <a:lstStyle/>
                    <a:p>
                      <a:r>
                        <a:rPr lang="fr-FR" dirty="0"/>
                        <a:t>Nombre de mâles</a:t>
                      </a:r>
                    </a:p>
                  </a:txBody>
                  <a:tcPr/>
                </a:tc>
                <a:tc>
                  <a:txBody>
                    <a:bodyPr/>
                    <a:lstStyle/>
                    <a:p>
                      <a:pPr algn="ctr"/>
                      <a:r>
                        <a:rPr lang="fr-FR" dirty="0"/>
                        <a:t>22</a:t>
                      </a:r>
                    </a:p>
                  </a:txBody>
                  <a:tcPr/>
                </a:tc>
                <a:tc>
                  <a:txBody>
                    <a:bodyPr/>
                    <a:lstStyle/>
                    <a:p>
                      <a:pPr algn="ctr"/>
                      <a:r>
                        <a:rPr lang="fr-FR" dirty="0"/>
                        <a:t>20</a:t>
                      </a:r>
                    </a:p>
                  </a:txBody>
                  <a:tcPr/>
                </a:tc>
                <a:extLst>
                  <a:ext uri="{0D108BD9-81ED-4DB2-BD59-A6C34878D82A}">
                    <a16:rowId xmlns:a16="http://schemas.microsoft.com/office/drawing/2014/main" val="10002"/>
                  </a:ext>
                </a:extLst>
              </a:tr>
              <a:tr h="370840">
                <a:tc vMerge="1">
                  <a:txBody>
                    <a:bodyPr/>
                    <a:lstStyle/>
                    <a:p>
                      <a:endParaRPr lang="fr-FR" dirty="0"/>
                    </a:p>
                  </a:txBody>
                  <a:tcPr/>
                </a:tc>
                <a:tc>
                  <a:txBody>
                    <a:bodyPr/>
                    <a:lstStyle/>
                    <a:p>
                      <a:r>
                        <a:rPr lang="fr-FR" dirty="0"/>
                        <a:t>Âge à la commercialisation</a:t>
                      </a:r>
                    </a:p>
                  </a:txBody>
                  <a:tcPr/>
                </a:tc>
                <a:tc>
                  <a:txBody>
                    <a:bodyPr/>
                    <a:lstStyle/>
                    <a:p>
                      <a:pPr algn="ctr"/>
                      <a:r>
                        <a:rPr lang="fr-FR" dirty="0"/>
                        <a:t>118 j</a:t>
                      </a:r>
                    </a:p>
                  </a:txBody>
                  <a:tcPr/>
                </a:tc>
                <a:tc>
                  <a:txBody>
                    <a:bodyPr/>
                    <a:lstStyle/>
                    <a:p>
                      <a:pPr algn="ctr"/>
                      <a:r>
                        <a:rPr lang="fr-FR" dirty="0"/>
                        <a:t>133 j</a:t>
                      </a:r>
                    </a:p>
                  </a:txBody>
                  <a:tcPr/>
                </a:tc>
                <a:extLst>
                  <a:ext uri="{0D108BD9-81ED-4DB2-BD59-A6C34878D82A}">
                    <a16:rowId xmlns:a16="http://schemas.microsoft.com/office/drawing/2014/main" val="10003"/>
                  </a:ext>
                </a:extLst>
              </a:tr>
              <a:tr h="370840">
                <a:tc vMerge="1">
                  <a:txBody>
                    <a:bodyPr/>
                    <a:lstStyle/>
                    <a:p>
                      <a:endParaRPr lang="fr-FR" dirty="0"/>
                    </a:p>
                  </a:txBody>
                  <a:tcPr/>
                </a:tc>
                <a:tc>
                  <a:txBody>
                    <a:bodyPr/>
                    <a:lstStyle/>
                    <a:p>
                      <a:r>
                        <a:rPr lang="fr-FR" dirty="0"/>
                        <a:t>Poids de carcasse</a:t>
                      </a:r>
                    </a:p>
                  </a:txBody>
                  <a:tcPr/>
                </a:tc>
                <a:tc>
                  <a:txBody>
                    <a:bodyPr/>
                    <a:lstStyle/>
                    <a:p>
                      <a:pPr algn="ctr"/>
                      <a:r>
                        <a:rPr lang="fr-FR" dirty="0"/>
                        <a:t>20,4 kg</a:t>
                      </a:r>
                    </a:p>
                  </a:txBody>
                  <a:tcPr/>
                </a:tc>
                <a:tc>
                  <a:txBody>
                    <a:bodyPr/>
                    <a:lstStyle/>
                    <a:p>
                      <a:pPr algn="ctr"/>
                      <a:r>
                        <a:rPr lang="fr-FR" dirty="0"/>
                        <a:t>19,3 kg</a:t>
                      </a:r>
                    </a:p>
                  </a:txBody>
                  <a:tcPr/>
                </a:tc>
                <a:extLst>
                  <a:ext uri="{0D108BD9-81ED-4DB2-BD59-A6C34878D82A}">
                    <a16:rowId xmlns:a16="http://schemas.microsoft.com/office/drawing/2014/main" val="10004"/>
                  </a:ext>
                </a:extLst>
              </a:tr>
              <a:tr h="370840">
                <a:tc vMerge="1">
                  <a:txBody>
                    <a:bodyPr/>
                    <a:lstStyle/>
                    <a:p>
                      <a:endParaRPr lang="fr-FR" dirty="0"/>
                    </a:p>
                  </a:txBody>
                  <a:tcPr/>
                </a:tc>
                <a:tc>
                  <a:txBody>
                    <a:bodyPr/>
                    <a:lstStyle/>
                    <a:p>
                      <a:r>
                        <a:rPr lang="fr-FR" dirty="0"/>
                        <a:t>Etat d’engraissement</a:t>
                      </a:r>
                    </a:p>
                  </a:txBody>
                  <a:tcPr/>
                </a:tc>
                <a:tc>
                  <a:txBody>
                    <a:bodyPr/>
                    <a:lstStyle/>
                    <a:p>
                      <a:pPr algn="ctr"/>
                      <a:r>
                        <a:rPr lang="fr-FR" dirty="0"/>
                        <a:t>3-</a:t>
                      </a:r>
                    </a:p>
                  </a:txBody>
                  <a:tcPr/>
                </a:tc>
                <a:tc>
                  <a:txBody>
                    <a:bodyPr/>
                    <a:lstStyle/>
                    <a:p>
                      <a:pPr algn="ctr"/>
                      <a:r>
                        <a:rPr lang="fr-FR" dirty="0"/>
                        <a:t>2+</a:t>
                      </a:r>
                    </a:p>
                  </a:txBody>
                  <a:tcPr/>
                </a:tc>
                <a:extLst>
                  <a:ext uri="{0D108BD9-81ED-4DB2-BD59-A6C34878D82A}">
                    <a16:rowId xmlns:a16="http://schemas.microsoft.com/office/drawing/2014/main" val="10005"/>
                  </a:ext>
                </a:extLst>
              </a:tr>
              <a:tr h="370840">
                <a:tc rowSpan="4">
                  <a:txBody>
                    <a:bodyPr/>
                    <a:lstStyle/>
                    <a:p>
                      <a:endParaRPr lang="fr-FR" dirty="0"/>
                    </a:p>
                    <a:p>
                      <a:r>
                        <a:rPr lang="fr-FR" dirty="0"/>
                        <a:t>EPLEFPA de Montmorillon (86)</a:t>
                      </a:r>
                    </a:p>
                  </a:txBody>
                  <a:tcPr/>
                </a:tc>
                <a:tc>
                  <a:txBody>
                    <a:bodyPr/>
                    <a:lstStyle/>
                    <a:p>
                      <a:r>
                        <a:rPr lang="fr-FR" dirty="0"/>
                        <a:t>Nombre de mâles</a:t>
                      </a:r>
                    </a:p>
                  </a:txBody>
                  <a:tcPr/>
                </a:tc>
                <a:tc>
                  <a:txBody>
                    <a:bodyPr/>
                    <a:lstStyle/>
                    <a:p>
                      <a:pPr algn="ctr"/>
                      <a:r>
                        <a:rPr lang="fr-FR" dirty="0"/>
                        <a:t>18</a:t>
                      </a:r>
                    </a:p>
                  </a:txBody>
                  <a:tcPr/>
                </a:tc>
                <a:tc>
                  <a:txBody>
                    <a:bodyPr/>
                    <a:lstStyle/>
                    <a:p>
                      <a:pPr algn="ctr"/>
                      <a:r>
                        <a:rPr lang="fr-FR" dirty="0"/>
                        <a:t>18</a:t>
                      </a:r>
                    </a:p>
                  </a:txBody>
                  <a:tcPr/>
                </a:tc>
                <a:extLst>
                  <a:ext uri="{0D108BD9-81ED-4DB2-BD59-A6C34878D82A}">
                    <a16:rowId xmlns:a16="http://schemas.microsoft.com/office/drawing/2014/main" val="10006"/>
                  </a:ext>
                </a:extLst>
              </a:tr>
              <a:tr h="370840">
                <a:tc vMerge="1">
                  <a:txBody>
                    <a:bodyPr/>
                    <a:lstStyle/>
                    <a:p>
                      <a:endParaRPr lang="fr-FR" dirty="0"/>
                    </a:p>
                  </a:txBody>
                  <a:tcPr/>
                </a:tc>
                <a:tc>
                  <a:txBody>
                    <a:bodyPr/>
                    <a:lstStyle/>
                    <a:p>
                      <a:r>
                        <a:rPr lang="fr-FR" dirty="0"/>
                        <a:t>Âge à la commercialisation</a:t>
                      </a:r>
                    </a:p>
                  </a:txBody>
                  <a:tcPr/>
                </a:tc>
                <a:tc>
                  <a:txBody>
                    <a:bodyPr/>
                    <a:lstStyle/>
                    <a:p>
                      <a:pPr algn="ctr"/>
                      <a:r>
                        <a:rPr lang="fr-FR" dirty="0"/>
                        <a:t>116 j</a:t>
                      </a:r>
                    </a:p>
                  </a:txBody>
                  <a:tcPr/>
                </a:tc>
                <a:tc>
                  <a:txBody>
                    <a:bodyPr/>
                    <a:lstStyle/>
                    <a:p>
                      <a:pPr algn="ctr"/>
                      <a:r>
                        <a:rPr lang="fr-FR" dirty="0"/>
                        <a:t>158 j</a:t>
                      </a:r>
                    </a:p>
                  </a:txBody>
                  <a:tcPr/>
                </a:tc>
                <a:extLst>
                  <a:ext uri="{0D108BD9-81ED-4DB2-BD59-A6C34878D82A}">
                    <a16:rowId xmlns:a16="http://schemas.microsoft.com/office/drawing/2014/main" val="10007"/>
                  </a:ext>
                </a:extLst>
              </a:tr>
              <a:tr h="370840">
                <a:tc vMerge="1">
                  <a:txBody>
                    <a:bodyPr/>
                    <a:lstStyle/>
                    <a:p>
                      <a:endParaRPr lang="fr-FR" dirty="0"/>
                    </a:p>
                  </a:txBody>
                  <a:tcPr/>
                </a:tc>
                <a:tc>
                  <a:txBody>
                    <a:bodyPr/>
                    <a:lstStyle/>
                    <a:p>
                      <a:r>
                        <a:rPr lang="fr-FR" dirty="0"/>
                        <a:t>Poids de carcasse</a:t>
                      </a:r>
                    </a:p>
                  </a:txBody>
                  <a:tcPr/>
                </a:tc>
                <a:tc>
                  <a:txBody>
                    <a:bodyPr/>
                    <a:lstStyle/>
                    <a:p>
                      <a:pPr algn="ctr"/>
                      <a:r>
                        <a:rPr lang="fr-FR" dirty="0"/>
                        <a:t>18,2 kg</a:t>
                      </a:r>
                    </a:p>
                  </a:txBody>
                  <a:tcPr/>
                </a:tc>
                <a:tc>
                  <a:txBody>
                    <a:bodyPr/>
                    <a:lstStyle/>
                    <a:p>
                      <a:pPr algn="ctr"/>
                      <a:r>
                        <a:rPr lang="fr-FR" dirty="0"/>
                        <a:t>16,4 kg</a:t>
                      </a:r>
                    </a:p>
                  </a:txBody>
                  <a:tcPr/>
                </a:tc>
                <a:extLst>
                  <a:ext uri="{0D108BD9-81ED-4DB2-BD59-A6C34878D82A}">
                    <a16:rowId xmlns:a16="http://schemas.microsoft.com/office/drawing/2014/main" val="10008"/>
                  </a:ext>
                </a:extLst>
              </a:tr>
              <a:tr h="370840">
                <a:tc vMerge="1">
                  <a:txBody>
                    <a:bodyPr/>
                    <a:lstStyle/>
                    <a:p>
                      <a:endParaRPr lang="fr-FR" dirty="0"/>
                    </a:p>
                  </a:txBody>
                  <a:tcPr/>
                </a:tc>
                <a:tc>
                  <a:txBody>
                    <a:bodyPr/>
                    <a:lstStyle/>
                    <a:p>
                      <a:r>
                        <a:rPr lang="fr-FR" dirty="0"/>
                        <a:t>Etat d’engraissement</a:t>
                      </a:r>
                    </a:p>
                  </a:txBody>
                  <a:tcPr/>
                </a:tc>
                <a:tc>
                  <a:txBody>
                    <a:bodyPr/>
                    <a:lstStyle/>
                    <a:p>
                      <a:pPr algn="ctr"/>
                      <a:r>
                        <a:rPr lang="fr-FR" dirty="0"/>
                        <a:t>3-</a:t>
                      </a:r>
                    </a:p>
                  </a:txBody>
                  <a:tcPr/>
                </a:tc>
                <a:tc>
                  <a:txBody>
                    <a:bodyPr/>
                    <a:lstStyle/>
                    <a:p>
                      <a:pPr algn="ctr"/>
                      <a:r>
                        <a:rPr lang="fr-FR" dirty="0"/>
                        <a:t>2+</a:t>
                      </a:r>
                    </a:p>
                  </a:txBody>
                  <a:tcPr/>
                </a:tc>
                <a:extLst>
                  <a:ext uri="{0D108BD9-81ED-4DB2-BD59-A6C34878D82A}">
                    <a16:rowId xmlns:a16="http://schemas.microsoft.com/office/drawing/2014/main" val="10009"/>
                  </a:ext>
                </a:extLst>
              </a:tr>
            </a:tbl>
          </a:graphicData>
        </a:graphic>
      </p:graphicFrame>
      <p:sp>
        <p:nvSpPr>
          <p:cNvPr id="7" name="ZoneTexte 6"/>
          <p:cNvSpPr txBox="1"/>
          <p:nvPr/>
        </p:nvSpPr>
        <p:spPr>
          <a:xfrm>
            <a:off x="6947452" y="6513774"/>
            <a:ext cx="1859805" cy="307777"/>
          </a:xfrm>
          <a:prstGeom prst="rect">
            <a:avLst/>
          </a:prstGeom>
          <a:noFill/>
        </p:spPr>
        <p:txBody>
          <a:bodyPr wrap="none" rtlCol="0">
            <a:spAutoFit/>
          </a:bodyPr>
          <a:lstStyle/>
          <a:p>
            <a:r>
              <a:rPr lang="fr-FR" sz="1400" dirty="0"/>
              <a:t>Source : CIIRPO 2017</a:t>
            </a:r>
          </a:p>
        </p:txBody>
      </p:sp>
    </p:spTree>
    <p:extLst>
      <p:ext uri="{BB962C8B-B14F-4D97-AF65-F5344CB8AC3E}">
        <p14:creationId xmlns:p14="http://schemas.microsoft.com/office/powerpoint/2010/main" val="629299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5730" y="530087"/>
            <a:ext cx="9261796" cy="1320800"/>
          </a:xfrm>
        </p:spPr>
        <p:txBody>
          <a:bodyPr/>
          <a:lstStyle/>
          <a:p>
            <a:r>
              <a:rPr lang="fr-FR" dirty="0"/>
              <a:t>Des gras de couverture de meilleure qualité</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6028" y="204667"/>
            <a:ext cx="1321904" cy="1278548"/>
          </a:xfrm>
          <a:prstGeom prst="rect">
            <a:avLst/>
          </a:prstGeom>
        </p:spPr>
      </p:pic>
      <p:sp>
        <p:nvSpPr>
          <p:cNvPr id="6" name="Espace réservé du contenu 5"/>
          <p:cNvSpPr>
            <a:spLocks noGrp="1"/>
          </p:cNvSpPr>
          <p:nvPr>
            <p:ph idx="1"/>
          </p:nvPr>
        </p:nvSpPr>
        <p:spPr>
          <a:xfrm>
            <a:off x="677333" y="2160589"/>
            <a:ext cx="6584773" cy="3880773"/>
          </a:xfrm>
        </p:spPr>
        <p:txBody>
          <a:bodyPr>
            <a:normAutofit/>
          </a:bodyPr>
          <a:lstStyle/>
          <a:p>
            <a:r>
              <a:rPr lang="fr-FR" b="1" dirty="0"/>
              <a:t>Des gras plus blancs </a:t>
            </a:r>
            <a:r>
              <a:rPr lang="fr-FR" dirty="0"/>
              <a:t>:</a:t>
            </a:r>
          </a:p>
          <a:p>
            <a:pPr marL="0" indent="0">
              <a:buNone/>
            </a:pPr>
            <a:r>
              <a:rPr lang="fr-FR" dirty="0"/>
              <a:t>Note moyenne sur une échelle de 1 (blanc) à 4 (très coloré)</a:t>
            </a:r>
          </a:p>
          <a:p>
            <a:pPr marL="0" indent="0">
              <a:buNone/>
            </a:pPr>
            <a:endParaRPr lang="fr-FR" dirty="0"/>
          </a:p>
          <a:p>
            <a:pPr marL="0" indent="0">
              <a:buNone/>
            </a:pPr>
            <a:endParaRPr lang="fr-FR" dirty="0"/>
          </a:p>
          <a:p>
            <a:pPr marL="0" indent="0">
              <a:buNone/>
            </a:pPr>
            <a:endParaRPr lang="fr-FR" dirty="0"/>
          </a:p>
        </p:txBody>
      </p:sp>
      <p:sp>
        <p:nvSpPr>
          <p:cNvPr id="7" name="ZoneTexte 6"/>
          <p:cNvSpPr txBox="1"/>
          <p:nvPr/>
        </p:nvSpPr>
        <p:spPr>
          <a:xfrm>
            <a:off x="3079394" y="5342550"/>
            <a:ext cx="1364476" cy="253916"/>
          </a:xfrm>
          <a:prstGeom prst="rect">
            <a:avLst/>
          </a:prstGeom>
          <a:noFill/>
        </p:spPr>
        <p:txBody>
          <a:bodyPr wrap="none" rtlCol="0">
            <a:spAutoFit/>
          </a:bodyPr>
          <a:lstStyle/>
          <a:p>
            <a:r>
              <a:rPr lang="fr-FR" sz="1050" dirty="0"/>
              <a:t>Source : CIIRO 2018</a:t>
            </a:r>
          </a:p>
        </p:txBody>
      </p:sp>
      <p:graphicFrame>
        <p:nvGraphicFramePr>
          <p:cNvPr id="8" name="Graphique 7"/>
          <p:cNvGraphicFramePr>
            <a:graphicFrameLocks/>
          </p:cNvGraphicFramePr>
          <p:nvPr>
            <p:extLst>
              <p:ext uri="{D42A27DB-BD31-4B8C-83A1-F6EECF244321}">
                <p14:modId xmlns:p14="http://schemas.microsoft.com/office/powerpoint/2010/main" val="3426951052"/>
              </p:ext>
            </p:extLst>
          </p:nvPr>
        </p:nvGraphicFramePr>
        <p:xfrm>
          <a:off x="1247609" y="3352290"/>
          <a:ext cx="3663570" cy="1934474"/>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p:cNvSpPr txBox="1"/>
          <p:nvPr/>
        </p:nvSpPr>
        <p:spPr>
          <a:xfrm>
            <a:off x="5327042" y="3607189"/>
            <a:ext cx="1879430" cy="584775"/>
          </a:xfrm>
          <a:prstGeom prst="rect">
            <a:avLst/>
          </a:prstGeom>
          <a:solidFill>
            <a:schemeClr val="bg1"/>
          </a:solidFill>
          <a:ln>
            <a:solidFill>
              <a:schemeClr val="accent2"/>
            </a:solidFill>
          </a:ln>
        </p:spPr>
        <p:txBody>
          <a:bodyPr wrap="square" rtlCol="0">
            <a:spAutoFit/>
          </a:bodyPr>
          <a:lstStyle/>
          <a:p>
            <a:r>
              <a:rPr lang="fr-FR" sz="1600" dirty="0">
                <a:ln>
                  <a:solidFill>
                    <a:schemeClr val="accent2"/>
                  </a:solidFill>
                </a:ln>
              </a:rPr>
              <a:t>Moyenne note sur bergerie : 2,8</a:t>
            </a:r>
          </a:p>
        </p:txBody>
      </p:sp>
      <p:sp>
        <p:nvSpPr>
          <p:cNvPr id="12" name="ZoneTexte 11"/>
          <p:cNvSpPr txBox="1"/>
          <p:nvPr/>
        </p:nvSpPr>
        <p:spPr>
          <a:xfrm>
            <a:off x="5327042" y="4389951"/>
            <a:ext cx="1879430" cy="830997"/>
          </a:xfrm>
          <a:prstGeom prst="rect">
            <a:avLst/>
          </a:prstGeom>
          <a:noFill/>
          <a:ln>
            <a:solidFill>
              <a:schemeClr val="accent3"/>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1600" b="1" dirty="0">
                <a:ln/>
                <a:solidFill>
                  <a:schemeClr val="accent3"/>
                </a:solidFill>
              </a:rPr>
              <a:t>Moyenne note sur dérobées : 1,5</a:t>
            </a:r>
          </a:p>
        </p:txBody>
      </p:sp>
      <p:pic>
        <p:nvPicPr>
          <p:cNvPr id="9" name="Image 8">
            <a:extLst>
              <a:ext uri="{FF2B5EF4-FFF2-40B4-BE49-F238E27FC236}">
                <a16:creationId xmlns:a16="http://schemas.microsoft.com/office/drawing/2014/main" id="{523BEC26-2E6C-42CF-84B4-D4A4D04837EB}"/>
              </a:ext>
            </a:extLst>
          </p:cNvPr>
          <p:cNvPicPr>
            <a:picLocks noChangeAspect="1"/>
          </p:cNvPicPr>
          <p:nvPr/>
        </p:nvPicPr>
        <p:blipFill>
          <a:blip r:embed="rId4"/>
          <a:stretch>
            <a:fillRect/>
          </a:stretch>
        </p:blipFill>
        <p:spPr>
          <a:xfrm>
            <a:off x="8166095" y="2919352"/>
            <a:ext cx="1943100" cy="2800350"/>
          </a:xfrm>
          <a:prstGeom prst="rect">
            <a:avLst/>
          </a:prstGeom>
        </p:spPr>
      </p:pic>
    </p:spTree>
    <p:extLst>
      <p:ext uri="{BB962C8B-B14F-4D97-AF65-F5344CB8AC3E}">
        <p14:creationId xmlns:p14="http://schemas.microsoft.com/office/powerpoint/2010/main" val="249577202"/>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2261</TotalTime>
  <Words>1009</Words>
  <Application>Microsoft Office PowerPoint</Application>
  <PresentationFormat>Grand écran</PresentationFormat>
  <Paragraphs>206</Paragraphs>
  <Slides>16</Slides>
  <Notes>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vt:lpstr>
      <vt:lpstr>Calibri</vt:lpstr>
      <vt:lpstr>Comic Sans MS</vt:lpstr>
      <vt:lpstr>Trebuchet MS</vt:lpstr>
      <vt:lpstr>Wingdings</vt:lpstr>
      <vt:lpstr>Wingdings 3</vt:lpstr>
      <vt:lpstr>Facette</vt:lpstr>
      <vt:lpstr>Diaporamas à la carte  Réalisée dans le cadre du réseau des spécialistes d’Inn’ovin,  cette série de diaporamas a pour objectif de mettre à disposition de tous  de récentes références techniques et économiques sur un sujet.    [Avis à l’utilisateur] Vous pouvez utiliser ces diaporamas à votre guise,  sous réserve de citer les sources qui accompagnent chaque tableau et graphique.  Merci également d’indiquer que ces diaporamas ont été réalisés dans le cadre d’Inn’Ovin  par le réseau des spécialistes, un groupe de techniciens, ingénieurs et vétérinaires tous spécialisés dans un domaine et issus des différentes familles de la filière ovine nationale.   Des commentaires accompagnent chaque diapo.  Pour en savoir plus, vous pouvez contacter les rédacteurs des diaporamas indiqués sur la diapo suivante.  </vt:lpstr>
      <vt:lpstr>Des agneaux finis sur dérobées en automne et fin d’hiver :  une pratique agroécologique</vt:lpstr>
      <vt:lpstr>Une pratique adaptée aux exploitations en zones céréalières et intermédiaires</vt:lpstr>
      <vt:lpstr>Des conditions climatiques estivales décisives</vt:lpstr>
      <vt:lpstr>Une pratique vertueuse pour l’environnement</vt:lpstr>
      <vt:lpstr>Une économie de concentré à certaines conditions</vt:lpstr>
      <vt:lpstr>Temps de travail : variable selon les équipements</vt:lpstr>
      <vt:lpstr>Des carcasses moins lourdes, des agneaux commercialisés un mois plus tard</vt:lpstr>
      <vt:lpstr>Des gras de couverture de meilleure qualité</vt:lpstr>
      <vt:lpstr>Une viande plus maigre et plus sombre</vt:lpstr>
      <vt:lpstr>Trois fois plus d’oméga 3</vt:lpstr>
      <vt:lpstr>Le même bon « goût » d’agneau</vt:lpstr>
      <vt:lpstr>Des consommateurs plutôt séduits</vt:lpstr>
      <vt:lpstr>En résumé</vt:lpstr>
      <vt:lpstr>En résumé</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Faut-il engraisser  les brebis de réforme ?   Par Laurent Solas (chambre d’agriculture 71)  et Laurence Sagot (Institut de l’Elevage/CIIRPO)  [Avis à l’utilisateur] Réalisée dans le cadre du réseau des spécialistes d’Inn’ovin, ce diaporama a pour objectif de vous mettre à disposition de récentes références techniques et économiques sur ce sujet. Vous pouvez les utiliser à votre guise sous réserve de citer les sources qui accompagnent chaque tableau et graphique. Des commentaires les accompagnent sous les diapos.</dc:title>
  <dc:creator>Brulat Katia</dc:creator>
  <cp:lastModifiedBy>Ophelie TEUMA</cp:lastModifiedBy>
  <cp:revision>392</cp:revision>
  <dcterms:created xsi:type="dcterms:W3CDTF">2017-09-15T13:26:55Z</dcterms:created>
  <dcterms:modified xsi:type="dcterms:W3CDTF">2021-07-05T09:42:51Z</dcterms:modified>
</cp:coreProperties>
</file>