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73" r:id="rId2"/>
    <p:sldId id="257" r:id="rId3"/>
    <p:sldId id="313" r:id="rId4"/>
    <p:sldId id="324" r:id="rId5"/>
    <p:sldId id="322" r:id="rId6"/>
    <p:sldId id="323" r:id="rId7"/>
    <p:sldId id="325" r:id="rId8"/>
    <p:sldId id="317" r:id="rId9"/>
    <p:sldId id="321" r:id="rId10"/>
    <p:sldId id="320" r:id="rId11"/>
    <p:sldId id="318" r:id="rId12"/>
    <p:sldId id="312" r:id="rId13"/>
    <p:sldId id="326" r:id="rId14"/>
    <p:sldId id="28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cmAuthor id="2" name="Sagot Laurence" initials="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226"/>
    <a:srgbClr val="404040"/>
    <a:srgbClr val="008000"/>
    <a:srgbClr val="F59C10"/>
    <a:srgbClr val="FAC97A"/>
    <a:srgbClr val="000000"/>
    <a:srgbClr val="99CC00"/>
    <a:srgbClr val="FCEFE8"/>
    <a:srgbClr val="F5F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024" autoAdjust="0"/>
  </p:normalViewPr>
  <p:slideViewPr>
    <p:cSldViewPr snapToGrid="0">
      <p:cViewPr varScale="1">
        <p:scale>
          <a:sx n="78" d="100"/>
          <a:sy n="78" d="100"/>
        </p:scale>
        <p:origin x="120" y="48"/>
      </p:cViewPr>
      <p:guideLst>
        <p:guide orient="horz" pos="2160"/>
        <p:guide pos="3840"/>
      </p:guideLst>
    </p:cSldViewPr>
  </p:slideViewPr>
  <p:notesTextViewPr>
    <p:cViewPr>
      <p:scale>
        <a:sx n="1" d="1"/>
        <a:sy n="1" d="1"/>
      </p:scale>
      <p:origin x="0" y="0"/>
    </p:cViewPr>
  </p:notesTextViewPr>
  <p:sorterViewPr>
    <p:cViewPr>
      <p:scale>
        <a:sx n="100" d="100"/>
        <a:sy n="100" d="100"/>
      </p:scale>
      <p:origin x="0" y="-28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05/07/2021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Blé</a:t>
            </a:r>
            <a:r>
              <a:rPr lang="fr-FR" baseline="0" dirty="0"/>
              <a:t> =&gt;acidogène</a:t>
            </a:r>
          </a:p>
          <a:p>
            <a:r>
              <a:rPr lang="fr-FR" baseline="0" dirty="0"/>
              <a:t>Avoine =&gt; pas suffisamment énergétique</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3</a:t>
            </a:fld>
            <a:endParaRPr lang="fr-FR"/>
          </a:p>
        </p:txBody>
      </p:sp>
    </p:spTree>
    <p:extLst>
      <p:ext uri="{BB962C8B-B14F-4D97-AF65-F5344CB8AC3E}">
        <p14:creationId xmlns:p14="http://schemas.microsoft.com/office/powerpoint/2010/main" val="57194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Blé</a:t>
            </a:r>
            <a:r>
              <a:rPr lang="fr-FR" baseline="0" dirty="0"/>
              <a:t> =&gt;acidogène</a:t>
            </a:r>
          </a:p>
          <a:p>
            <a:r>
              <a:rPr lang="fr-FR" baseline="0" dirty="0"/>
              <a:t>Avoine =&gt; pas suffisamment énergétique</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4</a:t>
            </a:fld>
            <a:endParaRPr lang="fr-FR"/>
          </a:p>
        </p:txBody>
      </p:sp>
    </p:spTree>
    <p:extLst>
      <p:ext uri="{BB962C8B-B14F-4D97-AF65-F5344CB8AC3E}">
        <p14:creationId xmlns:p14="http://schemas.microsoft.com/office/powerpoint/2010/main" val="291539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5</a:t>
            </a:fld>
            <a:endParaRPr lang="fr-FR"/>
          </a:p>
        </p:txBody>
      </p:sp>
    </p:spTree>
    <p:extLst>
      <p:ext uri="{BB962C8B-B14F-4D97-AF65-F5344CB8AC3E}">
        <p14:creationId xmlns:p14="http://schemas.microsoft.com/office/powerpoint/2010/main" val="184913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6</a:t>
            </a:fld>
            <a:endParaRPr lang="fr-FR"/>
          </a:p>
        </p:txBody>
      </p:sp>
    </p:spTree>
    <p:extLst>
      <p:ext uri="{BB962C8B-B14F-4D97-AF65-F5344CB8AC3E}">
        <p14:creationId xmlns:p14="http://schemas.microsoft.com/office/powerpoint/2010/main" val="4098470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Par rapport</a:t>
            </a:r>
            <a:r>
              <a:rPr lang="fr-FR" baseline="0" dirty="0"/>
              <a:t> à une ration composée de foin de graminées et de foin de légumineuses pures</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12</a:t>
            </a:fld>
            <a:endParaRPr lang="fr-FR"/>
          </a:p>
        </p:txBody>
      </p:sp>
    </p:spTree>
    <p:extLst>
      <p:ext uri="{BB962C8B-B14F-4D97-AF65-F5344CB8AC3E}">
        <p14:creationId xmlns:p14="http://schemas.microsoft.com/office/powerpoint/2010/main" val="353039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Par rapport</a:t>
            </a:r>
            <a:r>
              <a:rPr lang="fr-FR" baseline="0" dirty="0"/>
              <a:t> à une ration composée de foin de graminées et de foin de légumineuses pures</a:t>
            </a:r>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13</a:t>
            </a:fld>
            <a:endParaRPr lang="fr-FR"/>
          </a:p>
        </p:txBody>
      </p:sp>
    </p:spTree>
    <p:extLst>
      <p:ext uri="{BB962C8B-B14F-4D97-AF65-F5344CB8AC3E}">
        <p14:creationId xmlns:p14="http://schemas.microsoft.com/office/powerpoint/2010/main" val="240376313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7/5/2021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7/5/2021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7/5/2021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7/5/2021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nn-ovin.fr/" TargetMode="External"/><Relationship Id="rId7" Type="http://schemas.openxmlformats.org/officeDocument/2006/relationships/image" Target="../media/image24.png"/><Relationship Id="rId2" Type="http://schemas.openxmlformats.org/officeDocument/2006/relationships/hyperlink" Target="http://www.idele.fr/" TargetMode="Externa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a:t>Diaporamas à la carte</a:t>
            </a:r>
            <a:br>
              <a:rPr lang="fr-FR" sz="4000" dirty="0"/>
            </a:br>
            <a:br>
              <a:rPr lang="fr-FR" sz="1400" dirty="0">
                <a:solidFill>
                  <a:schemeClr val="accent2">
                    <a:lumMod val="75000"/>
                  </a:schemeClr>
                </a:solidFill>
              </a:rPr>
            </a:br>
            <a:r>
              <a:rPr lang="fr-FR" sz="1400" b="0" dirty="0">
                <a:solidFill>
                  <a:schemeClr val="accent2">
                    <a:lumMod val="75000"/>
                  </a:schemeClr>
                </a:solidFill>
              </a:rPr>
              <a:t>Réalisée dans le cadre du réseau des spécialistes d’</a:t>
            </a:r>
            <a:r>
              <a:rPr lang="fr-FR" sz="1400" b="0" dirty="0" err="1">
                <a:solidFill>
                  <a:schemeClr val="accent2">
                    <a:lumMod val="75000"/>
                  </a:schemeClr>
                </a:solidFill>
              </a:rPr>
              <a:t>Inn’ovin</a:t>
            </a:r>
            <a:r>
              <a:rPr lang="fr-FR" sz="1400" b="0" dirty="0">
                <a:solidFill>
                  <a:schemeClr val="accent2">
                    <a:lumMod val="75000"/>
                  </a:schemeClr>
                </a:solidFill>
              </a:rPr>
              <a:t>, </a:t>
            </a:r>
            <a:br>
              <a:rPr lang="fr-FR" sz="1400" b="0" dirty="0">
                <a:solidFill>
                  <a:schemeClr val="accent2">
                    <a:lumMod val="75000"/>
                  </a:schemeClr>
                </a:solidFill>
              </a:rPr>
            </a:br>
            <a:r>
              <a:rPr lang="fr-FR" sz="1400" b="0" dirty="0">
                <a:solidFill>
                  <a:schemeClr val="accent2">
                    <a:lumMod val="75000"/>
                  </a:schemeClr>
                </a:solidFill>
              </a:rPr>
              <a:t>cette série de diaporamas a pour objectif de mettre à disposition de tous </a:t>
            </a:r>
            <a:br>
              <a:rPr lang="fr-FR" sz="1400" b="0" dirty="0">
                <a:solidFill>
                  <a:schemeClr val="accent2">
                    <a:lumMod val="75000"/>
                  </a:schemeClr>
                </a:solidFill>
              </a:rPr>
            </a:br>
            <a:r>
              <a:rPr lang="fr-FR" sz="1400" b="0" dirty="0">
                <a:solidFill>
                  <a:schemeClr val="accent2">
                    <a:lumMod val="75000"/>
                  </a:schemeClr>
                </a:solidFill>
              </a:rPr>
              <a:t>de récentes références techniques et économiques sur un sujet. </a:t>
            </a:r>
            <a:br>
              <a:rPr lang="fr-FR" sz="1400" b="0" dirty="0">
                <a:solidFill>
                  <a:schemeClr val="tx1"/>
                </a:solidFill>
              </a:rPr>
            </a:br>
            <a:br>
              <a:rPr lang="fr-FR" sz="1400" b="0" dirty="0">
                <a:solidFill>
                  <a:schemeClr val="tx1"/>
                </a:solidFill>
              </a:rPr>
            </a:br>
            <a:br>
              <a:rPr lang="fr-FR" sz="1400" b="0" dirty="0">
                <a:solidFill>
                  <a:schemeClr val="tx1"/>
                </a:solidFill>
              </a:rPr>
            </a:br>
            <a:r>
              <a:rPr lang="fr-FR" sz="1800" b="1" dirty="0">
                <a:solidFill>
                  <a:schemeClr val="tx1"/>
                </a:solidFill>
              </a:rPr>
              <a:t>[Avis à l’utilisateur]</a:t>
            </a:r>
            <a:br>
              <a:rPr lang="fr-FR" sz="1400" b="0" dirty="0">
                <a:solidFill>
                  <a:schemeClr val="tx1"/>
                </a:solidFill>
              </a:rPr>
            </a:br>
            <a:r>
              <a:rPr lang="fr-FR" sz="1400" b="0" i="1" dirty="0">
                <a:solidFill>
                  <a:schemeClr val="tx1"/>
                </a:solidFill>
              </a:rPr>
              <a:t>Vous pouvez utiliser ces diaporamas à votre guise, </a:t>
            </a:r>
            <a:br>
              <a:rPr lang="fr-FR" sz="1400" b="0" i="1" dirty="0">
                <a:solidFill>
                  <a:schemeClr val="tx1"/>
                </a:solidFill>
              </a:rPr>
            </a:br>
            <a:r>
              <a:rPr lang="fr-FR" sz="1400" b="1" i="1" dirty="0">
                <a:solidFill>
                  <a:schemeClr val="accent2">
                    <a:lumMod val="75000"/>
                  </a:schemeClr>
                </a:solidFill>
              </a:rPr>
              <a:t>sous réserve de citer les sources qui accompagnent chaque tableau et graphique</a:t>
            </a:r>
            <a:r>
              <a:rPr lang="fr-FR" sz="1400" b="0" i="1" dirty="0">
                <a:solidFill>
                  <a:schemeClr val="accent2">
                    <a:lumMod val="75000"/>
                  </a:schemeClr>
                </a:solidFill>
              </a:rPr>
              <a:t>. </a:t>
            </a:r>
            <a:br>
              <a:rPr lang="fr-FR" sz="1400" b="0" i="1" dirty="0">
                <a:solidFill>
                  <a:schemeClr val="accent2">
                    <a:lumMod val="75000"/>
                  </a:schemeClr>
                </a:solidFill>
              </a:rPr>
            </a:br>
            <a:r>
              <a:rPr lang="fr-FR" sz="1400" b="1" i="1" dirty="0">
                <a:solidFill>
                  <a:schemeClr val="accent2">
                    <a:lumMod val="75000"/>
                  </a:schemeClr>
                </a:solidFill>
              </a:rPr>
              <a:t>Merci également d’indiquer que ces diaporamas ont été réalisés dans le cadre d’</a:t>
            </a:r>
            <a:r>
              <a:rPr lang="fr-FR" sz="1400" b="1" i="1" dirty="0" err="1">
                <a:solidFill>
                  <a:schemeClr val="accent2">
                    <a:lumMod val="75000"/>
                  </a:schemeClr>
                </a:solidFill>
              </a:rPr>
              <a:t>Inn’Ovin</a:t>
            </a:r>
            <a:r>
              <a:rPr lang="fr-FR" sz="1400" b="1" i="1" dirty="0">
                <a:solidFill>
                  <a:schemeClr val="accent2">
                    <a:lumMod val="75000"/>
                  </a:schemeClr>
                </a:solidFill>
              </a:rPr>
              <a:t> </a:t>
            </a:r>
            <a:br>
              <a:rPr lang="fr-FR" sz="1400" b="1" i="1" dirty="0">
                <a:solidFill>
                  <a:schemeClr val="tx1"/>
                </a:solidFill>
              </a:rPr>
            </a:br>
            <a:r>
              <a:rPr lang="fr-FR" sz="1400" b="0" i="1" dirty="0">
                <a:solidFill>
                  <a:schemeClr val="tx1"/>
                </a:solidFill>
              </a:rPr>
              <a:t>par le réseau des spécialistes, un groupe de techniciens, ingénieurs et vétérinaires tous spécialisés dans un domaine et issus des différentes familles de la filière ovine nationale. </a:t>
            </a:r>
            <a:br>
              <a:rPr lang="fr-FR" sz="1400" b="0" dirty="0">
                <a:solidFill>
                  <a:schemeClr val="tx1"/>
                </a:solidFill>
              </a:rPr>
            </a:br>
            <a:br>
              <a:rPr lang="fr-FR" sz="1400" b="0" dirty="0">
                <a:solidFill>
                  <a:schemeClr val="tx1"/>
                </a:solidFill>
              </a:rPr>
            </a:br>
            <a:r>
              <a:rPr lang="fr-FR" sz="1400" b="0" dirty="0">
                <a:solidFill>
                  <a:schemeClr val="tx1"/>
                </a:solidFill>
              </a:rPr>
              <a:t>Des commentaires accompagnent chaque diapo. </a:t>
            </a:r>
            <a:br>
              <a:rPr lang="fr-FR" sz="1400" b="0" dirty="0">
                <a:solidFill>
                  <a:schemeClr val="tx1"/>
                </a:solidFill>
              </a:rPr>
            </a:br>
            <a:r>
              <a:rPr lang="fr-FR" sz="1200" b="1" dirty="0">
                <a:solidFill>
                  <a:schemeClr val="tx1"/>
                </a:solidFill>
              </a:rPr>
              <a:t>Pour en savoir plus, vous pouvez contacter les rédacteurs des diaporamas indiqués sur la diapo suivante.</a:t>
            </a:r>
            <a:br>
              <a:rPr lang="fr-FR" sz="2400" dirty="0"/>
            </a:br>
            <a:br>
              <a:rPr lang="fr-FR" sz="2400" dirty="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Le même bon « goût » d’agneau</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677334" y="1812720"/>
            <a:ext cx="8546179" cy="990115"/>
          </a:xfrm>
        </p:spPr>
        <p:txBody>
          <a:bodyPr>
            <a:normAutofit/>
          </a:bodyPr>
          <a:lstStyle/>
          <a:p>
            <a:r>
              <a:rPr lang="fr-FR" sz="2000" dirty="0"/>
              <a:t>Le même profil sensoriel </a:t>
            </a:r>
            <a:r>
              <a:rPr lang="fr-FR" dirty="0"/>
              <a:t>déterminé par un jury de 12 experts</a:t>
            </a:r>
          </a:p>
          <a:p>
            <a:pPr marL="0" indent="0">
              <a:buNone/>
            </a:pPr>
            <a:r>
              <a:rPr lang="fr-FR" sz="1600" dirty="0"/>
              <a:t>Note d’intensité de 0 (faible) à 10 (fort)</a:t>
            </a:r>
          </a:p>
        </p:txBody>
      </p:sp>
      <p:graphicFrame>
        <p:nvGraphicFramePr>
          <p:cNvPr id="8" name="Tableau 7"/>
          <p:cNvGraphicFramePr>
            <a:graphicFrameLocks noGrp="1"/>
          </p:cNvGraphicFramePr>
          <p:nvPr>
            <p:extLst>
              <p:ext uri="{D42A27DB-BD31-4B8C-83A1-F6EECF244321}">
                <p14:modId xmlns:p14="http://schemas.microsoft.com/office/powerpoint/2010/main" val="2255106464"/>
              </p:ext>
            </p:extLst>
          </p:nvPr>
        </p:nvGraphicFramePr>
        <p:xfrm>
          <a:off x="617699" y="2707308"/>
          <a:ext cx="9655736" cy="3332480"/>
        </p:xfrm>
        <a:graphic>
          <a:graphicData uri="http://schemas.openxmlformats.org/drawingml/2006/table">
            <a:tbl>
              <a:tblPr firstRow="1" bandRow="1">
                <a:tableStyleId>{5C22544A-7EE6-4342-B048-85BDC9FD1C3A}</a:tableStyleId>
              </a:tblPr>
              <a:tblGrid>
                <a:gridCol w="2413934">
                  <a:extLst>
                    <a:ext uri="{9D8B030D-6E8A-4147-A177-3AD203B41FA5}">
                      <a16:colId xmlns:a16="http://schemas.microsoft.com/office/drawing/2014/main" val="20000"/>
                    </a:ext>
                  </a:extLst>
                </a:gridCol>
                <a:gridCol w="3688692">
                  <a:extLst>
                    <a:ext uri="{9D8B030D-6E8A-4147-A177-3AD203B41FA5}">
                      <a16:colId xmlns:a16="http://schemas.microsoft.com/office/drawing/2014/main" val="20001"/>
                    </a:ext>
                  </a:extLst>
                </a:gridCol>
                <a:gridCol w="1739347">
                  <a:extLst>
                    <a:ext uri="{9D8B030D-6E8A-4147-A177-3AD203B41FA5}">
                      <a16:colId xmlns:a16="http://schemas.microsoft.com/office/drawing/2014/main" val="20002"/>
                    </a:ext>
                  </a:extLst>
                </a:gridCol>
                <a:gridCol w="1813763">
                  <a:extLst>
                    <a:ext uri="{9D8B030D-6E8A-4147-A177-3AD203B41FA5}">
                      <a16:colId xmlns:a16="http://schemas.microsoft.com/office/drawing/2014/main" val="20003"/>
                    </a:ext>
                  </a:extLst>
                </a:gridCol>
              </a:tblGrid>
              <a:tr h="0">
                <a:tc rowSpan="2">
                  <a:txBody>
                    <a:bodyPr/>
                    <a:lstStyle/>
                    <a:p>
                      <a:r>
                        <a:rPr lang="fr-FR" dirty="0"/>
                        <a:t>Dégustation</a:t>
                      </a:r>
                    </a:p>
                  </a:txBody>
                  <a:tcPr/>
                </a:tc>
                <a:tc rowSpan="2">
                  <a:txBody>
                    <a:bodyPr/>
                    <a:lstStyle/>
                    <a:p>
                      <a:pPr algn="ctr"/>
                      <a:r>
                        <a:rPr lang="fr-FR" dirty="0"/>
                        <a:t>critères</a:t>
                      </a:r>
                    </a:p>
                  </a:txBody>
                  <a:tcPr/>
                </a:tc>
                <a:tc gridSpan="2">
                  <a:txBody>
                    <a:bodyPr/>
                    <a:lstStyle/>
                    <a:p>
                      <a:pPr algn="ctr"/>
                      <a:r>
                        <a:rPr lang="fr-FR" dirty="0"/>
                        <a:t>Mode d’alimentation</a:t>
                      </a:r>
                    </a:p>
                  </a:txBody>
                  <a:tcPr/>
                </a:tc>
                <a:tc hMerge="1">
                  <a:txBody>
                    <a:bodyPr/>
                    <a:lstStyle/>
                    <a:p>
                      <a:endParaRPr lang="fr-FR" dirty="0"/>
                    </a:p>
                  </a:txBody>
                  <a:tcPr/>
                </a:tc>
                <a:extLst>
                  <a:ext uri="{0D108BD9-81ED-4DB2-BD59-A6C34878D82A}">
                    <a16:rowId xmlns:a16="http://schemas.microsoft.com/office/drawing/2014/main" val="10000"/>
                  </a:ext>
                </a:extLst>
              </a:tr>
              <a:tr h="370840">
                <a:tc vMerge="1">
                  <a:txBody>
                    <a:bodyPr/>
                    <a:lstStyle/>
                    <a:p>
                      <a:endParaRPr lang="fr-FR" dirty="0"/>
                    </a:p>
                  </a:txBody>
                  <a:tcPr/>
                </a:tc>
                <a:tc vMerge="1">
                  <a:txBody>
                    <a:bodyPr/>
                    <a:lstStyle/>
                    <a:p>
                      <a:pPr algn="ctr"/>
                      <a:endParaRPr lang="fr-FR" dirty="0"/>
                    </a:p>
                  </a:txBody>
                  <a:tcPr/>
                </a:tc>
                <a:tc>
                  <a:txBody>
                    <a:bodyPr/>
                    <a:lstStyle/>
                    <a:p>
                      <a:pPr algn="ctr"/>
                      <a:r>
                        <a:rPr lang="fr-FR" dirty="0"/>
                        <a:t>En bergerie</a:t>
                      </a:r>
                    </a:p>
                  </a:txBody>
                  <a:tcPr/>
                </a:tc>
                <a:tc>
                  <a:txBody>
                    <a:bodyPr/>
                    <a:lstStyle/>
                    <a:p>
                      <a:pPr algn="ctr"/>
                      <a:r>
                        <a:rPr lang="fr-FR" dirty="0"/>
                        <a:t>Sur dérobées</a:t>
                      </a:r>
                    </a:p>
                  </a:txBody>
                  <a:tcPr/>
                </a:tc>
                <a:extLst>
                  <a:ext uri="{0D108BD9-81ED-4DB2-BD59-A6C34878D82A}">
                    <a16:rowId xmlns:a16="http://schemas.microsoft.com/office/drawing/2014/main" val="10001"/>
                  </a:ext>
                </a:extLst>
              </a:tr>
              <a:tr h="370840">
                <a:tc rowSpan="5">
                  <a:txBody>
                    <a:bodyPr/>
                    <a:lstStyle/>
                    <a:p>
                      <a:endParaRPr lang="fr-FR" dirty="0"/>
                    </a:p>
                    <a:p>
                      <a:endParaRPr lang="fr-FR" dirty="0"/>
                    </a:p>
                    <a:p>
                      <a:endParaRPr lang="fr-FR" dirty="0"/>
                    </a:p>
                    <a:p>
                      <a:r>
                        <a:rPr lang="fr-FR" dirty="0"/>
                        <a:t>Partie maigre</a:t>
                      </a:r>
                    </a:p>
                  </a:txBody>
                  <a:tcPr/>
                </a:tc>
                <a:tc>
                  <a:txBody>
                    <a:bodyPr/>
                    <a:lstStyle/>
                    <a:p>
                      <a:pPr algn="ctr"/>
                      <a:r>
                        <a:rPr lang="fr-FR" dirty="0"/>
                        <a:t>Nombre d’agneaux dégustés</a:t>
                      </a:r>
                    </a:p>
                  </a:txBody>
                  <a:tcPr/>
                </a:tc>
                <a:tc>
                  <a:txBody>
                    <a:bodyPr/>
                    <a:lstStyle/>
                    <a:p>
                      <a:pPr algn="ctr"/>
                      <a:r>
                        <a:rPr lang="fr-FR" dirty="0"/>
                        <a:t>24</a:t>
                      </a:r>
                    </a:p>
                  </a:txBody>
                  <a:tcPr/>
                </a:tc>
                <a:tc>
                  <a:txBody>
                    <a:bodyPr/>
                    <a:lstStyle/>
                    <a:p>
                      <a:pPr algn="ctr"/>
                      <a:r>
                        <a:rPr lang="fr-FR" dirty="0"/>
                        <a:t>24</a:t>
                      </a:r>
                    </a:p>
                  </a:txBody>
                  <a:tcPr/>
                </a:tc>
                <a:extLst>
                  <a:ext uri="{0D108BD9-81ED-4DB2-BD59-A6C34878D82A}">
                    <a16:rowId xmlns:a16="http://schemas.microsoft.com/office/drawing/2014/main" val="10002"/>
                  </a:ext>
                </a:extLst>
              </a:tr>
              <a:tr h="370840">
                <a:tc vMerge="1">
                  <a:txBody>
                    <a:bodyPr/>
                    <a:lstStyle/>
                    <a:p>
                      <a:endParaRPr lang="fr-FR" dirty="0"/>
                    </a:p>
                  </a:txBody>
                  <a:tcPr/>
                </a:tc>
                <a:tc>
                  <a:txBody>
                    <a:bodyPr/>
                    <a:lstStyle/>
                    <a:p>
                      <a:pPr algn="ctr"/>
                      <a:r>
                        <a:rPr lang="fr-FR" dirty="0"/>
                        <a:t>Odeur globale</a:t>
                      </a:r>
                    </a:p>
                  </a:txBody>
                  <a:tcPr/>
                </a:tc>
                <a:tc>
                  <a:txBody>
                    <a:bodyPr/>
                    <a:lstStyle/>
                    <a:p>
                      <a:pPr algn="ctr"/>
                      <a:r>
                        <a:rPr lang="fr-FR" dirty="0"/>
                        <a:t>5,7</a:t>
                      </a:r>
                    </a:p>
                  </a:txBody>
                  <a:tcPr/>
                </a:tc>
                <a:tc>
                  <a:txBody>
                    <a:bodyPr/>
                    <a:lstStyle/>
                    <a:p>
                      <a:pPr algn="ctr"/>
                      <a:r>
                        <a:rPr lang="fr-FR" dirty="0"/>
                        <a:t>5,7</a:t>
                      </a:r>
                    </a:p>
                  </a:txBody>
                  <a:tcPr/>
                </a:tc>
                <a:extLst>
                  <a:ext uri="{0D108BD9-81ED-4DB2-BD59-A6C34878D82A}">
                    <a16:rowId xmlns:a16="http://schemas.microsoft.com/office/drawing/2014/main" val="10003"/>
                  </a:ext>
                </a:extLst>
              </a:tr>
              <a:tr h="370840">
                <a:tc vMerge="1">
                  <a:txBody>
                    <a:bodyPr/>
                    <a:lstStyle/>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Flaveur</a:t>
                      </a:r>
                    </a:p>
                  </a:txBody>
                  <a:tcPr/>
                </a:tc>
                <a:tc>
                  <a:txBody>
                    <a:bodyPr/>
                    <a:lstStyle/>
                    <a:p>
                      <a:pPr algn="ctr"/>
                      <a:r>
                        <a:rPr lang="fr-FR" dirty="0"/>
                        <a:t>5,5</a:t>
                      </a:r>
                    </a:p>
                  </a:txBody>
                  <a:tcPr/>
                </a:tc>
                <a:tc>
                  <a:txBody>
                    <a:bodyPr/>
                    <a:lstStyle/>
                    <a:p>
                      <a:pPr algn="ctr"/>
                      <a:r>
                        <a:rPr lang="fr-FR" dirty="0"/>
                        <a:t>5,7</a:t>
                      </a:r>
                    </a:p>
                  </a:txBody>
                  <a:tcPr/>
                </a:tc>
                <a:extLst>
                  <a:ext uri="{0D108BD9-81ED-4DB2-BD59-A6C34878D82A}">
                    <a16:rowId xmlns:a16="http://schemas.microsoft.com/office/drawing/2014/main" val="10004"/>
                  </a:ext>
                </a:extLst>
              </a:tr>
              <a:tr h="370840">
                <a:tc vMerge="1">
                  <a:txBody>
                    <a:bodyPr/>
                    <a:lstStyle/>
                    <a:p>
                      <a:endParaRPr lang="fr-FR" dirty="0"/>
                    </a:p>
                  </a:txBody>
                  <a:tcPr/>
                </a:tc>
                <a:tc>
                  <a:txBody>
                    <a:bodyPr/>
                    <a:lstStyle/>
                    <a:p>
                      <a:pPr algn="ctr"/>
                      <a:r>
                        <a:rPr lang="fr-FR" dirty="0"/>
                        <a:t>Tendreté</a:t>
                      </a:r>
                    </a:p>
                  </a:txBody>
                  <a:tcPr/>
                </a:tc>
                <a:tc>
                  <a:txBody>
                    <a:bodyPr/>
                    <a:lstStyle/>
                    <a:p>
                      <a:pPr algn="ctr"/>
                      <a:r>
                        <a:rPr lang="fr-FR" dirty="0"/>
                        <a:t>5,4</a:t>
                      </a:r>
                    </a:p>
                  </a:txBody>
                  <a:tcPr/>
                </a:tc>
                <a:tc>
                  <a:txBody>
                    <a:bodyPr/>
                    <a:lstStyle/>
                    <a:p>
                      <a:pPr algn="ctr"/>
                      <a:r>
                        <a:rPr lang="fr-FR" dirty="0"/>
                        <a:t>5,7</a:t>
                      </a:r>
                    </a:p>
                  </a:txBody>
                  <a:tcPr/>
                </a:tc>
                <a:extLst>
                  <a:ext uri="{0D108BD9-81ED-4DB2-BD59-A6C34878D82A}">
                    <a16:rowId xmlns:a16="http://schemas.microsoft.com/office/drawing/2014/main" val="10005"/>
                  </a:ext>
                </a:extLst>
              </a:tr>
              <a:tr h="370840">
                <a:tc vMerge="1">
                  <a:txBody>
                    <a:bodyPr/>
                    <a:lstStyle/>
                    <a:p>
                      <a:endParaRPr lang="fr-FR" dirty="0"/>
                    </a:p>
                  </a:txBody>
                  <a:tcPr/>
                </a:tc>
                <a:tc>
                  <a:txBody>
                    <a:bodyPr/>
                    <a:lstStyle/>
                    <a:p>
                      <a:pPr algn="ctr"/>
                      <a:r>
                        <a:rPr lang="fr-FR" dirty="0" err="1"/>
                        <a:t>Jutosité</a:t>
                      </a:r>
                      <a:endParaRPr lang="fr-FR" dirty="0"/>
                    </a:p>
                  </a:txBody>
                  <a:tcPr/>
                </a:tc>
                <a:tc>
                  <a:txBody>
                    <a:bodyPr/>
                    <a:lstStyle/>
                    <a:p>
                      <a:pPr algn="ctr"/>
                      <a:r>
                        <a:rPr lang="fr-FR" dirty="0"/>
                        <a:t>5,5</a:t>
                      </a:r>
                    </a:p>
                  </a:txBody>
                  <a:tcPr/>
                </a:tc>
                <a:tc>
                  <a:txBody>
                    <a:bodyPr/>
                    <a:lstStyle/>
                    <a:p>
                      <a:pPr algn="ctr"/>
                      <a:r>
                        <a:rPr lang="fr-FR" dirty="0"/>
                        <a:t>5,7</a:t>
                      </a:r>
                    </a:p>
                  </a:txBody>
                  <a:tcPr/>
                </a:tc>
                <a:extLst>
                  <a:ext uri="{0D108BD9-81ED-4DB2-BD59-A6C34878D82A}">
                    <a16:rowId xmlns:a16="http://schemas.microsoft.com/office/drawing/2014/main" val="10006"/>
                  </a:ext>
                </a:extLst>
              </a:tr>
              <a:tr h="370840">
                <a:tc rowSpan="2">
                  <a:txBody>
                    <a:bodyPr/>
                    <a:lstStyle/>
                    <a:p>
                      <a:endParaRPr lang="fr-FR" dirty="0"/>
                    </a:p>
                    <a:p>
                      <a:r>
                        <a:rPr lang="fr-FR" dirty="0"/>
                        <a:t>Partie grasse</a:t>
                      </a:r>
                    </a:p>
                  </a:txBody>
                  <a:tcPr/>
                </a:tc>
                <a:tc>
                  <a:txBody>
                    <a:bodyPr/>
                    <a:lstStyle/>
                    <a:p>
                      <a:pPr algn="ctr"/>
                      <a:r>
                        <a:rPr lang="fr-FR" dirty="0"/>
                        <a:t>Odeur globale</a:t>
                      </a:r>
                    </a:p>
                  </a:txBody>
                  <a:tcPr/>
                </a:tc>
                <a:tc>
                  <a:txBody>
                    <a:bodyPr/>
                    <a:lstStyle/>
                    <a:p>
                      <a:pPr algn="ctr"/>
                      <a:r>
                        <a:rPr lang="fr-FR" dirty="0"/>
                        <a:t>5,6</a:t>
                      </a:r>
                    </a:p>
                  </a:txBody>
                  <a:tcPr/>
                </a:tc>
                <a:tc>
                  <a:txBody>
                    <a:bodyPr/>
                    <a:lstStyle/>
                    <a:p>
                      <a:pPr algn="ctr"/>
                      <a:r>
                        <a:rPr lang="fr-FR" dirty="0"/>
                        <a:t>5,6</a:t>
                      </a:r>
                    </a:p>
                  </a:txBody>
                  <a:tcPr/>
                </a:tc>
                <a:extLst>
                  <a:ext uri="{0D108BD9-81ED-4DB2-BD59-A6C34878D82A}">
                    <a16:rowId xmlns:a16="http://schemas.microsoft.com/office/drawing/2014/main" val="10007"/>
                  </a:ext>
                </a:extLst>
              </a:tr>
              <a:tr h="370840">
                <a:tc vMerge="1">
                  <a:txBody>
                    <a:bodyPr/>
                    <a:lstStyle/>
                    <a:p>
                      <a:endParaRPr lang="fr-FR"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dirty="0"/>
                        <a:t>Flaveur</a:t>
                      </a:r>
                    </a:p>
                  </a:txBody>
                  <a:tcPr/>
                </a:tc>
                <a:tc>
                  <a:txBody>
                    <a:bodyPr/>
                    <a:lstStyle/>
                    <a:p>
                      <a:pPr algn="ctr"/>
                      <a:r>
                        <a:rPr lang="fr-FR" dirty="0"/>
                        <a:t>5,6</a:t>
                      </a:r>
                    </a:p>
                  </a:txBody>
                  <a:tcPr/>
                </a:tc>
                <a:tc>
                  <a:txBody>
                    <a:bodyPr/>
                    <a:lstStyle/>
                    <a:p>
                      <a:pPr algn="ctr"/>
                      <a:r>
                        <a:rPr lang="fr-FR" dirty="0"/>
                        <a:t>5,6</a:t>
                      </a:r>
                    </a:p>
                  </a:txBody>
                  <a:tcPr/>
                </a:tc>
                <a:extLst>
                  <a:ext uri="{0D108BD9-81ED-4DB2-BD59-A6C34878D82A}">
                    <a16:rowId xmlns:a16="http://schemas.microsoft.com/office/drawing/2014/main" val="10008"/>
                  </a:ext>
                </a:extLst>
              </a:tr>
            </a:tbl>
          </a:graphicData>
        </a:graphic>
      </p:graphicFrame>
      <p:sp>
        <p:nvSpPr>
          <p:cNvPr id="9" name="ZoneTexte 8"/>
          <p:cNvSpPr txBox="1"/>
          <p:nvPr/>
        </p:nvSpPr>
        <p:spPr>
          <a:xfrm>
            <a:off x="6510130" y="6189549"/>
            <a:ext cx="2951449" cy="307777"/>
          </a:xfrm>
          <a:prstGeom prst="rect">
            <a:avLst/>
          </a:prstGeom>
          <a:noFill/>
        </p:spPr>
        <p:txBody>
          <a:bodyPr wrap="none" rtlCol="0">
            <a:spAutoFit/>
          </a:bodyPr>
          <a:lstStyle/>
          <a:p>
            <a:r>
              <a:rPr lang="fr-FR" sz="1400" dirty="0"/>
              <a:t>Source : Institut de l’Elevage 2018</a:t>
            </a:r>
          </a:p>
        </p:txBody>
      </p:sp>
      <p:pic>
        <p:nvPicPr>
          <p:cNvPr id="10" name="Image 9">
            <a:extLst>
              <a:ext uri="{FF2B5EF4-FFF2-40B4-BE49-F238E27FC236}">
                <a16:creationId xmlns:a16="http://schemas.microsoft.com/office/drawing/2014/main" id="{AAFE6DF2-631C-49BC-BF47-546CBFB7F3E2}"/>
              </a:ext>
            </a:extLst>
          </p:cNvPr>
          <p:cNvPicPr>
            <a:picLocks noChangeAspect="1"/>
          </p:cNvPicPr>
          <p:nvPr/>
        </p:nvPicPr>
        <p:blipFill>
          <a:blip r:embed="rId3"/>
          <a:stretch>
            <a:fillRect/>
          </a:stretch>
        </p:blipFill>
        <p:spPr>
          <a:xfrm>
            <a:off x="8120785" y="609600"/>
            <a:ext cx="2152650" cy="1628775"/>
          </a:xfrm>
          <a:prstGeom prst="rect">
            <a:avLst/>
          </a:prstGeom>
        </p:spPr>
      </p:pic>
    </p:spTree>
    <p:extLst>
      <p:ext uri="{BB962C8B-B14F-4D97-AF65-F5344CB8AC3E}">
        <p14:creationId xmlns:p14="http://schemas.microsoft.com/office/powerpoint/2010/main" val="97022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Des consommateurs plutôt séduits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7" name="ZoneTexte 6"/>
          <p:cNvSpPr txBox="1"/>
          <p:nvPr/>
        </p:nvSpPr>
        <p:spPr>
          <a:xfrm>
            <a:off x="4462670" y="5524543"/>
            <a:ext cx="2951449" cy="307777"/>
          </a:xfrm>
          <a:prstGeom prst="rect">
            <a:avLst/>
          </a:prstGeom>
          <a:noFill/>
        </p:spPr>
        <p:txBody>
          <a:bodyPr wrap="none" rtlCol="0">
            <a:spAutoFit/>
          </a:bodyPr>
          <a:lstStyle/>
          <a:p>
            <a:r>
              <a:rPr lang="fr-FR" sz="1400" dirty="0"/>
              <a:t>Source : Institut de l’Elevage 2018</a:t>
            </a:r>
          </a:p>
        </p:txBody>
      </p:sp>
      <p:pic>
        <p:nvPicPr>
          <p:cNvPr id="1026" name="C624D94D-6C94-4C4E-AF34-D8687B4AE4C3" descr="FC769A87-3A6E-40FB-A8B7-35626ABC4914@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219" y="1809179"/>
            <a:ext cx="10427344" cy="37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05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464" y="371061"/>
            <a:ext cx="8596668" cy="1320800"/>
          </a:xfrm>
        </p:spPr>
        <p:txBody>
          <a:bodyPr/>
          <a:lstStyle/>
          <a:p>
            <a:r>
              <a:rPr lang="fr-FR" dirty="0"/>
              <a:t>En résumé</a:t>
            </a:r>
          </a:p>
        </p:txBody>
      </p:sp>
      <p:sp>
        <p:nvSpPr>
          <p:cNvPr id="3" name="Espace réservé du contenu 2"/>
          <p:cNvSpPr>
            <a:spLocks noGrp="1"/>
          </p:cNvSpPr>
          <p:nvPr>
            <p:ph idx="1"/>
          </p:nvPr>
        </p:nvSpPr>
        <p:spPr>
          <a:xfrm>
            <a:off x="390958" y="1794058"/>
            <a:ext cx="6599778" cy="5555974"/>
          </a:xfrm>
        </p:spPr>
        <p:txBody>
          <a:bodyPr>
            <a:normAutofit/>
          </a:bodyPr>
          <a:lstStyle/>
          <a:p>
            <a:pPr marL="0" indent="0">
              <a:buNone/>
            </a:pPr>
            <a:r>
              <a:rPr lang="fr-FR" sz="2400" dirty="0"/>
              <a:t>Finir des agneaux en bergerie avec un fourrage de légumineuses et une céréale se traduit par : </a:t>
            </a:r>
          </a:p>
          <a:p>
            <a:pPr lvl="0"/>
            <a:r>
              <a:rPr lang="fr-FR" sz="2400" b="1" dirty="0"/>
              <a:t>Une ration moins chère</a:t>
            </a:r>
            <a:r>
              <a:rPr lang="fr-FR" sz="2400" dirty="0"/>
              <a:t> : </a:t>
            </a:r>
            <a:r>
              <a:rPr lang="fr-FR" sz="2400" b="1" dirty="0"/>
              <a:t>- 9 € </a:t>
            </a:r>
            <a:r>
              <a:rPr lang="fr-FR" sz="2400" dirty="0"/>
              <a:t>par agneau du sevrage à la commercialisation,</a:t>
            </a:r>
          </a:p>
          <a:p>
            <a:pPr lvl="0"/>
            <a:r>
              <a:rPr lang="fr-FR" sz="2400" dirty="0"/>
              <a:t>Un </a:t>
            </a:r>
            <a:r>
              <a:rPr lang="fr-FR" sz="2400" b="1" dirty="0"/>
              <a:t>allongement de la durée de finition de 15 j</a:t>
            </a:r>
            <a:r>
              <a:rPr lang="fr-FR" sz="2400" dirty="0"/>
              <a:t>,</a:t>
            </a:r>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5" name="Rogner et arrondir un rectangle à un seul coin 4"/>
          <p:cNvSpPr/>
          <p:nvPr/>
        </p:nvSpPr>
        <p:spPr>
          <a:xfrm>
            <a:off x="8080514" y="669235"/>
            <a:ext cx="2166730" cy="1818861"/>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réussite de la technique reste étroitement liée à la teneur en feuilles du fourrage</a:t>
            </a:r>
          </a:p>
        </p:txBody>
      </p:sp>
      <p:pic>
        <p:nvPicPr>
          <p:cNvPr id="9" name="Image 8">
            <a:extLst>
              <a:ext uri="{FF2B5EF4-FFF2-40B4-BE49-F238E27FC236}">
                <a16:creationId xmlns:a16="http://schemas.microsoft.com/office/drawing/2014/main" id="{981CF19F-B13F-41EB-8BA4-B95E64AFDD28}"/>
              </a:ext>
            </a:extLst>
          </p:cNvPr>
          <p:cNvPicPr>
            <a:picLocks noChangeAspect="1"/>
          </p:cNvPicPr>
          <p:nvPr/>
        </p:nvPicPr>
        <p:blipFill>
          <a:blip r:embed="rId4"/>
          <a:stretch>
            <a:fillRect/>
          </a:stretch>
        </p:blipFill>
        <p:spPr>
          <a:xfrm>
            <a:off x="6907565" y="2786270"/>
            <a:ext cx="3543300" cy="2419350"/>
          </a:xfrm>
          <a:prstGeom prst="rect">
            <a:avLst/>
          </a:prstGeom>
        </p:spPr>
      </p:pic>
    </p:spTree>
    <p:extLst>
      <p:ext uri="{BB962C8B-B14F-4D97-AF65-F5344CB8AC3E}">
        <p14:creationId xmlns:p14="http://schemas.microsoft.com/office/powerpoint/2010/main" val="4121283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9464" y="371061"/>
            <a:ext cx="8596668" cy="1320800"/>
          </a:xfrm>
        </p:spPr>
        <p:txBody>
          <a:bodyPr/>
          <a:lstStyle/>
          <a:p>
            <a:r>
              <a:rPr lang="fr-FR" dirty="0"/>
              <a:t>En résumé</a:t>
            </a:r>
          </a:p>
        </p:txBody>
      </p:sp>
      <p:sp>
        <p:nvSpPr>
          <p:cNvPr id="3" name="Espace réservé du contenu 2"/>
          <p:cNvSpPr>
            <a:spLocks noGrp="1"/>
          </p:cNvSpPr>
          <p:nvPr>
            <p:ph idx="1"/>
          </p:nvPr>
        </p:nvSpPr>
        <p:spPr>
          <a:xfrm>
            <a:off x="420455" y="1540386"/>
            <a:ext cx="7331276" cy="5555974"/>
          </a:xfrm>
        </p:spPr>
        <p:txBody>
          <a:bodyPr>
            <a:normAutofit/>
          </a:bodyPr>
          <a:lstStyle/>
          <a:p>
            <a:pPr marL="0" indent="0">
              <a:buNone/>
            </a:pPr>
            <a:r>
              <a:rPr lang="fr-FR" sz="2400" dirty="0"/>
              <a:t>L’association de cette ration avec un sevrage tardif (110 j) induit :</a:t>
            </a:r>
          </a:p>
          <a:p>
            <a:pPr lvl="0"/>
            <a:r>
              <a:rPr lang="fr-FR" sz="2400" dirty="0"/>
              <a:t>Un </a:t>
            </a:r>
            <a:r>
              <a:rPr lang="fr-FR" sz="2400" b="1" dirty="0"/>
              <a:t>allongement de la durée de finition qui peut atteindre un mois</a:t>
            </a:r>
            <a:r>
              <a:rPr lang="fr-FR" sz="2400" dirty="0"/>
              <a:t>,</a:t>
            </a:r>
          </a:p>
          <a:p>
            <a:pPr lvl="0"/>
            <a:r>
              <a:rPr lang="fr-FR" sz="2400" dirty="0"/>
              <a:t>Sans différence d’état d’engraissement,</a:t>
            </a:r>
          </a:p>
          <a:p>
            <a:pPr lvl="0"/>
            <a:r>
              <a:rPr lang="fr-FR" sz="2400" dirty="0"/>
              <a:t>Sans modification du profil d’acide gras de type oméga 3,</a:t>
            </a:r>
          </a:p>
          <a:p>
            <a:pPr lvl="0"/>
            <a:r>
              <a:rPr lang="fr-FR" sz="2400" dirty="0"/>
              <a:t>Sans dégradation de l’odeur et de la flaveur des viandes,</a:t>
            </a:r>
          </a:p>
          <a:p>
            <a:pPr lvl="0"/>
            <a:r>
              <a:rPr lang="fr-FR" sz="2400" dirty="0"/>
              <a:t>Avec des viandes aussi tendres et juteuses. </a:t>
            </a:r>
          </a:p>
          <a:p>
            <a:pPr marL="0" indent="0">
              <a:buNone/>
            </a:pPr>
            <a:endParaRPr lang="fr-FR" sz="2000"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5" name="Rogner et arrondir un rectangle à un seul coin 4"/>
          <p:cNvSpPr/>
          <p:nvPr/>
        </p:nvSpPr>
        <p:spPr>
          <a:xfrm>
            <a:off x="8080514" y="669235"/>
            <a:ext cx="2166730" cy="1818861"/>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La réussite de la technique reste étroitement liée à la teneur en feuilles du fourrage</a:t>
            </a:r>
          </a:p>
        </p:txBody>
      </p:sp>
    </p:spTree>
    <p:extLst>
      <p:ext uri="{BB962C8B-B14F-4D97-AF65-F5344CB8AC3E}">
        <p14:creationId xmlns:p14="http://schemas.microsoft.com/office/powerpoint/2010/main" val="288823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Espace réservé du numéro de diapositive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2200DD-72B8-43F3-9E4B-27F65653A4B8}" type="slidenum">
              <a:rPr lang="fr-FR" altLang="fr-FR" smtClean="0">
                <a:solidFill>
                  <a:schemeClr val="bg1"/>
                </a:solidFill>
              </a:rPr>
              <a:pPr/>
              <a:t>14</a:t>
            </a:fld>
            <a:endParaRPr lang="fr-FR" altLang="fr-FR">
              <a:solidFill>
                <a:schemeClr val="bg1"/>
              </a:solidFill>
            </a:endParaRPr>
          </a:p>
        </p:txBody>
      </p:sp>
      <p:sp>
        <p:nvSpPr>
          <p:cNvPr id="8"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8"/>
          <p:cNvSpPr/>
          <p:nvPr/>
        </p:nvSpPr>
        <p:spPr>
          <a:xfrm rot="10800000">
            <a:off x="5179974" y="0"/>
            <a:ext cx="982382" cy="6227936"/>
          </a:xfrm>
          <a:prstGeom prst="triangle">
            <a:avLst>
              <a:gd name="adj" fmla="val 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Text Box 3"/>
          <p:cNvSpPr txBox="1">
            <a:spLocks noChangeArrowheads="1"/>
          </p:cNvSpPr>
          <p:nvPr/>
        </p:nvSpPr>
        <p:spPr bwMode="auto">
          <a:xfrm>
            <a:off x="6625339" y="3330824"/>
            <a:ext cx="4202838" cy="3631763"/>
          </a:xfrm>
          <a:prstGeom prst="rect">
            <a:avLst/>
          </a:prstGeom>
          <a:noFill/>
          <a:ln w="9525">
            <a:noFill/>
            <a:miter lim="800000"/>
            <a:headEnd/>
            <a:tailEnd/>
          </a:ln>
        </p:spPr>
        <p:txBody>
          <a:bodyPr wrap="square">
            <a:spAutoFit/>
          </a:bodyPr>
          <a:lstStyle/>
          <a:p>
            <a:pPr eaLnBrk="1" hangingPunct="1">
              <a:buFont typeface="Wingdings" pitchFamily="2" charset="2"/>
              <a:buNone/>
              <a:defRPr/>
            </a:pPr>
            <a:r>
              <a:rPr lang="fr-FR" sz="3200" b="1" dirty="0">
                <a:solidFill>
                  <a:srgbClr val="008000"/>
                </a:solidFill>
              </a:rPr>
              <a:t>Pour en savoir plus :</a:t>
            </a:r>
          </a:p>
          <a:p>
            <a:pPr eaLnBrk="1" hangingPunct="1">
              <a:buFont typeface="Wingdings" pitchFamily="2" charset="2"/>
              <a:buNone/>
              <a:defRPr/>
            </a:pPr>
            <a:r>
              <a:rPr lang="fr-FR" sz="2400" b="1" dirty="0">
                <a:solidFill>
                  <a:srgbClr val="008000"/>
                </a:solidFill>
              </a:rPr>
              <a:t>Fiche technique, vidéo, podcast </a:t>
            </a:r>
          </a:p>
          <a:p>
            <a:pPr eaLnBrk="1" hangingPunct="1">
              <a:buFont typeface="Wingdings" pitchFamily="2" charset="2"/>
              <a:buNone/>
              <a:defRPr/>
            </a:pPr>
            <a:r>
              <a:rPr lang="fr-FR" sz="3200" b="1" dirty="0">
                <a:solidFill>
                  <a:srgbClr val="90C226"/>
                </a:solidFill>
              </a:rPr>
              <a:t>Ecolagno.idele.fr</a:t>
            </a:r>
          </a:p>
          <a:p>
            <a:pPr eaLnBrk="1" hangingPunct="1">
              <a:buFont typeface="Wingdings" pitchFamily="2" charset="2"/>
              <a:buNone/>
              <a:defRPr/>
            </a:pPr>
            <a:r>
              <a:rPr lang="fr-FR" sz="3200" b="1" dirty="0">
                <a:solidFill>
                  <a:srgbClr val="90C226"/>
                </a:solidFill>
              </a:rPr>
              <a:t>Ciirpo.idele.fr</a:t>
            </a:r>
          </a:p>
          <a:p>
            <a:pPr eaLnBrk="1" hangingPunct="1">
              <a:buFont typeface="Wingdings" pitchFamily="2" charset="2"/>
              <a:buNone/>
              <a:defRPr/>
            </a:pPr>
            <a:endParaRPr lang="fr-FR" sz="600" b="1" dirty="0">
              <a:solidFill>
                <a:schemeClr val="tx2">
                  <a:lumMod val="75000"/>
                </a:schemeClr>
              </a:solidFill>
              <a:latin typeface="Comic Sans MS" pitchFamily="66" charset="0"/>
            </a:endParaRPr>
          </a:p>
          <a:p>
            <a:pPr eaLnBrk="1" hangingPunct="1">
              <a:defRPr/>
            </a:pPr>
            <a:r>
              <a:rPr lang="fr-FR" sz="2400" b="1" dirty="0">
                <a:solidFill>
                  <a:schemeClr val="tx2">
                    <a:lumMod val="75000"/>
                  </a:schemeClr>
                </a:solidFill>
                <a:hlinkClick r:id="rId2"/>
              </a:rPr>
              <a:t>www.idele.fr</a:t>
            </a:r>
            <a:r>
              <a:rPr lang="fr-FR" sz="2400" b="1" dirty="0">
                <a:solidFill>
                  <a:schemeClr val="tx2">
                    <a:lumMod val="75000"/>
                  </a:schemeClr>
                </a:solidFill>
              </a:rPr>
              <a:t> </a:t>
            </a:r>
            <a:endParaRPr lang="fr-FR" sz="2400" dirty="0">
              <a:solidFill>
                <a:schemeClr val="tx2">
                  <a:lumMod val="75000"/>
                </a:schemeClr>
              </a:solidFill>
            </a:endParaRPr>
          </a:p>
          <a:p>
            <a:pPr eaLnBrk="1" hangingPunct="1">
              <a:defRPr/>
            </a:pPr>
            <a:r>
              <a:rPr lang="fr-FR" sz="2400" b="1" dirty="0">
                <a:solidFill>
                  <a:schemeClr val="tx2">
                    <a:lumMod val="75000"/>
                  </a:schemeClr>
                </a:solidFill>
                <a:hlinkClick r:id="rId3"/>
              </a:rPr>
              <a:t>www.inn-ovin.fr</a:t>
            </a:r>
            <a:endParaRPr lang="fr-FR" sz="2800" b="1" dirty="0">
              <a:solidFill>
                <a:schemeClr val="tx1">
                  <a:lumMod val="50000"/>
                </a:schemeClr>
              </a:solidFill>
              <a:latin typeface="Comic Sans MS" pitchFamily="66" charset="0"/>
            </a:endParaRPr>
          </a:p>
          <a:p>
            <a:pPr eaLnBrk="1" hangingPunct="1">
              <a:buFont typeface="Arial" pitchFamily="34" charset="0"/>
              <a:buChar char="•"/>
              <a:defRPr/>
            </a:pPr>
            <a:endParaRPr lang="fr-FR" sz="3200" b="1" dirty="0">
              <a:solidFill>
                <a:schemeClr val="tx1">
                  <a:lumMod val="50000"/>
                </a:schemeClr>
              </a:solidFill>
              <a:latin typeface="Comic Sans MS" pitchFamily="66" charset="0"/>
            </a:endParaRPr>
          </a:p>
        </p:txBody>
      </p:sp>
      <p:sp>
        <p:nvSpPr>
          <p:cNvPr id="11" name="ZoneTexte 10"/>
          <p:cNvSpPr txBox="1"/>
          <p:nvPr/>
        </p:nvSpPr>
        <p:spPr>
          <a:xfrm>
            <a:off x="5179973" y="5565726"/>
            <a:ext cx="825803" cy="307777"/>
          </a:xfrm>
          <a:prstGeom prst="rect">
            <a:avLst/>
          </a:prstGeom>
          <a:noFill/>
        </p:spPr>
        <p:txBody>
          <a:bodyPr wrap="none" rtlCol="0">
            <a:spAutoFit/>
          </a:bodyPr>
          <a:lstStyle/>
          <a:p>
            <a:r>
              <a:rPr lang="fr-FR" sz="1400" dirty="0"/>
              <a:t>CP : CIV</a:t>
            </a: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pic>
        <p:nvPicPr>
          <p:cNvPr id="13" name="Image 12"/>
          <p:cNvPicPr>
            <a:picLocks noChangeAspect="1"/>
          </p:cNvPicPr>
          <p:nvPr/>
        </p:nvPicPr>
        <p:blipFill>
          <a:blip r:embed="rId5"/>
          <a:stretch>
            <a:fillRect/>
          </a:stretch>
        </p:blipFill>
        <p:spPr>
          <a:xfrm>
            <a:off x="175272" y="5873503"/>
            <a:ext cx="2756771" cy="915415"/>
          </a:xfrm>
          <a:prstGeom prst="rect">
            <a:avLst/>
          </a:prstGeom>
        </p:spPr>
      </p:pic>
      <p:pic>
        <p:nvPicPr>
          <p:cNvPr id="3" name="Image 2"/>
          <p:cNvPicPr>
            <a:picLocks noChangeAspect="1"/>
          </p:cNvPicPr>
          <p:nvPr/>
        </p:nvPicPr>
        <p:blipFill>
          <a:blip r:embed="rId6"/>
          <a:stretch>
            <a:fillRect/>
          </a:stretch>
        </p:blipFill>
        <p:spPr>
          <a:xfrm>
            <a:off x="7110118" y="249513"/>
            <a:ext cx="2077737" cy="2957720"/>
          </a:xfrm>
          <a:prstGeom prst="rect">
            <a:avLst/>
          </a:prstGeom>
          <a:ln>
            <a:solidFill>
              <a:schemeClr val="bg1">
                <a:lumMod val="50000"/>
              </a:schemeClr>
            </a:solidFill>
          </a:ln>
        </p:spPr>
      </p:pic>
      <p:pic>
        <p:nvPicPr>
          <p:cNvPr id="5" name="Image 4">
            <a:extLst>
              <a:ext uri="{FF2B5EF4-FFF2-40B4-BE49-F238E27FC236}">
                <a16:creationId xmlns:a16="http://schemas.microsoft.com/office/drawing/2014/main" id="{53FCBA83-4B03-4083-9ECD-2545ED7B7B8E}"/>
              </a:ext>
            </a:extLst>
          </p:cNvPr>
          <p:cNvPicPr>
            <a:picLocks noChangeAspect="1"/>
          </p:cNvPicPr>
          <p:nvPr/>
        </p:nvPicPr>
        <p:blipFill>
          <a:blip r:embed="rId7"/>
          <a:stretch>
            <a:fillRect/>
          </a:stretch>
        </p:blipFill>
        <p:spPr>
          <a:xfrm>
            <a:off x="357451" y="1102208"/>
            <a:ext cx="5648325" cy="4210050"/>
          </a:xfrm>
          <a:prstGeom prst="rect">
            <a:avLst/>
          </a:prstGeom>
        </p:spPr>
      </p:pic>
    </p:spTree>
    <p:extLst>
      <p:ext uri="{BB962C8B-B14F-4D97-AF65-F5344CB8AC3E}">
        <p14:creationId xmlns:p14="http://schemas.microsoft.com/office/powerpoint/2010/main" val="239408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8973" y="1941056"/>
            <a:ext cx="9609503" cy="1646302"/>
          </a:xfrm>
        </p:spPr>
        <p:txBody>
          <a:bodyPr/>
          <a:lstStyle/>
          <a:p>
            <a:pPr algn="ctr">
              <a:spcBef>
                <a:spcPts val="1200"/>
              </a:spcBef>
            </a:pPr>
            <a:r>
              <a:rPr lang="fr-FR" sz="4800" b="1" dirty="0">
                <a:solidFill>
                  <a:srgbClr val="008000"/>
                </a:solidFill>
              </a:rPr>
              <a:t>Des agneaux finis avec du foin de luzerne :</a:t>
            </a:r>
            <a:br>
              <a:rPr lang="fr-FR" sz="4000" b="1" dirty="0"/>
            </a:br>
            <a:r>
              <a:rPr lang="fr-FR" sz="4000" b="1" dirty="0"/>
              <a:t>une pratique agroécologique</a:t>
            </a:r>
            <a:endParaRPr lang="fr-FR" sz="2400" b="1" dirty="0"/>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2369203" y="3903151"/>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Sous-titre 5"/>
          <p:cNvSpPr>
            <a:spLocks noGrp="1"/>
          </p:cNvSpPr>
          <p:nvPr>
            <p:ph type="subTitle" idx="1"/>
          </p:nvPr>
        </p:nvSpPr>
        <p:spPr>
          <a:xfrm>
            <a:off x="3183652" y="4077861"/>
            <a:ext cx="7766936" cy="1096899"/>
          </a:xfrm>
        </p:spPr>
        <p:txBody>
          <a:bodyPr>
            <a:noAutofit/>
          </a:bodyPr>
          <a:lstStyle/>
          <a:p>
            <a:pPr algn="l"/>
            <a:r>
              <a:rPr lang="fr-FR" sz="1600" dirty="0"/>
              <a:t>Laurence Sagot – Institut de l’Elevage/CIIRPO</a:t>
            </a:r>
          </a:p>
          <a:p>
            <a:pPr algn="l"/>
            <a:r>
              <a:rPr lang="fr-FR" sz="1600" dirty="0"/>
              <a:t>Jérôme Normand – Institut de l’Elevage</a:t>
            </a:r>
          </a:p>
          <a:p>
            <a:pPr algn="l"/>
            <a:r>
              <a:rPr lang="fr-FR" sz="1600" dirty="0"/>
              <a:t>Isabelle Legrand – Institut de l’Elevage</a:t>
            </a:r>
          </a:p>
          <a:p>
            <a:pPr algn="l"/>
            <a:r>
              <a:rPr lang="fr-FR" sz="1600" dirty="0"/>
              <a:t>Denis Gautier – Institut de l’Elevage/CIIRPO</a:t>
            </a:r>
          </a:p>
          <a:p>
            <a:pPr algn="l"/>
            <a:endParaRPr lang="fr-FR" sz="1600" dirty="0"/>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74002" y="234485"/>
            <a:ext cx="1321904" cy="1278548"/>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78674" y="234485"/>
            <a:ext cx="1254300" cy="1569823"/>
          </a:xfrm>
          <a:prstGeom prst="rect">
            <a:avLst/>
          </a:prstGeom>
        </p:spPr>
      </p:pic>
      <p:pic>
        <p:nvPicPr>
          <p:cNvPr id="3" name="Image 2"/>
          <p:cNvPicPr>
            <a:picLocks noChangeAspect="1"/>
          </p:cNvPicPr>
          <p:nvPr/>
        </p:nvPicPr>
        <p:blipFill rotWithShape="1">
          <a:blip r:embed="rId6"/>
          <a:srcRect t="26781"/>
          <a:stretch/>
        </p:blipFill>
        <p:spPr>
          <a:xfrm>
            <a:off x="41859" y="5900279"/>
            <a:ext cx="8783566" cy="802478"/>
          </a:xfrm>
          <a:prstGeom prst="rect">
            <a:avLst/>
          </a:prstGeom>
        </p:spPr>
      </p:pic>
      <p:pic>
        <p:nvPicPr>
          <p:cNvPr id="7" name="Image 6"/>
          <p:cNvPicPr>
            <a:picLocks noChangeAspect="1"/>
          </p:cNvPicPr>
          <p:nvPr/>
        </p:nvPicPr>
        <p:blipFill>
          <a:blip r:embed="rId7"/>
          <a:stretch>
            <a:fillRect/>
          </a:stretch>
        </p:blipFill>
        <p:spPr>
          <a:xfrm>
            <a:off x="8592397" y="5900279"/>
            <a:ext cx="3512158" cy="8034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Du fourrage de légumineuses + une céréale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472332" y="2099138"/>
            <a:ext cx="5887173" cy="3880773"/>
          </a:xfrm>
        </p:spPr>
        <p:txBody>
          <a:bodyPr/>
          <a:lstStyle/>
          <a:p>
            <a:r>
              <a:rPr lang="fr-FR" sz="2800" dirty="0"/>
              <a:t>Du foin ou de l’enrubannage de </a:t>
            </a:r>
            <a:r>
              <a:rPr lang="fr-FR" sz="2800" b="1" dirty="0"/>
              <a:t>luzerne </a:t>
            </a:r>
            <a:r>
              <a:rPr lang="fr-FR" sz="2800" dirty="0"/>
              <a:t>ou </a:t>
            </a:r>
            <a:r>
              <a:rPr lang="fr-FR" sz="2800" b="1" dirty="0"/>
              <a:t>trèfle violet </a:t>
            </a:r>
            <a:r>
              <a:rPr lang="fr-FR" sz="2800" dirty="0"/>
              <a:t>purs</a:t>
            </a:r>
          </a:p>
          <a:p>
            <a:r>
              <a:rPr lang="fr-FR" sz="2800" dirty="0"/>
              <a:t>Une </a:t>
            </a:r>
            <a:r>
              <a:rPr lang="fr-FR" sz="2800" b="1" dirty="0"/>
              <a:t>céréale</a:t>
            </a:r>
            <a:r>
              <a:rPr lang="fr-FR" sz="2800" dirty="0"/>
              <a:t> : orge, triticale…</a:t>
            </a:r>
          </a:p>
          <a:p>
            <a:r>
              <a:rPr lang="fr-FR" sz="2800" dirty="0"/>
              <a:t>Un </a:t>
            </a:r>
            <a:r>
              <a:rPr lang="fr-FR" sz="2800" b="1" dirty="0"/>
              <a:t>aliment minéral équilibré </a:t>
            </a:r>
            <a:r>
              <a:rPr lang="fr-FR" sz="2800" dirty="0"/>
              <a:t>en phosphore et calcium</a:t>
            </a:r>
            <a:endParaRPr lang="fr-FR" dirty="0"/>
          </a:p>
          <a:p>
            <a:pPr marL="0" indent="0">
              <a:buNone/>
            </a:pPr>
            <a:endParaRPr lang="fr-FR" dirty="0"/>
          </a:p>
          <a:p>
            <a:pPr marL="0" indent="0">
              <a:buNone/>
            </a:pPr>
            <a:endParaRPr lang="fr-FR" dirty="0"/>
          </a:p>
          <a:p>
            <a:pPr marL="0" indent="0">
              <a:buNone/>
            </a:pPr>
            <a:endParaRPr lang="fr-FR" dirty="0"/>
          </a:p>
        </p:txBody>
      </p:sp>
      <p:pic>
        <p:nvPicPr>
          <p:cNvPr id="8" name="Image 7">
            <a:extLst>
              <a:ext uri="{FF2B5EF4-FFF2-40B4-BE49-F238E27FC236}">
                <a16:creationId xmlns:a16="http://schemas.microsoft.com/office/drawing/2014/main" id="{3C0A5AF6-E50D-4AE4-BF17-3E1F3C6E184E}"/>
              </a:ext>
            </a:extLst>
          </p:cNvPr>
          <p:cNvPicPr>
            <a:picLocks noChangeAspect="1"/>
          </p:cNvPicPr>
          <p:nvPr/>
        </p:nvPicPr>
        <p:blipFill>
          <a:blip r:embed="rId4"/>
          <a:stretch>
            <a:fillRect/>
          </a:stretch>
        </p:blipFill>
        <p:spPr>
          <a:xfrm>
            <a:off x="6543828" y="2126177"/>
            <a:ext cx="3686175" cy="2447925"/>
          </a:xfrm>
          <a:prstGeom prst="rect">
            <a:avLst/>
          </a:prstGeom>
        </p:spPr>
      </p:pic>
    </p:spTree>
    <p:extLst>
      <p:ext uri="{BB962C8B-B14F-4D97-AF65-F5344CB8AC3E}">
        <p14:creationId xmlns:p14="http://schemas.microsoft.com/office/powerpoint/2010/main" val="76057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Une ration moins chère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448734" y="2099138"/>
            <a:ext cx="8596668" cy="3880773"/>
          </a:xfrm>
        </p:spPr>
        <p:txBody>
          <a:bodyPr/>
          <a:lstStyle/>
          <a:p>
            <a:r>
              <a:rPr lang="fr-FR" sz="2800" dirty="0"/>
              <a:t>9 € </a:t>
            </a:r>
            <a:r>
              <a:rPr lang="fr-FR" dirty="0"/>
              <a:t>: c’est l’économie réalisée par agneau du sevrage à l’abattage par rapport à un régime composé d’un mélange fermier et d’un foin de graminées</a:t>
            </a:r>
          </a:p>
          <a:p>
            <a:pPr marL="0" indent="0">
              <a:buNone/>
            </a:pPr>
            <a:endParaRPr lang="fr-FR" dirty="0"/>
          </a:p>
          <a:p>
            <a:pPr marL="0" indent="0">
              <a:buNone/>
            </a:pPr>
            <a:r>
              <a:rPr lang="fr-FR" dirty="0"/>
              <a:t>Une </a:t>
            </a:r>
            <a:r>
              <a:rPr lang="fr-FR" b="1" dirty="0"/>
              <a:t>ration sans ajout de complément azoté : </a:t>
            </a:r>
            <a:r>
              <a:rPr lang="fr-FR" dirty="0"/>
              <a:t>Foin de luzerne ou de trèfle violet semé </a:t>
            </a:r>
            <a:r>
              <a:rPr lang="fr-FR" b="1" dirty="0"/>
              <a:t>pur</a:t>
            </a:r>
            <a:r>
              <a:rPr lang="fr-FR" dirty="0"/>
              <a:t> + 1 céréale (orge, triticale… mais pas de blé, ni d’avoine en plat unique)</a:t>
            </a:r>
          </a:p>
          <a:p>
            <a:pPr marL="0" indent="0">
              <a:buNone/>
            </a:pPr>
            <a:r>
              <a:rPr lang="fr-FR" dirty="0"/>
              <a:t>Avec la céréale distribuée à volonté ou rationnée (de 800 g à 1 kg par agneau et par j)</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14190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Le même indice de consommation en concentré</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538186" y="1930400"/>
            <a:ext cx="8596668" cy="3880773"/>
          </a:xfrm>
        </p:spPr>
        <p:txBody>
          <a:bodyPr>
            <a:normAutofit fontScale="92500" lnSpcReduction="20000"/>
          </a:bodyPr>
          <a:lstStyle/>
          <a:p>
            <a:r>
              <a:rPr lang="fr-FR" sz="2800" dirty="0"/>
              <a:t>Pour un agneau sevré à 70 j et commercialisé à 17,5 kg de carcasse, compter :</a:t>
            </a:r>
          </a:p>
          <a:p>
            <a:pPr marL="0" indent="0">
              <a:buNone/>
            </a:pPr>
            <a:endParaRPr lang="fr-FR" sz="2800" dirty="0"/>
          </a:p>
          <a:p>
            <a:pPr marL="0" indent="0">
              <a:buNone/>
            </a:pPr>
            <a:r>
              <a:rPr lang="fr-FR" sz="2800" dirty="0">
                <a:solidFill>
                  <a:srgbClr val="90C226"/>
                </a:solidFill>
              </a:rPr>
              <a:t>50 kg de céréale + 30 kg de foin de luzerne</a:t>
            </a:r>
          </a:p>
          <a:p>
            <a:pPr marL="0" indent="0">
              <a:buNone/>
            </a:pPr>
            <a:endParaRPr lang="fr-FR" sz="2800" dirty="0"/>
          </a:p>
          <a:p>
            <a:pPr marL="0" indent="0">
              <a:buNone/>
            </a:pPr>
            <a:r>
              <a:rPr lang="fr-FR" sz="2800" dirty="0"/>
              <a:t>Soit :</a:t>
            </a:r>
          </a:p>
          <a:p>
            <a:pPr marL="0" indent="0">
              <a:buNone/>
            </a:pPr>
            <a:r>
              <a:rPr lang="fr-FR" sz="2000" dirty="0"/>
              <a:t>- les mêmes quantités d’aliments concentré</a:t>
            </a:r>
          </a:p>
          <a:p>
            <a:pPr marL="0" indent="0">
              <a:buNone/>
            </a:pPr>
            <a:r>
              <a:rPr lang="fr-FR" sz="2000" dirty="0"/>
              <a:t>- 3 fois plus de foin</a:t>
            </a:r>
          </a:p>
          <a:p>
            <a:pPr marL="0" indent="0">
              <a:buNone/>
            </a:pPr>
            <a:r>
              <a:rPr lang="fr-FR" sz="2000" dirty="0"/>
              <a:t>qu’avec une ration composée d’un mélange fermier et du foin de graminées</a:t>
            </a:r>
          </a:p>
          <a:p>
            <a:pPr marL="0" indent="0">
              <a:buNone/>
            </a:pPr>
            <a:endParaRPr lang="fr-FR" dirty="0"/>
          </a:p>
          <a:p>
            <a:endParaRPr lang="fr-FR" dirty="0"/>
          </a:p>
        </p:txBody>
      </p:sp>
    </p:spTree>
    <p:extLst>
      <p:ext uri="{BB962C8B-B14F-4D97-AF65-F5344CB8AC3E}">
        <p14:creationId xmlns:p14="http://schemas.microsoft.com/office/powerpoint/2010/main" val="192172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7456" y="559905"/>
            <a:ext cx="9261796" cy="1320800"/>
          </a:xfrm>
        </p:spPr>
        <p:txBody>
          <a:bodyPr/>
          <a:lstStyle/>
          <a:p>
            <a:r>
              <a:rPr lang="fr-FR" dirty="0"/>
              <a:t>15 jours de finition en plus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6" name="Espace réservé du contenu 5"/>
          <p:cNvSpPr>
            <a:spLocks noGrp="1"/>
          </p:cNvSpPr>
          <p:nvPr>
            <p:ph idx="1"/>
          </p:nvPr>
        </p:nvSpPr>
        <p:spPr>
          <a:xfrm>
            <a:off x="498428" y="1381539"/>
            <a:ext cx="9013319" cy="5575852"/>
          </a:xfrm>
        </p:spPr>
        <p:txBody>
          <a:bodyPr>
            <a:normAutofit lnSpcReduction="10000"/>
          </a:bodyPr>
          <a:lstStyle/>
          <a:p>
            <a:r>
              <a:rPr lang="fr-FR" sz="2800" dirty="0"/>
              <a:t> des agneaux commercialisés plus tard</a:t>
            </a:r>
          </a:p>
          <a:p>
            <a:pPr marL="0" indent="0">
              <a:buNone/>
            </a:pPr>
            <a:endParaRPr lang="fr-FR" sz="2800" dirty="0"/>
          </a:p>
          <a:p>
            <a:pPr>
              <a:buFontTx/>
              <a:buChar char="-"/>
            </a:pPr>
            <a:r>
              <a:rPr lang="fr-FR" sz="2800" dirty="0">
                <a:solidFill>
                  <a:srgbClr val="90C226"/>
                </a:solidFill>
              </a:rPr>
              <a:t>15 j </a:t>
            </a:r>
            <a:r>
              <a:rPr lang="fr-FR" sz="2800" dirty="0">
                <a:solidFill>
                  <a:srgbClr val="404040"/>
                </a:solidFill>
              </a:rPr>
              <a:t>de plus </a:t>
            </a:r>
            <a:r>
              <a:rPr lang="fr-FR" sz="2800" dirty="0"/>
              <a:t>avec du foin de légumineuses pures de </a:t>
            </a:r>
            <a:r>
              <a:rPr lang="fr-FR" sz="2800" dirty="0">
                <a:solidFill>
                  <a:srgbClr val="90C226"/>
                </a:solidFill>
              </a:rPr>
              <a:t>bonne qualité</a:t>
            </a:r>
          </a:p>
          <a:p>
            <a:pPr marL="0" indent="0">
              <a:buNone/>
            </a:pPr>
            <a:r>
              <a:rPr lang="fr-FR" dirty="0"/>
              <a:t>Valeurs alimentaires de foins riches en feuilles (par kg de matière sèche)</a:t>
            </a:r>
          </a:p>
          <a:p>
            <a:pPr marL="0" indent="0">
              <a:buNone/>
            </a:pPr>
            <a:endParaRPr lang="fr-FR" sz="2800" dirty="0"/>
          </a:p>
          <a:p>
            <a:pPr>
              <a:buFontTx/>
              <a:buChar char="-"/>
            </a:pPr>
            <a:endParaRPr lang="fr-FR" sz="2800" dirty="0"/>
          </a:p>
          <a:p>
            <a:pPr>
              <a:buFontTx/>
              <a:buChar char="-"/>
            </a:pPr>
            <a:endParaRPr lang="fr-FR" sz="2800" dirty="0"/>
          </a:p>
          <a:p>
            <a:pPr>
              <a:buFontTx/>
              <a:buChar char="-"/>
            </a:pPr>
            <a:endParaRPr lang="fr-FR" sz="2800" dirty="0"/>
          </a:p>
          <a:p>
            <a:pPr>
              <a:buFontTx/>
              <a:buChar char="-"/>
            </a:pPr>
            <a:r>
              <a:rPr lang="fr-FR" sz="2800" dirty="0"/>
              <a:t>Jusqu’à </a:t>
            </a:r>
            <a:r>
              <a:rPr lang="fr-FR" sz="2800" dirty="0">
                <a:solidFill>
                  <a:srgbClr val="90C226"/>
                </a:solidFill>
              </a:rPr>
              <a:t>un mois </a:t>
            </a:r>
            <a:r>
              <a:rPr lang="fr-FR" sz="2800" dirty="0"/>
              <a:t>si la quantité de feuilles n’est pas suffisante</a:t>
            </a:r>
            <a:endParaRPr lang="fr-FR" dirty="0"/>
          </a:p>
          <a:p>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437171081"/>
              </p:ext>
            </p:extLst>
          </p:nvPr>
        </p:nvGraphicFramePr>
        <p:xfrm>
          <a:off x="890287" y="3710864"/>
          <a:ext cx="8229600" cy="1416368"/>
        </p:xfrm>
        <a:graphic>
          <a:graphicData uri="http://schemas.openxmlformats.org/drawingml/2006/table">
            <a:tbl>
              <a:tblPr>
                <a:tableStyleId>{BC89EF96-8CEA-46FF-86C4-4CE0E7609802}</a:tableStyleId>
              </a:tblPr>
              <a:tblGrid>
                <a:gridCol w="3491406">
                  <a:extLst>
                    <a:ext uri="{9D8B030D-6E8A-4147-A177-3AD203B41FA5}">
                      <a16:colId xmlns:a16="http://schemas.microsoft.com/office/drawing/2014/main" val="20000"/>
                    </a:ext>
                  </a:extLst>
                </a:gridCol>
                <a:gridCol w="1479815">
                  <a:extLst>
                    <a:ext uri="{9D8B030D-6E8A-4147-A177-3AD203B41FA5}">
                      <a16:colId xmlns:a16="http://schemas.microsoft.com/office/drawing/2014/main" val="20001"/>
                    </a:ext>
                  </a:extLst>
                </a:gridCol>
                <a:gridCol w="644307">
                  <a:extLst>
                    <a:ext uri="{9D8B030D-6E8A-4147-A177-3AD203B41FA5}">
                      <a16:colId xmlns:a16="http://schemas.microsoft.com/office/drawing/2014/main" val="20002"/>
                    </a:ext>
                  </a:extLst>
                </a:gridCol>
                <a:gridCol w="794678">
                  <a:extLst>
                    <a:ext uri="{9D8B030D-6E8A-4147-A177-3AD203B41FA5}">
                      <a16:colId xmlns:a16="http://schemas.microsoft.com/office/drawing/2014/main" val="20003"/>
                    </a:ext>
                  </a:extLst>
                </a:gridCol>
                <a:gridCol w="939074">
                  <a:extLst>
                    <a:ext uri="{9D8B030D-6E8A-4147-A177-3AD203B41FA5}">
                      <a16:colId xmlns:a16="http://schemas.microsoft.com/office/drawing/2014/main" val="20004"/>
                    </a:ext>
                  </a:extLst>
                </a:gridCol>
                <a:gridCol w="880320">
                  <a:extLst>
                    <a:ext uri="{9D8B030D-6E8A-4147-A177-3AD203B41FA5}">
                      <a16:colId xmlns:a16="http://schemas.microsoft.com/office/drawing/2014/main" val="20005"/>
                    </a:ext>
                  </a:extLst>
                </a:gridCol>
              </a:tblGrid>
              <a:tr h="176530">
                <a:tc>
                  <a:txBody>
                    <a:bodyPr/>
                    <a:lstStyle/>
                    <a:p>
                      <a:pPr>
                        <a:lnSpc>
                          <a:spcPct val="107000"/>
                        </a:lnSpc>
                        <a:spcAft>
                          <a:spcPts val="800"/>
                        </a:spcAft>
                      </a:pPr>
                      <a:r>
                        <a:rPr lang="fr-FR" sz="1400" dirty="0">
                          <a:effectLst/>
                        </a:rPr>
                        <a:t>Fourrage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a:effectLst/>
                        </a:rPr>
                        <a:t>Taux de matière sèche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a:effectLst/>
                        </a:rPr>
                        <a:t>UFL</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de-DE" sz="1400">
                          <a:effectLst/>
                        </a:rPr>
                        <a:t>UFV</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de-DE" sz="1400" dirty="0">
                          <a:effectLst/>
                        </a:rPr>
                        <a:t>PDIN (g)</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nl-NL" sz="1400">
                          <a:effectLst/>
                        </a:rPr>
                        <a:t>PDIE (g)</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365760">
                <a:tc>
                  <a:txBody>
                    <a:bodyPr/>
                    <a:lstStyle/>
                    <a:p>
                      <a:pPr>
                        <a:lnSpc>
                          <a:spcPct val="107000"/>
                        </a:lnSpc>
                        <a:spcAft>
                          <a:spcPts val="800"/>
                        </a:spcAft>
                      </a:pPr>
                      <a:r>
                        <a:rPr lang="fr-FR" sz="1400" dirty="0">
                          <a:effectLst/>
                        </a:rPr>
                        <a:t>Foin de luzerne – 1</a:t>
                      </a:r>
                      <a:r>
                        <a:rPr lang="fr-FR" sz="1400" baseline="30000" dirty="0">
                          <a:effectLst/>
                        </a:rPr>
                        <a:t>er</a:t>
                      </a:r>
                      <a:r>
                        <a:rPr lang="fr-FR" sz="1400" dirty="0">
                          <a:effectLst/>
                        </a:rPr>
                        <a:t> cycle floraison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a:effectLst/>
                        </a:rPr>
                        <a:t>85 %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a:effectLst/>
                        </a:rPr>
                        <a:t>0,62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dirty="0">
                          <a:effectLst/>
                        </a:rPr>
                        <a:t>0,52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a:effectLst/>
                        </a:rPr>
                        <a:t>107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a:effectLst/>
                        </a:rPr>
                        <a:t>87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1"/>
                  </a:ext>
                </a:extLst>
              </a:tr>
              <a:tr h="365760">
                <a:tc>
                  <a:txBody>
                    <a:bodyPr/>
                    <a:lstStyle/>
                    <a:p>
                      <a:pPr>
                        <a:lnSpc>
                          <a:spcPct val="107000"/>
                        </a:lnSpc>
                        <a:spcAft>
                          <a:spcPts val="800"/>
                        </a:spcAft>
                      </a:pPr>
                      <a:r>
                        <a:rPr lang="fr-FR" sz="1400">
                          <a:effectLst/>
                        </a:rPr>
                        <a:t>Foin de trèfle violet – 1</a:t>
                      </a:r>
                      <a:r>
                        <a:rPr lang="fr-FR" sz="1400" baseline="30000">
                          <a:effectLst/>
                        </a:rPr>
                        <a:t>er</a:t>
                      </a:r>
                      <a:r>
                        <a:rPr lang="fr-FR" sz="1400">
                          <a:effectLst/>
                        </a:rPr>
                        <a:t> cycle floraison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dirty="0">
                          <a:effectLst/>
                        </a:rPr>
                        <a:t>85 %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dirty="0">
                          <a:effectLst/>
                        </a:rPr>
                        <a:t>0,63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dirty="0">
                          <a:effectLst/>
                        </a:rPr>
                        <a:t>0,53</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dirty="0">
                          <a:effectLst/>
                        </a:rPr>
                        <a:t>91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dirty="0">
                          <a:effectLst/>
                        </a:rPr>
                        <a:t>81</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2"/>
                  </a:ext>
                </a:extLst>
              </a:tr>
              <a:tr h="185420">
                <a:tc>
                  <a:txBody>
                    <a:bodyPr/>
                    <a:lstStyle/>
                    <a:p>
                      <a:pPr>
                        <a:lnSpc>
                          <a:spcPct val="107000"/>
                        </a:lnSpc>
                        <a:spcAft>
                          <a:spcPts val="800"/>
                        </a:spcAft>
                      </a:pPr>
                      <a:r>
                        <a:rPr lang="fr-FR" sz="1400" dirty="0">
                          <a:effectLst/>
                        </a:rPr>
                        <a:t>Foin de graminées - 1</a:t>
                      </a:r>
                      <a:r>
                        <a:rPr lang="fr-FR" sz="1400" baseline="30000" dirty="0">
                          <a:effectLst/>
                        </a:rPr>
                        <a:t>er</a:t>
                      </a:r>
                      <a:r>
                        <a:rPr lang="fr-FR" sz="1400" dirty="0">
                          <a:effectLst/>
                        </a:rPr>
                        <a:t> cycle épiaison</a:t>
                      </a:r>
                    </a:p>
                  </a:txBody>
                  <a:tcPr marL="44450" marR="44450" marT="0" marB="0"/>
                </a:tc>
                <a:tc>
                  <a:txBody>
                    <a:bodyPr/>
                    <a:lstStyle/>
                    <a:p>
                      <a:pPr algn="ctr">
                        <a:lnSpc>
                          <a:spcPct val="107000"/>
                        </a:lnSpc>
                        <a:spcAft>
                          <a:spcPts val="800"/>
                        </a:spcAft>
                      </a:pPr>
                      <a:r>
                        <a:rPr lang="fr-FR" sz="1400">
                          <a:effectLst/>
                        </a:rPr>
                        <a:t>85 %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a:effectLst/>
                        </a:rPr>
                        <a:t>0,72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a:effectLst/>
                        </a:rPr>
                        <a:t>0,63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a:effectLst/>
                        </a:rPr>
                        <a:t>69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fr-FR" sz="1400" dirty="0">
                          <a:effectLst/>
                        </a:rPr>
                        <a:t>82</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3"/>
                  </a:ext>
                </a:extLst>
              </a:tr>
            </a:tbl>
          </a:graphicData>
        </a:graphic>
      </p:graphicFrame>
      <p:sp>
        <p:nvSpPr>
          <p:cNvPr id="7" name="ZoneTexte 6"/>
          <p:cNvSpPr txBox="1"/>
          <p:nvPr/>
        </p:nvSpPr>
        <p:spPr>
          <a:xfrm>
            <a:off x="7554941" y="5127232"/>
            <a:ext cx="1375698" cy="261610"/>
          </a:xfrm>
          <a:prstGeom prst="rect">
            <a:avLst/>
          </a:prstGeom>
          <a:noFill/>
        </p:spPr>
        <p:txBody>
          <a:bodyPr wrap="none" rtlCol="0">
            <a:spAutoFit/>
          </a:bodyPr>
          <a:lstStyle/>
          <a:p>
            <a:r>
              <a:rPr lang="fr-FR" sz="1100" dirty="0"/>
              <a:t>Source : INRA 2007</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1827" y="748636"/>
            <a:ext cx="2194668" cy="1469158"/>
          </a:xfrm>
          <a:prstGeom prst="rect">
            <a:avLst/>
          </a:prstGeom>
        </p:spPr>
      </p:pic>
    </p:spTree>
    <p:extLst>
      <p:ext uri="{BB962C8B-B14F-4D97-AF65-F5344CB8AC3E}">
        <p14:creationId xmlns:p14="http://schemas.microsoft.com/office/powerpoint/2010/main" val="2589377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 cumulant cette ration après le sevrage avec un sevrage à 110 jours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Espace réservé du contenu 6">
            <a:extLst>
              <a:ext uri="{FF2B5EF4-FFF2-40B4-BE49-F238E27FC236}">
                <a16:creationId xmlns:a16="http://schemas.microsoft.com/office/drawing/2014/main" id="{BB21DBC4-4C4A-47A5-A152-29E04BC93D44}"/>
              </a:ext>
            </a:extLst>
          </p:cNvPr>
          <p:cNvSpPr>
            <a:spLocks noGrp="1"/>
          </p:cNvSpPr>
          <p:nvPr>
            <p:ph idx="1"/>
          </p:nvPr>
        </p:nvSpPr>
        <p:spPr/>
        <p:txBody>
          <a:bodyPr/>
          <a:lstStyle/>
          <a:p>
            <a:endParaRPr lang="fr-FR"/>
          </a:p>
        </p:txBody>
      </p:sp>
      <p:pic>
        <p:nvPicPr>
          <p:cNvPr id="9" name="Image 8">
            <a:extLst>
              <a:ext uri="{FF2B5EF4-FFF2-40B4-BE49-F238E27FC236}">
                <a16:creationId xmlns:a16="http://schemas.microsoft.com/office/drawing/2014/main" id="{72836755-33F1-4EF6-94E0-6F4C9C82B4D6}"/>
              </a:ext>
            </a:extLst>
          </p:cNvPr>
          <p:cNvPicPr>
            <a:picLocks noChangeAspect="1"/>
          </p:cNvPicPr>
          <p:nvPr/>
        </p:nvPicPr>
        <p:blipFill>
          <a:blip r:embed="rId2"/>
          <a:stretch>
            <a:fillRect/>
          </a:stretch>
        </p:blipFill>
        <p:spPr>
          <a:xfrm>
            <a:off x="677334" y="2499083"/>
            <a:ext cx="9229725" cy="3000375"/>
          </a:xfrm>
          <a:prstGeom prst="rect">
            <a:avLst/>
          </a:prstGeom>
        </p:spPr>
      </p:pic>
    </p:spTree>
    <p:extLst>
      <p:ext uri="{BB962C8B-B14F-4D97-AF65-F5344CB8AC3E}">
        <p14:creationId xmlns:p14="http://schemas.microsoft.com/office/powerpoint/2010/main" val="105160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6326" y="530086"/>
            <a:ext cx="9261796" cy="1320800"/>
          </a:xfrm>
        </p:spPr>
        <p:txBody>
          <a:bodyPr/>
          <a:lstStyle/>
          <a:p>
            <a:r>
              <a:rPr lang="fr-FR" dirty="0"/>
              <a:t>La même quantité de gras</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pic>
        <p:nvPicPr>
          <p:cNvPr id="2050" name="2178552A-923D-415B-9B95-4D291A147313" descr="C447425C-9AED-4E58-ACA0-4BA993A6FFBC@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26" y="1850886"/>
            <a:ext cx="9953816" cy="329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7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261796" cy="1320800"/>
          </a:xfrm>
        </p:spPr>
        <p:txBody>
          <a:bodyPr/>
          <a:lstStyle/>
          <a:p>
            <a:r>
              <a:rPr lang="fr-FR" dirty="0"/>
              <a:t>La même qualité de viande</a:t>
            </a:r>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028" y="204667"/>
            <a:ext cx="1321904" cy="1278548"/>
          </a:xfrm>
          <a:prstGeom prst="rect">
            <a:avLst/>
          </a:prstGeom>
        </p:spPr>
      </p:pic>
      <p:sp>
        <p:nvSpPr>
          <p:cNvPr id="9" name="Espace réservé du contenu 5"/>
          <p:cNvSpPr txBox="1">
            <a:spLocks/>
          </p:cNvSpPr>
          <p:nvPr/>
        </p:nvSpPr>
        <p:spPr>
          <a:xfrm>
            <a:off x="516571" y="1813276"/>
            <a:ext cx="6399327"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endParaRPr lang="fr-FR" dirty="0"/>
          </a:p>
          <a:p>
            <a:r>
              <a:rPr lang="fr-FR" dirty="0"/>
              <a:t>Une </a:t>
            </a:r>
            <a:r>
              <a:rPr lang="fr-FR" b="1" dirty="0"/>
              <a:t>couleur de viande inchangée</a:t>
            </a:r>
          </a:p>
          <a:p>
            <a:pPr marL="0" indent="0">
              <a:buNone/>
            </a:pPr>
            <a:endParaRPr lang="fr-FR" dirty="0"/>
          </a:p>
          <a:p>
            <a:pPr marL="0" indent="0">
              <a:buNone/>
            </a:pPr>
            <a:endParaRPr lang="fr-FR" dirty="0"/>
          </a:p>
          <a:p>
            <a:pPr marL="0" indent="0">
              <a:buNone/>
            </a:pPr>
            <a:endParaRPr lang="fr-FR" dirty="0"/>
          </a:p>
          <a:p>
            <a:r>
              <a:rPr lang="fr-FR" dirty="0"/>
              <a:t>Des </a:t>
            </a:r>
            <a:r>
              <a:rPr lang="fr-FR" b="1" dirty="0"/>
              <a:t>teneurs en oméga 3 </a:t>
            </a:r>
            <a:r>
              <a:rPr lang="fr-FR" dirty="0"/>
              <a:t>équivalentes et </a:t>
            </a:r>
            <a:r>
              <a:rPr lang="fr-FR" b="1" dirty="0"/>
              <a:t>modestes</a:t>
            </a:r>
            <a:r>
              <a:rPr lang="fr-FR" dirty="0"/>
              <a:t> : 0,7 % des acides gras de la noix de côtelette</a:t>
            </a:r>
          </a:p>
        </p:txBody>
      </p:sp>
      <p:pic>
        <p:nvPicPr>
          <p:cNvPr id="7" name="Image 6">
            <a:extLst>
              <a:ext uri="{FF2B5EF4-FFF2-40B4-BE49-F238E27FC236}">
                <a16:creationId xmlns:a16="http://schemas.microsoft.com/office/drawing/2014/main" id="{BF351166-02C4-487B-BC50-F8189415C452}"/>
              </a:ext>
            </a:extLst>
          </p:cNvPr>
          <p:cNvPicPr>
            <a:picLocks noChangeAspect="1"/>
          </p:cNvPicPr>
          <p:nvPr/>
        </p:nvPicPr>
        <p:blipFill>
          <a:blip r:embed="rId3"/>
          <a:stretch>
            <a:fillRect/>
          </a:stretch>
        </p:blipFill>
        <p:spPr>
          <a:xfrm>
            <a:off x="7089770" y="2985012"/>
            <a:ext cx="3019425" cy="2343150"/>
          </a:xfrm>
          <a:prstGeom prst="rect">
            <a:avLst/>
          </a:prstGeom>
        </p:spPr>
      </p:pic>
    </p:spTree>
    <p:extLst>
      <p:ext uri="{BB962C8B-B14F-4D97-AF65-F5344CB8AC3E}">
        <p14:creationId xmlns:p14="http://schemas.microsoft.com/office/powerpoint/2010/main" val="4267414757"/>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3130</TotalTime>
  <Words>852</Words>
  <Application>Microsoft Office PowerPoint</Application>
  <PresentationFormat>Grand écran</PresentationFormat>
  <Paragraphs>156</Paragraphs>
  <Slides>14</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Comic Sans MS</vt:lpstr>
      <vt:lpstr>Trebuchet MS</vt:lpstr>
      <vt:lpstr>Wingdings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Des agneaux finis avec du foin de luzerne : une pratique agroécologique</vt:lpstr>
      <vt:lpstr>Du fourrage de légumineuses + une céréale</vt:lpstr>
      <vt:lpstr>Une ration moins chère</vt:lpstr>
      <vt:lpstr>Le même indice de consommation en concentré</vt:lpstr>
      <vt:lpstr>15 jours de finition en plus</vt:lpstr>
      <vt:lpstr>En cumulant cette ration après le sevrage avec un sevrage à 110 jours</vt:lpstr>
      <vt:lpstr>La même quantité de gras</vt:lpstr>
      <vt:lpstr>La même qualité de viande</vt:lpstr>
      <vt:lpstr>Le même bon « goût » d’agneau</vt:lpstr>
      <vt:lpstr>Des consommateurs plutôt séduits</vt:lpstr>
      <vt:lpstr>En résumé</vt:lpstr>
      <vt:lpstr>En résumé</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Ophelie TEUMA</cp:lastModifiedBy>
  <cp:revision>422</cp:revision>
  <dcterms:created xsi:type="dcterms:W3CDTF">2017-09-15T13:26:55Z</dcterms:created>
  <dcterms:modified xsi:type="dcterms:W3CDTF">2021-07-05T09:40:25Z</dcterms:modified>
</cp:coreProperties>
</file>