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22"/>
  </p:notesMasterIdLst>
  <p:handoutMasterIdLst>
    <p:handoutMasterId r:id="rId23"/>
  </p:handoutMasterIdLst>
  <p:sldIdLst>
    <p:sldId id="456" r:id="rId3"/>
    <p:sldId id="425" r:id="rId4"/>
    <p:sldId id="295" r:id="rId5"/>
    <p:sldId id="296" r:id="rId6"/>
    <p:sldId id="424" r:id="rId7"/>
    <p:sldId id="435" r:id="rId8"/>
    <p:sldId id="297" r:id="rId9"/>
    <p:sldId id="366" r:id="rId10"/>
    <p:sldId id="298" r:id="rId11"/>
    <p:sldId id="452" r:id="rId12"/>
    <p:sldId id="451" r:id="rId13"/>
    <p:sldId id="299" r:id="rId14"/>
    <p:sldId id="371" r:id="rId15"/>
    <p:sldId id="300" r:id="rId16"/>
    <p:sldId id="370" r:id="rId17"/>
    <p:sldId id="372" r:id="rId18"/>
    <p:sldId id="437" r:id="rId19"/>
    <p:sldId id="466" r:id="rId20"/>
    <p:sldId id="467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9FC1-8995-49B7-BAB3-F1A981DE87AA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2337D-9181-4C22-AF6D-B1A162964C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29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23677-2D5C-4863-B289-C4CEAAE4A8B8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F8AFF-8B0B-4961-BC36-897CE54BF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38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8AFF-8B0B-4961-BC36-897CE54BF6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16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8AFF-8B0B-4961-BC36-897CE54BF6E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71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Pano 10 ans photo 4 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1076326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Pano 10 ans photo 7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636838"/>
            <a:ext cx="1089026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Pano 10 ans photo 8 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4508500"/>
            <a:ext cx="10969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Pano 10 ans photo 9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5829300"/>
            <a:ext cx="1079501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3573463"/>
            <a:ext cx="107950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J:\Laurence\mes images triées\abattoir\DSC00011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715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Pano 10 ans photo 5 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5157688"/>
            <a:ext cx="10620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Pano 10 ans photo 11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10080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971600" y="0"/>
            <a:ext cx="817240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041" y="0"/>
            <a:ext cx="179895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899592" y="0"/>
            <a:ext cx="64807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ctrTitle"/>
          </p:nvPr>
        </p:nvSpPr>
        <p:spPr>
          <a:xfrm>
            <a:off x="1115616" y="1022871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0" name="Sous-titre 2"/>
          <p:cNvSpPr>
            <a:spLocks noGrp="1"/>
          </p:cNvSpPr>
          <p:nvPr>
            <p:ph type="subTitle" idx="1"/>
          </p:nvPr>
        </p:nvSpPr>
        <p:spPr>
          <a:xfrm>
            <a:off x="1763688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7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5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30 avril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83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10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16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484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15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61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78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51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78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30 avril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Pano 10 ans photo 4 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785" y="5883405"/>
            <a:ext cx="1038482" cy="98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Pano 10 ans photo 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4912"/>
            <a:ext cx="1079501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40968"/>
            <a:ext cx="107950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915000" cy="1012974"/>
          </a:xfrm>
        </p:spPr>
        <p:txBody>
          <a:bodyPr>
            <a:noAutofit/>
          </a:bodyPr>
          <a:lstStyle>
            <a:lvl1pPr algn="l">
              <a:defRPr sz="44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7884"/>
            <a:ext cx="1077541" cy="102857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"/>
          <a:stretch/>
        </p:blipFill>
        <p:spPr>
          <a:xfrm>
            <a:off x="-17092" y="911040"/>
            <a:ext cx="988692" cy="950370"/>
          </a:xfrm>
          <a:prstGeom prst="rect">
            <a:avLst/>
          </a:prstGeom>
        </p:spPr>
      </p:pic>
      <p:pic>
        <p:nvPicPr>
          <p:cNvPr id="16" name="Espace réservé du contenu 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2" y="1833695"/>
            <a:ext cx="1002875" cy="108084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66" b="19444"/>
          <a:stretch/>
        </p:blipFill>
        <p:spPr>
          <a:xfrm>
            <a:off x="-36512" y="-24238"/>
            <a:ext cx="1017637" cy="945687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971600" y="19893"/>
            <a:ext cx="8163674" cy="6838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Espace réservé du pied de page 1"/>
          <p:cNvSpPr txBox="1">
            <a:spLocks/>
          </p:cNvSpPr>
          <p:nvPr userDrawn="1"/>
        </p:nvSpPr>
        <p:spPr>
          <a:xfrm>
            <a:off x="2924200" y="6508750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Image 4" descr="image002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228" y="681644"/>
            <a:ext cx="989531" cy="68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304" y="130181"/>
            <a:ext cx="1175695" cy="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08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341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349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42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30 avril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68752" cy="1012974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041" y="0"/>
            <a:ext cx="179895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7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0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6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8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8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3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5.png"/><Relationship Id="rId22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3040" y="203040"/>
            <a:ext cx="8711640" cy="1294560"/>
          </a:xfrm>
          <a:prstGeom prst="rect">
            <a:avLst/>
          </a:prstGeom>
          <a:ln>
            <a:noFill/>
          </a:ln>
        </p:spPr>
      </p:pic>
      <p:pic>
        <p:nvPicPr>
          <p:cNvPr id="14" name="Image 7"/>
          <p:cNvPicPr/>
          <p:nvPr/>
        </p:nvPicPr>
        <p:blipFill>
          <a:blip r:embed="rId15"/>
          <a:stretch/>
        </p:blipFill>
        <p:spPr>
          <a:xfrm>
            <a:off x="-60840" y="5883480"/>
            <a:ext cx="1037520" cy="979920"/>
          </a:xfrm>
          <a:prstGeom prst="rect">
            <a:avLst/>
          </a:prstGeom>
          <a:ln w="9360">
            <a:noFill/>
          </a:ln>
        </p:spPr>
      </p:pic>
      <p:pic>
        <p:nvPicPr>
          <p:cNvPr id="2" name="Image 10"/>
          <p:cNvPicPr/>
          <p:nvPr/>
        </p:nvPicPr>
        <p:blipFill>
          <a:blip r:embed="rId16"/>
          <a:stretch/>
        </p:blipFill>
        <p:spPr>
          <a:xfrm>
            <a:off x="0" y="4834800"/>
            <a:ext cx="1078560" cy="105444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2"/>
          <p:cNvPicPr/>
          <p:nvPr/>
        </p:nvPicPr>
        <p:blipFill>
          <a:blip r:embed="rId17"/>
          <a:stretch/>
        </p:blipFill>
        <p:spPr>
          <a:xfrm>
            <a:off x="0" y="3940920"/>
            <a:ext cx="1078560" cy="979920"/>
          </a:xfrm>
          <a:prstGeom prst="rect">
            <a:avLst/>
          </a:prstGeom>
          <a:ln w="9360">
            <a:noFill/>
          </a:ln>
        </p:spPr>
      </p:pic>
      <p:pic>
        <p:nvPicPr>
          <p:cNvPr id="4" name="Image 1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7800"/>
            <a:ext cx="1076400" cy="1027440"/>
          </a:xfrm>
          <a:prstGeom prst="rect">
            <a:avLst/>
          </a:prstGeom>
          <a:ln>
            <a:noFill/>
          </a:ln>
        </p:spPr>
      </p:pic>
      <p:pic>
        <p:nvPicPr>
          <p:cNvPr id="5" name="Image 21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17"/>
          <a:stretch/>
        </p:blipFill>
        <p:spPr>
          <a:xfrm>
            <a:off x="-16920" y="911160"/>
            <a:ext cx="987480" cy="949320"/>
          </a:xfrm>
          <a:prstGeom prst="rect">
            <a:avLst/>
          </a:prstGeom>
          <a:ln>
            <a:noFill/>
          </a:ln>
        </p:spPr>
      </p:pic>
      <p:pic>
        <p:nvPicPr>
          <p:cNvPr id="6" name="Espace réservé du contenu 5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80" y="1833840"/>
            <a:ext cx="1001880" cy="1079640"/>
          </a:xfrm>
          <a:prstGeom prst="rect">
            <a:avLst/>
          </a:prstGeom>
          <a:ln>
            <a:noFill/>
          </a:ln>
        </p:spPr>
      </p:pic>
      <p:pic>
        <p:nvPicPr>
          <p:cNvPr id="7" name="Image 22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68" b="19447"/>
          <a:stretch/>
        </p:blipFill>
        <p:spPr>
          <a:xfrm>
            <a:off x="-36360" y="-24120"/>
            <a:ext cx="1016640" cy="944640"/>
          </a:xfrm>
          <a:prstGeom prst="rect">
            <a:avLst/>
          </a:prstGeom>
          <a:ln>
            <a:noFill/>
          </a:ln>
        </p:spPr>
      </p:pic>
      <p:sp>
        <p:nvSpPr>
          <p:cNvPr id="8" name="CustomShape 1"/>
          <p:cNvSpPr/>
          <p:nvPr/>
        </p:nvSpPr>
        <p:spPr>
          <a:xfrm>
            <a:off x="971640" y="19800"/>
            <a:ext cx="8162640" cy="6837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pic>
        <p:nvPicPr>
          <p:cNvPr id="16" name="Image 4" descr="image002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228" y="681644"/>
            <a:ext cx="989531" cy="68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304" y="130181"/>
            <a:ext cx="1175695" cy="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6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dele.fr/reseaux-et-partenariats/ciirpo/publication/idelesolr/recommends/larbre-et-la-brebis-lalliance-gagnante-1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90870" y="1103244"/>
            <a:ext cx="7354956" cy="5253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900"/>
              </a:spcBef>
            </a:pPr>
            <a:r>
              <a:rPr lang="fr-FR" b="0" dirty="0" smtClean="0"/>
              <a:t>Diaporamas à la carte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Cette série de diaporamas a pour objectif de mettre à disposition de tous </a:t>
            </a:r>
            <a:b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de récentes références techniques et économiques sur un sujet.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[Avis à l’utilisateur]</a:t>
            </a:r>
            <a:br>
              <a:rPr lang="fr-FR" sz="1800" dirty="0" smtClean="0"/>
            </a:br>
            <a:r>
              <a:rPr lang="fr-FR" sz="1600" i="1" dirty="0" smtClean="0"/>
              <a:t>Vous pouvez utiliser ces diaporamas à votre guise, </a:t>
            </a:r>
            <a:br>
              <a:rPr lang="fr-FR" sz="1600" i="1" dirty="0" smtClean="0"/>
            </a:b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sous réserve de citer les sources qui accompagnent chaque tableau et graphique. </a:t>
            </a:r>
            <a:b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600" i="1" dirty="0" smtClean="0"/>
              <a:t/>
            </a:r>
            <a:br>
              <a:rPr lang="fr-FR" sz="1600" i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Des commentaires accompagnent chaque diapo. </a:t>
            </a:r>
            <a:br>
              <a:rPr lang="fr-FR" sz="1600" dirty="0" smtClean="0"/>
            </a:br>
            <a:r>
              <a:rPr lang="fr-FR" sz="1600" dirty="0" smtClean="0"/>
              <a:t>Pour en savoir plus, vous pouvez contacter les rédacteurs des diaporamas indiqués sur la diapo suivante.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513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348965" y="201771"/>
            <a:ext cx="6111089" cy="7990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fr-FR" sz="3500" b="1" spc="-1" dirty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Bien organiser son chantier </a:t>
            </a:r>
            <a:endParaRPr lang="fr-FR" sz="3500" b="1" spc="-1" dirty="0" smtClean="0">
              <a:solidFill>
                <a:srgbClr val="4F6228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3500" b="1" spc="-1" dirty="0" smtClean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3500" b="1" spc="-1" dirty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déchiquetage</a:t>
            </a:r>
            <a:endParaRPr lang="fr-FR" sz="3500" spc="-1" dirty="0">
              <a:solidFill>
                <a:srgbClr val="4F6228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534400" y="763200"/>
            <a:ext cx="8610480" cy="237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2" name="Image 26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39175" y="1542960"/>
            <a:ext cx="3957926" cy="2694062"/>
          </a:xfrm>
          <a:prstGeom prst="rect">
            <a:avLst/>
          </a:prstGeom>
          <a:ln>
            <a:noFill/>
          </a:ln>
        </p:spPr>
      </p:pic>
      <p:pic>
        <p:nvPicPr>
          <p:cNvPr id="263" name="Image 26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67880" y="1542960"/>
            <a:ext cx="3409079" cy="2694062"/>
          </a:xfrm>
          <a:prstGeom prst="rect">
            <a:avLst/>
          </a:prstGeom>
          <a:ln>
            <a:noFill/>
          </a:ln>
        </p:spPr>
      </p:pic>
      <p:sp>
        <p:nvSpPr>
          <p:cNvPr id="264" name="CustomShape 3"/>
          <p:cNvSpPr/>
          <p:nvPr/>
        </p:nvSpPr>
        <p:spPr>
          <a:xfrm>
            <a:off x="1254093" y="4658498"/>
            <a:ext cx="7463880" cy="45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bois de 10 à 15 m de long au maximum,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5" name="CustomShape 4"/>
          <p:cNvSpPr/>
          <p:nvPr/>
        </p:nvSpPr>
        <p:spPr>
          <a:xfrm>
            <a:off x="1254093" y="5270711"/>
            <a:ext cx="7328798" cy="8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tas bien rangés avec du côté des pieds un passage de 10-15 m (broyeur et remorque).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261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57200" y="321120"/>
            <a:ext cx="8229240" cy="104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7" name="Image 26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5295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27540" cy="1143000"/>
          </a:xfrm>
        </p:spPr>
        <p:txBody>
          <a:bodyPr>
            <a:noAutofit/>
          </a:bodyPr>
          <a:lstStyle/>
          <a:p>
            <a:r>
              <a:rPr lang="fr-FR" sz="3500" dirty="0">
                <a:solidFill>
                  <a:srgbClr val="4F6228"/>
                </a:solidFill>
              </a:rPr>
              <a:t>La récolte et la </a:t>
            </a:r>
            <a:r>
              <a:rPr lang="fr-FR" sz="3500" dirty="0" smtClean="0">
                <a:solidFill>
                  <a:srgbClr val="4F6228"/>
                </a:solidFill>
              </a:rPr>
              <a:t>conservation </a:t>
            </a:r>
            <a:br>
              <a:rPr lang="fr-FR" sz="3500" dirty="0" smtClean="0">
                <a:solidFill>
                  <a:srgbClr val="4F6228"/>
                </a:solidFill>
              </a:rPr>
            </a:br>
            <a:r>
              <a:rPr lang="fr-FR" sz="3500" dirty="0" smtClean="0">
                <a:solidFill>
                  <a:srgbClr val="4F6228"/>
                </a:solidFill>
              </a:rPr>
              <a:t>des plaquettes</a:t>
            </a:r>
            <a:r>
              <a:rPr lang="fr-FR" sz="3500" dirty="0" smtClean="0"/>
              <a:t/>
            </a:r>
            <a:br>
              <a:rPr lang="fr-FR" sz="3500" dirty="0" smtClean="0"/>
            </a:br>
            <a:r>
              <a:rPr lang="fr-FR" sz="3500" dirty="0" smtClean="0"/>
              <a:t>- </a:t>
            </a:r>
            <a:r>
              <a:rPr lang="fr-FR" sz="3500" u="sng" dirty="0" smtClean="0"/>
              <a:t>le broyage </a:t>
            </a:r>
            <a:r>
              <a:rPr lang="fr-FR" sz="3500" dirty="0" smtClean="0"/>
              <a:t>-</a:t>
            </a:r>
            <a:endParaRPr lang="fr-FR" sz="3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643234"/>
            <a:ext cx="5341464" cy="4732635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5364088" y="5733256"/>
            <a:ext cx="359805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Des plaquettes de 3 cm conviennent pour la litière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913044" y="546480"/>
            <a:ext cx="5129947" cy="631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fr-FR" sz="3600" b="1" spc="-1" dirty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Le processus de </a:t>
            </a:r>
            <a:r>
              <a:rPr lang="fr-FR" sz="3600" b="1" spc="-1" dirty="0" smtClean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séchage :</a:t>
            </a:r>
            <a:endParaRPr lang="fr-FR" sz="3600" b="1" spc="-1" dirty="0">
              <a:solidFill>
                <a:srgbClr val="4F6228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Naturel 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Durée : 4 à 6 mois 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pas remuer le tas en cours de fermentation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Auto-inflammation 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des plaquettes à 240 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- 260 °C 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=&gt; pas de risque d’incendie (fourrages =&gt;70 à 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80 °C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71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03842" y="1549243"/>
            <a:ext cx="3122697" cy="43059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5498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55532" cy="1143000"/>
          </a:xfrm>
        </p:spPr>
        <p:txBody>
          <a:bodyPr>
            <a:noAutofit/>
          </a:bodyPr>
          <a:lstStyle/>
          <a:p>
            <a:r>
              <a:rPr lang="fr-FR" sz="3500" dirty="0">
                <a:solidFill>
                  <a:srgbClr val="4F6228"/>
                </a:solidFill>
              </a:rPr>
              <a:t>La récolte et la </a:t>
            </a:r>
            <a:r>
              <a:rPr lang="fr-FR" sz="3500" dirty="0" smtClean="0">
                <a:solidFill>
                  <a:srgbClr val="4F6228"/>
                </a:solidFill>
              </a:rPr>
              <a:t>conservation </a:t>
            </a:r>
            <a:br>
              <a:rPr lang="fr-FR" sz="3500" dirty="0" smtClean="0">
                <a:solidFill>
                  <a:srgbClr val="4F6228"/>
                </a:solidFill>
              </a:rPr>
            </a:br>
            <a:r>
              <a:rPr lang="fr-FR" sz="3500" dirty="0" smtClean="0">
                <a:solidFill>
                  <a:srgbClr val="4F6228"/>
                </a:solidFill>
              </a:rPr>
              <a:t>des plaquettes</a:t>
            </a:r>
            <a:r>
              <a:rPr lang="fr-FR" sz="3500" dirty="0" smtClean="0"/>
              <a:t/>
            </a:r>
            <a:br>
              <a:rPr lang="fr-FR" sz="3500" dirty="0" smtClean="0"/>
            </a:br>
            <a:r>
              <a:rPr lang="fr-FR" sz="3500" dirty="0" smtClean="0"/>
              <a:t>- </a:t>
            </a:r>
            <a:r>
              <a:rPr lang="fr-FR" sz="3500" u="sng" dirty="0" smtClean="0"/>
              <a:t>le séchage / stockage </a:t>
            </a:r>
            <a:r>
              <a:rPr lang="fr-FR" sz="3500" dirty="0" smtClean="0"/>
              <a:t>-</a:t>
            </a:r>
            <a:endParaRPr lang="fr-FR" sz="3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86D6B9E5-E91C-4F93-83E0-34B34C477F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833055"/>
            <a:ext cx="3739763" cy="280482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 descr="Une image contenant herbe, extérieur, ciel&#10;&#10;Description générée avec un niveau de confiance élevé">
            <a:extLst>
              <a:ext uri="{FF2B5EF4-FFF2-40B4-BE49-F238E27FC236}">
                <a16:creationId xmlns="" xmlns:a16="http://schemas.microsoft.com/office/drawing/2014/main" id="{962B6D6E-D02A-4453-990C-5299CA396B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882726"/>
            <a:ext cx="3744416" cy="280831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24963" y="4795839"/>
            <a:ext cx="4534233" cy="1402549"/>
          </a:xfr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fr-FR" sz="2400" dirty="0" smtClean="0"/>
              <a:t>De préférence à </a:t>
            </a:r>
            <a:r>
              <a:rPr lang="fr-FR" sz="2400" dirty="0"/>
              <a:t>l’abri mais </a:t>
            </a:r>
            <a:r>
              <a:rPr lang="fr-FR" sz="2400" dirty="0" smtClean="0"/>
              <a:t>aéré</a:t>
            </a:r>
            <a:endParaRPr lang="fr-FR" sz="2400" dirty="0"/>
          </a:p>
          <a:p>
            <a:r>
              <a:rPr lang="fr-FR" sz="2400" dirty="0"/>
              <a:t>Tas en forme de </a:t>
            </a:r>
            <a:r>
              <a:rPr lang="fr-FR" sz="2400" dirty="0" smtClean="0"/>
              <a:t>dôme</a:t>
            </a:r>
            <a:endParaRPr lang="fr-FR" sz="2400" dirty="0"/>
          </a:p>
          <a:p>
            <a:r>
              <a:rPr lang="fr-FR" sz="2400" dirty="0" smtClean="0"/>
              <a:t>Mesure </a:t>
            </a:r>
            <a:r>
              <a:rPr lang="fr-FR" sz="2400" dirty="0"/>
              <a:t>de </a:t>
            </a:r>
            <a:r>
              <a:rPr lang="fr-FR" sz="2400" dirty="0" smtClean="0"/>
              <a:t>l’humidité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338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1"/>
          <p:cNvPicPr/>
          <p:nvPr/>
        </p:nvPicPr>
        <p:blipFill>
          <a:blip r:embed="rId2"/>
          <a:stretch/>
        </p:blipFill>
        <p:spPr>
          <a:xfrm>
            <a:off x="1521388" y="1328386"/>
            <a:ext cx="6494040" cy="4858200"/>
          </a:xfrm>
          <a:prstGeom prst="rect">
            <a:avLst/>
          </a:prstGeom>
          <a:ln>
            <a:noFill/>
          </a:ln>
        </p:spPr>
      </p:pic>
      <p:sp>
        <p:nvSpPr>
          <p:cNvPr id="269" name="CustomShape 1"/>
          <p:cNvSpPr/>
          <p:nvPr/>
        </p:nvSpPr>
        <p:spPr>
          <a:xfrm>
            <a:off x="969829" y="230511"/>
            <a:ext cx="7150440" cy="59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r>
              <a:rPr lang="fr-FR" sz="3600" b="1" spc="-1" dirty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Stockage et séchage des plaquettes</a:t>
            </a:r>
            <a:endParaRPr lang="fr-FR" sz="3600" spc="-1" dirty="0">
              <a:solidFill>
                <a:srgbClr val="4F6228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579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1327638" y="47782"/>
            <a:ext cx="6355310" cy="1094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3600" b="1" spc="-1" dirty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Stockage extérieur : vigilance !</a:t>
            </a:r>
          </a:p>
        </p:txBody>
      </p:sp>
      <p:sp>
        <p:nvSpPr>
          <p:cNvPr id="273" name="CustomShape 2"/>
          <p:cNvSpPr/>
          <p:nvPr/>
        </p:nvSpPr>
        <p:spPr>
          <a:xfrm>
            <a:off x="1041868" y="4219698"/>
            <a:ext cx="4347360" cy="194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Séchage efficace, </a:t>
            </a:r>
            <a:r>
              <a:rPr lang="fr-F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croûte extérieure se forme, plaquettes sèches en dessous. 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mettre sous bâche de silo une fois le tas sec ou </a:t>
            </a:r>
            <a:r>
              <a:rPr lang="fr-F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ouvert.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4" name="Image 27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32048" y="1563023"/>
            <a:ext cx="3151080" cy="2364120"/>
          </a:xfrm>
          <a:prstGeom prst="rect">
            <a:avLst/>
          </a:prstGeom>
          <a:ln>
            <a:noFill/>
          </a:ln>
        </p:spPr>
      </p:pic>
      <p:sp>
        <p:nvSpPr>
          <p:cNvPr id="275" name="CustomShape 3"/>
          <p:cNvSpPr/>
          <p:nvPr/>
        </p:nvSpPr>
        <p:spPr>
          <a:xfrm>
            <a:off x="5256858" y="4219698"/>
            <a:ext cx="369864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Ou toile </a:t>
            </a:r>
            <a:r>
              <a:rPr lang="fr-F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géotextile.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" name="Image 27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11140" y="1679303"/>
            <a:ext cx="3997800" cy="2247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9415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rgbClr val="4F6228"/>
                </a:solidFill>
              </a:rPr>
              <a:t>En </a:t>
            </a:r>
            <a:r>
              <a:rPr lang="fr-FR" sz="4000" dirty="0" smtClean="0">
                <a:solidFill>
                  <a:srgbClr val="4F6228"/>
                </a:solidFill>
              </a:rPr>
              <a:t>résumé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60240" y="1552004"/>
            <a:ext cx="7427168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 </a:t>
            </a:r>
            <a:r>
              <a:rPr lang="fr-FR" dirty="0"/>
              <a:t>déchiquetage lorsque le </a:t>
            </a:r>
            <a:r>
              <a:rPr lang="fr-FR" dirty="0" smtClean="0"/>
              <a:t>bois est </a:t>
            </a:r>
            <a:r>
              <a:rPr lang="fr-FR" dirty="0"/>
              <a:t>encore vert,</a:t>
            </a:r>
          </a:p>
          <a:p>
            <a:r>
              <a:rPr lang="fr-FR" dirty="0" smtClean="0"/>
              <a:t>Des </a:t>
            </a:r>
            <a:r>
              <a:rPr lang="fr-FR" dirty="0"/>
              <a:t>plaquettes de 3 cm,</a:t>
            </a:r>
          </a:p>
          <a:p>
            <a:r>
              <a:rPr lang="fr-FR" dirty="0" smtClean="0"/>
              <a:t>3 </a:t>
            </a:r>
            <a:r>
              <a:rPr lang="fr-FR" dirty="0"/>
              <a:t>à 6 mois de séchage, avec </a:t>
            </a:r>
            <a:r>
              <a:rPr lang="fr-FR" dirty="0" smtClean="0"/>
              <a:t>une forme </a:t>
            </a:r>
            <a:r>
              <a:rPr lang="fr-FR" dirty="0"/>
              <a:t>de tas en </a:t>
            </a:r>
            <a:r>
              <a:rPr lang="fr-FR" dirty="0" smtClean="0"/>
              <a:t>dôme,</a:t>
            </a:r>
            <a:endParaRPr lang="fr-FR" dirty="0"/>
          </a:p>
          <a:p>
            <a:r>
              <a:rPr lang="fr-FR" dirty="0" smtClean="0"/>
              <a:t>Un </a:t>
            </a:r>
            <a:r>
              <a:rPr lang="fr-FR" dirty="0"/>
              <a:t>taux de matière sèche </a:t>
            </a:r>
            <a:r>
              <a:rPr lang="fr-FR" dirty="0" smtClean="0"/>
              <a:t>d’au moins </a:t>
            </a:r>
            <a:r>
              <a:rPr lang="fr-FR" dirty="0"/>
              <a:t>80 % à l’utilisation,</a:t>
            </a:r>
          </a:p>
          <a:p>
            <a:r>
              <a:rPr lang="fr-FR" dirty="0" smtClean="0"/>
              <a:t>Avec </a:t>
            </a:r>
            <a:r>
              <a:rPr lang="fr-FR" dirty="0"/>
              <a:t>toutes les essences </a:t>
            </a:r>
            <a:r>
              <a:rPr lang="fr-FR" dirty="0" smtClean="0"/>
              <a:t>d’arbres à </a:t>
            </a:r>
            <a:r>
              <a:rPr lang="fr-FR" dirty="0"/>
              <a:t>condition de composter </a:t>
            </a:r>
            <a:r>
              <a:rPr lang="fr-FR" dirty="0" smtClean="0"/>
              <a:t>les plaquettes </a:t>
            </a:r>
            <a:r>
              <a:rPr lang="fr-FR" dirty="0"/>
              <a:t>issues de troncs </a:t>
            </a:r>
            <a:r>
              <a:rPr lang="fr-FR" dirty="0" smtClean="0"/>
              <a:t>d’essences de </a:t>
            </a:r>
            <a:r>
              <a:rPr lang="fr-FR" dirty="0"/>
              <a:t>bois dur ou </a:t>
            </a:r>
            <a:r>
              <a:rPr lang="fr-FR" dirty="0" smtClean="0"/>
              <a:t>de résineux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5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1290749" y="4514988"/>
            <a:ext cx="5728252" cy="44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endParaRPr lang="fr-FR" b="0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924340" y="1162878"/>
            <a:ext cx="8050695" cy="4780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3200" dirty="0" smtClean="0">
                <a:solidFill>
                  <a:srgbClr val="77933C"/>
                </a:solidFill>
              </a:rPr>
              <a:t>À votre disposition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• des documents</a:t>
            </a:r>
            <a:br>
              <a:rPr lang="fr-FR" sz="2000" dirty="0" smtClean="0"/>
            </a:br>
            <a:r>
              <a:rPr lang="fr-FR" sz="2000" dirty="0" smtClean="0"/>
              <a:t>• des vidéos</a:t>
            </a:r>
            <a:br>
              <a:rPr lang="fr-FR" sz="2000" dirty="0" smtClean="0"/>
            </a:br>
            <a:r>
              <a:rPr lang="fr-FR" sz="2000" dirty="0" smtClean="0"/>
              <a:t>• des podcasts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2000" dirty="0"/>
              <a:t>• u</a:t>
            </a:r>
            <a:r>
              <a:rPr lang="fr-FR" sz="2000" dirty="0" smtClean="0"/>
              <a:t>n diaporama sur les intérêts économiques et techniques</a:t>
            </a:r>
            <a:endParaRPr lang="fr-FR" sz="2000" dirty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2000" dirty="0"/>
              <a:t>Sur</a:t>
            </a:r>
            <a:r>
              <a:rPr lang="fr-FR" sz="2000" dirty="0">
                <a:hlinkClick r:id="rId2"/>
              </a:rPr>
              <a:t> </a:t>
            </a:r>
            <a:r>
              <a:rPr lang="fr-FR" sz="2000" dirty="0" smtClean="0">
                <a:hlinkClick r:id="rId2"/>
              </a:rPr>
              <a:t>ciirpo.idele.fr</a:t>
            </a:r>
            <a:endParaRPr lang="fr-FR" sz="2000" dirty="0" smtClean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342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166" y="1865636"/>
            <a:ext cx="1834896" cy="84124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398" y="4005469"/>
            <a:ext cx="7675428" cy="2150733"/>
          </a:xfrm>
          <a:prstGeom prst="rect">
            <a:avLst/>
          </a:prstGeom>
        </p:spPr>
      </p:pic>
      <p:sp>
        <p:nvSpPr>
          <p:cNvPr id="9" name="Titre 3"/>
          <p:cNvSpPr txBox="1">
            <a:spLocks/>
          </p:cNvSpPr>
          <p:nvPr/>
        </p:nvSpPr>
        <p:spPr>
          <a:xfrm>
            <a:off x="1129432" y="1519841"/>
            <a:ext cx="5041896" cy="237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5300" dirty="0" smtClean="0">
                <a:solidFill>
                  <a:srgbClr val="77933C"/>
                </a:solidFill>
              </a:rPr>
              <a:t>Références obtenues dans le cadre de l’étude </a:t>
            </a:r>
            <a:r>
              <a:rPr lang="fr-FR" sz="5300" dirty="0" err="1" smtClean="0">
                <a:solidFill>
                  <a:srgbClr val="77933C"/>
                </a:solidFill>
              </a:rPr>
              <a:t>Climagrof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0484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242" y="4063920"/>
            <a:ext cx="2969245" cy="223219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9222" y="692758"/>
            <a:ext cx="76110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3">
                    <a:lumMod val="50000"/>
                  </a:schemeClr>
                </a:solidFill>
              </a:rPr>
              <a:t>Des plaquettes de bois pour la litière des </a:t>
            </a:r>
            <a:r>
              <a:rPr lang="fr-FR" sz="4000" b="1" dirty="0">
                <a:solidFill>
                  <a:srgbClr val="4F6228"/>
                </a:solidFill>
              </a:rPr>
              <a:t>brebis</a:t>
            </a:r>
            <a:r>
              <a:rPr lang="fr-FR" sz="4000" b="1" dirty="0">
                <a:solidFill>
                  <a:schemeClr val="accent3">
                    <a:lumMod val="50000"/>
                  </a:schemeClr>
                </a:solidFill>
              </a:rPr>
              <a:t> et des </a:t>
            </a:r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agneaux : </a:t>
            </a:r>
            <a:r>
              <a:rPr lang="fr-FR" sz="4400" b="1" i="1" dirty="0" smtClean="0">
                <a:solidFill>
                  <a:schemeClr val="accent3">
                    <a:lumMod val="50000"/>
                  </a:schemeClr>
                </a:solidFill>
              </a:rPr>
              <a:t>récolte et conservation</a:t>
            </a:r>
            <a:endParaRPr lang="fr-FR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3243" y="4055165"/>
            <a:ext cx="3666184" cy="2237107"/>
          </a:xfrm>
          <a:prstGeom prst="rect">
            <a:avLst/>
          </a:prstGeom>
          <a:ln>
            <a:noFill/>
          </a:ln>
        </p:spPr>
      </p:pic>
      <p:pic>
        <p:nvPicPr>
          <p:cNvPr id="16" name="Image 4" descr="image0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487" y="692758"/>
            <a:ext cx="972726" cy="6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002" y="222156"/>
            <a:ext cx="1175695" cy="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7"/>
          <p:cNvSpPr txBox="1"/>
          <p:nvPr/>
        </p:nvSpPr>
        <p:spPr>
          <a:xfrm>
            <a:off x="1016611" y="3228945"/>
            <a:ext cx="711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Denis Gautier, Institut de l’Elevage/CIIRPO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45835" y="6412375"/>
            <a:ext cx="167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Décembre 2020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6685" y="769899"/>
            <a:ext cx="5915000" cy="1012974"/>
          </a:xfrm>
        </p:spPr>
        <p:txBody>
          <a:bodyPr>
            <a:noAutofit/>
          </a:bodyPr>
          <a:lstStyle/>
          <a:p>
            <a:r>
              <a:rPr lang="fr-FR" sz="3500" dirty="0">
                <a:solidFill>
                  <a:srgbClr val="4F6228"/>
                </a:solidFill>
              </a:rPr>
              <a:t>La récolte et la </a:t>
            </a:r>
            <a:r>
              <a:rPr lang="fr-FR" sz="3500" dirty="0" smtClean="0">
                <a:solidFill>
                  <a:srgbClr val="4F6228"/>
                </a:solidFill>
              </a:rPr>
              <a:t>conservation des plaquettes</a:t>
            </a:r>
            <a:br>
              <a:rPr lang="fr-FR" sz="3500" dirty="0" smtClean="0">
                <a:solidFill>
                  <a:srgbClr val="4F6228"/>
                </a:solidFill>
              </a:rPr>
            </a:br>
            <a:r>
              <a:rPr lang="fr-FR" sz="3500" dirty="0" smtClean="0">
                <a:solidFill>
                  <a:srgbClr val="4F6228"/>
                </a:solidFill>
              </a:rPr>
              <a:t/>
            </a:r>
            <a:br>
              <a:rPr lang="fr-FR" sz="3500" dirty="0" smtClean="0">
                <a:solidFill>
                  <a:srgbClr val="4F6228"/>
                </a:solidFill>
              </a:rPr>
            </a:br>
            <a:r>
              <a:rPr lang="fr-FR" sz="3500" dirty="0" smtClean="0"/>
              <a:t>- </a:t>
            </a:r>
            <a:r>
              <a:rPr lang="fr-FR" sz="3500" u="sng" dirty="0" smtClean="0"/>
              <a:t>objectif</a:t>
            </a:r>
            <a:r>
              <a:rPr lang="fr-FR" sz="3500" dirty="0" smtClean="0"/>
              <a:t> -</a:t>
            </a:r>
            <a:endParaRPr lang="fr-FR" sz="3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EDB1BC3-8623-41C0-98E4-CC55A6DE66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2492895"/>
            <a:ext cx="5472608" cy="309634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3412976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sz="3600" b="1" dirty="0" smtClean="0"/>
              <a:t>=&gt; </a:t>
            </a:r>
            <a:r>
              <a:rPr lang="fr-FR" sz="3600" b="1" dirty="0" smtClean="0">
                <a:solidFill>
                  <a:schemeClr val="bg1"/>
                </a:solidFill>
              </a:rPr>
              <a:t>obtenir une plaquette sèche</a:t>
            </a:r>
          </a:p>
          <a:p>
            <a:pPr marL="457200" lvl="1" indent="0">
              <a:buNone/>
            </a:pPr>
            <a:r>
              <a:rPr lang="fr-FR" sz="3600" b="1" dirty="0" smtClean="0">
                <a:solidFill>
                  <a:schemeClr val="bg1"/>
                </a:solidFill>
              </a:rPr>
              <a:t>		      </a:t>
            </a:r>
            <a:r>
              <a:rPr lang="fr-FR" dirty="0" smtClean="0">
                <a:solidFill>
                  <a:schemeClr val="bg1"/>
                </a:solidFill>
              </a:rPr>
              <a:t>(abaisser l’humidité à 20 %)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4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465" y="217929"/>
            <a:ext cx="7564710" cy="1143000"/>
          </a:xfrm>
        </p:spPr>
        <p:txBody>
          <a:bodyPr>
            <a:noAutofit/>
          </a:bodyPr>
          <a:lstStyle/>
          <a:p>
            <a:r>
              <a:rPr lang="fr-FR" sz="3500" dirty="0">
                <a:solidFill>
                  <a:srgbClr val="4F6228"/>
                </a:solidFill>
              </a:rPr>
              <a:t>La récolte et la </a:t>
            </a:r>
            <a:r>
              <a:rPr lang="fr-FR" sz="3500" dirty="0" smtClean="0">
                <a:solidFill>
                  <a:srgbClr val="4F6228"/>
                </a:solidFill>
              </a:rPr>
              <a:t>conservation </a:t>
            </a:r>
            <a:br>
              <a:rPr lang="fr-FR" sz="3500" dirty="0" smtClean="0">
                <a:solidFill>
                  <a:srgbClr val="4F6228"/>
                </a:solidFill>
              </a:rPr>
            </a:br>
            <a:r>
              <a:rPr lang="fr-FR" sz="3500" dirty="0" smtClean="0">
                <a:solidFill>
                  <a:srgbClr val="4F6228"/>
                </a:solidFill>
              </a:rPr>
              <a:t>des plaquettes</a:t>
            </a:r>
            <a:r>
              <a:rPr lang="fr-FR" sz="3500" dirty="0" smtClean="0"/>
              <a:t/>
            </a:r>
            <a:br>
              <a:rPr lang="fr-FR" sz="3500" dirty="0" smtClean="0"/>
            </a:br>
            <a:r>
              <a:rPr lang="fr-FR" sz="3500" dirty="0" smtClean="0"/>
              <a:t>- </a:t>
            </a:r>
            <a:r>
              <a:rPr lang="fr-FR" sz="3500" u="sng" dirty="0" smtClean="0"/>
              <a:t>la ressource</a:t>
            </a:r>
            <a:r>
              <a:rPr lang="fr-FR" sz="3500" dirty="0" smtClean="0"/>
              <a:t> -</a:t>
            </a:r>
            <a:endParaRPr lang="fr-FR" sz="3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631394"/>
            <a:ext cx="3182119" cy="23640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40" y="4140782"/>
            <a:ext cx="3182118" cy="23865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671" y="4143010"/>
            <a:ext cx="3089928" cy="2317446"/>
          </a:xfrm>
          <a:prstGeom prst="rect">
            <a:avLst/>
          </a:prstGeom>
        </p:spPr>
      </p:pic>
      <p:pic>
        <p:nvPicPr>
          <p:cNvPr id="8" name="Image 7" descr="Une image contenant herbe, extérieur, ciel, arbr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FEACF735-2505-4F06-96A1-EA239408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11" y="1507697"/>
            <a:ext cx="3106688" cy="245082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5577" y="2704246"/>
            <a:ext cx="4374486" cy="2832578"/>
          </a:xfr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dirty="0" smtClean="0"/>
              <a:t>        </a:t>
            </a:r>
            <a:r>
              <a:rPr lang="fr-FR" sz="2000" dirty="0" smtClean="0"/>
              <a:t>    </a:t>
            </a:r>
            <a:r>
              <a:rPr lang="fr-FR" sz="2000" u="sng" dirty="0" smtClean="0"/>
              <a:t>Avant </a:t>
            </a:r>
            <a:r>
              <a:rPr lang="fr-FR" sz="2000" u="sng" dirty="0"/>
              <a:t>toute coupe de </a:t>
            </a:r>
            <a:r>
              <a:rPr lang="fr-FR" sz="2000" u="sng" dirty="0" smtClean="0"/>
              <a:t>bois</a:t>
            </a:r>
            <a:r>
              <a:rPr lang="fr-FR" sz="2000" dirty="0" smtClean="0"/>
              <a:t> :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 smtClean="0"/>
              <a:t>Repérer </a:t>
            </a:r>
            <a:r>
              <a:rPr lang="fr-FR" sz="2000" dirty="0"/>
              <a:t>la </a:t>
            </a:r>
            <a:r>
              <a:rPr lang="fr-FR" sz="2000" b="1" u="sng" dirty="0"/>
              <a:t>ressource</a:t>
            </a:r>
            <a:r>
              <a:rPr lang="fr-FR" sz="2000" b="1" dirty="0"/>
              <a:t> </a:t>
            </a:r>
            <a:r>
              <a:rPr lang="fr-FR" sz="2000" dirty="0"/>
              <a:t>disponible </a:t>
            </a:r>
            <a:r>
              <a:rPr lang="fr-FR" sz="2000" dirty="0" smtClean="0"/>
              <a:t>          et estimer </a:t>
            </a:r>
            <a:r>
              <a:rPr lang="fr-FR" sz="2000" dirty="0"/>
              <a:t>son </a:t>
            </a:r>
            <a:r>
              <a:rPr lang="fr-FR" sz="2000" dirty="0" smtClean="0"/>
              <a:t>volume</a:t>
            </a:r>
            <a:endParaRPr lang="fr-FR" sz="2000" dirty="0"/>
          </a:p>
          <a:p>
            <a:r>
              <a:rPr lang="fr-FR" sz="2000" dirty="0" smtClean="0"/>
              <a:t>Estimer </a:t>
            </a:r>
            <a:r>
              <a:rPr lang="fr-FR" sz="2000" dirty="0"/>
              <a:t>le potentiel de production afin </a:t>
            </a:r>
            <a:r>
              <a:rPr lang="fr-FR" sz="2000" dirty="0" smtClean="0"/>
              <a:t>d’assurer </a:t>
            </a:r>
            <a:r>
              <a:rPr lang="fr-FR" sz="2000" dirty="0"/>
              <a:t>la </a:t>
            </a:r>
            <a:r>
              <a:rPr lang="fr-FR" sz="2000" b="1" dirty="0"/>
              <a:t>pérennité</a:t>
            </a:r>
            <a:r>
              <a:rPr lang="fr-FR" sz="2000" dirty="0"/>
              <a:t> de la ressource</a:t>
            </a:r>
          </a:p>
        </p:txBody>
      </p:sp>
    </p:spTree>
    <p:extLst>
      <p:ext uri="{BB962C8B-B14F-4D97-AF65-F5344CB8AC3E}">
        <p14:creationId xmlns:p14="http://schemas.microsoft.com/office/powerpoint/2010/main" val="17875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1310054" y="776016"/>
            <a:ext cx="5961184" cy="75658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60000"/>
              </a:lnSpc>
            </a:pPr>
            <a:r>
              <a:rPr lang="fr-FR" sz="3500" b="1" strike="noStrike" spc="-1" dirty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Garantir une gestion durable</a:t>
            </a:r>
            <a:endParaRPr lang="fr-FR" sz="3500" b="0" strike="noStrike" spc="-1" dirty="0">
              <a:solidFill>
                <a:srgbClr val="4F622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1097452" y="1971470"/>
            <a:ext cx="8160480" cy="82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Clôturer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impérativement les repousses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Préserver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éléments de biodiversité :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gros 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bois /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vieux bois (têtards)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arbres à cavités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espèces rares/ disséminées (fruitiers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,…)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 d’intervention du 15 mars au 15 août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...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couper que ce que le bocage produit annuellement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116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rgbClr val="4F6228"/>
                </a:solidFill>
              </a:rPr>
              <a:t>Les essences à utiliser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50302" y="1326363"/>
            <a:ext cx="7427168" cy="4977245"/>
          </a:xfrm>
        </p:spPr>
        <p:txBody>
          <a:bodyPr>
            <a:noAutofit/>
          </a:bodyPr>
          <a:lstStyle/>
          <a:p>
            <a:r>
              <a:rPr lang="fr-FR" sz="2000" dirty="0"/>
              <a:t>L</a:t>
            </a:r>
            <a:r>
              <a:rPr lang="fr-FR" sz="2000" b="1" dirty="0" smtClean="0">
                <a:solidFill>
                  <a:srgbClr val="92D050"/>
                </a:solidFill>
              </a:rPr>
              <a:t>es </a:t>
            </a:r>
            <a:r>
              <a:rPr lang="fr-FR" sz="2000" b="1" dirty="0">
                <a:solidFill>
                  <a:srgbClr val="92D050"/>
                </a:solidFill>
              </a:rPr>
              <a:t>essences </a:t>
            </a:r>
            <a:r>
              <a:rPr lang="fr-FR" sz="2000" b="1" dirty="0" smtClean="0">
                <a:solidFill>
                  <a:srgbClr val="92D050"/>
                </a:solidFill>
              </a:rPr>
              <a:t>suivantes peuvent </a:t>
            </a:r>
            <a:r>
              <a:rPr lang="fr-FR" sz="2000" b="1" dirty="0">
                <a:solidFill>
                  <a:srgbClr val="92D050"/>
                </a:solidFill>
              </a:rPr>
              <a:t>être utilisées en litière </a:t>
            </a:r>
            <a:r>
              <a:rPr lang="fr-FR" sz="2000" dirty="0" smtClean="0"/>
              <a:t>: pin </a:t>
            </a:r>
            <a:r>
              <a:rPr lang="fr-FR" sz="2000" dirty="0"/>
              <a:t>sylvestre, frêne, peuplier, chêne, </a:t>
            </a:r>
            <a:r>
              <a:rPr lang="fr-FR" sz="2000" dirty="0" smtClean="0"/>
              <a:t>aulne, hêtre</a:t>
            </a:r>
            <a:r>
              <a:rPr lang="fr-FR" sz="2000" dirty="0"/>
              <a:t>, bouleau, mélanges de bois </a:t>
            </a:r>
            <a:r>
              <a:rPr lang="fr-FR" sz="2000" dirty="0" smtClean="0"/>
              <a:t>blancs et </a:t>
            </a:r>
            <a:r>
              <a:rPr lang="fr-FR" sz="2000" dirty="0"/>
              <a:t>mélanges de feuillus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Les </a:t>
            </a:r>
            <a:r>
              <a:rPr lang="fr-FR" sz="2000" b="1" dirty="0" smtClean="0">
                <a:solidFill>
                  <a:srgbClr val="92D050"/>
                </a:solidFill>
              </a:rPr>
              <a:t>plaquettes de </a:t>
            </a:r>
            <a:r>
              <a:rPr lang="fr-FR" sz="2000" b="1" dirty="0">
                <a:solidFill>
                  <a:srgbClr val="92D050"/>
                </a:solidFill>
              </a:rPr>
              <a:t>bois issues d’arbres fruitiers </a:t>
            </a:r>
            <a:r>
              <a:rPr lang="fr-FR" sz="2000" dirty="0" smtClean="0"/>
              <a:t>n’ont pas </a:t>
            </a:r>
            <a:r>
              <a:rPr lang="fr-FR" sz="2000" dirty="0"/>
              <a:t>été testées mais il est possible de </a:t>
            </a:r>
            <a:r>
              <a:rPr lang="fr-FR" sz="2000" dirty="0" smtClean="0"/>
              <a:t>les utiliser </a:t>
            </a:r>
            <a:r>
              <a:rPr lang="fr-FR" sz="2000" dirty="0"/>
              <a:t>sous réserve de vérifier </a:t>
            </a:r>
            <a:r>
              <a:rPr lang="fr-FR" sz="2000" dirty="0" smtClean="0"/>
              <a:t>l’absence de </a:t>
            </a:r>
            <a:r>
              <a:rPr lang="fr-FR" sz="2000" dirty="0"/>
              <a:t>rémanence de produits phytosanitaires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/>
              <a:t>L</a:t>
            </a:r>
            <a:r>
              <a:rPr lang="fr-FR" sz="2000" dirty="0" smtClean="0"/>
              <a:t>es </a:t>
            </a:r>
            <a:r>
              <a:rPr lang="fr-FR" sz="2000" b="1" dirty="0">
                <a:solidFill>
                  <a:srgbClr val="92D050"/>
                </a:solidFill>
              </a:rPr>
              <a:t>troncs d’essences de </a:t>
            </a:r>
            <a:r>
              <a:rPr lang="fr-FR" sz="2000" b="1" dirty="0" smtClean="0">
                <a:solidFill>
                  <a:srgbClr val="92D050"/>
                </a:solidFill>
              </a:rPr>
              <a:t>bois dur </a:t>
            </a:r>
            <a:r>
              <a:rPr lang="fr-FR" sz="2000" dirty="0"/>
              <a:t>(chêne, châtaignier, merisier) ou </a:t>
            </a:r>
            <a:r>
              <a:rPr lang="fr-FR" sz="2000" dirty="0" smtClean="0"/>
              <a:t>résineux sont </a:t>
            </a:r>
            <a:r>
              <a:rPr lang="fr-FR" sz="2000" dirty="0"/>
              <a:t>des essences à bois dense </a:t>
            </a:r>
            <a:r>
              <a:rPr lang="fr-FR" sz="2000" dirty="0" smtClean="0"/>
              <a:t>riches en </a:t>
            </a:r>
            <a:r>
              <a:rPr lang="fr-FR" sz="2000" dirty="0"/>
              <a:t>tanins. Cela implique un </a:t>
            </a:r>
            <a:r>
              <a:rPr lang="fr-FR" sz="2000" dirty="0" smtClean="0"/>
              <a:t>compostage du </a:t>
            </a:r>
            <a:r>
              <a:rPr lang="fr-FR" sz="2000" dirty="0"/>
              <a:t>fumier avant son épandage. 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b="1" dirty="0" smtClean="0">
                <a:solidFill>
                  <a:srgbClr val="92D050"/>
                </a:solidFill>
              </a:rPr>
              <a:t>Le noyer</a:t>
            </a:r>
            <a:r>
              <a:rPr lang="fr-FR" sz="2000" dirty="0" smtClean="0"/>
              <a:t>, en </a:t>
            </a:r>
            <a:r>
              <a:rPr lang="fr-FR" sz="2000" dirty="0"/>
              <a:t>plus d’être riche en tanins, </a:t>
            </a:r>
            <a:r>
              <a:rPr lang="fr-FR" sz="2000" dirty="0" smtClean="0"/>
              <a:t>contient une </a:t>
            </a:r>
            <a:r>
              <a:rPr lang="fr-FR" sz="2000" dirty="0"/>
              <a:t>substance toxique </a:t>
            </a:r>
            <a:r>
              <a:rPr lang="fr-FR" sz="2000" dirty="0" smtClean="0"/>
              <a:t>appelée la </a:t>
            </a:r>
            <a:r>
              <a:rPr lang="fr-FR" sz="2000" dirty="0" err="1"/>
              <a:t>juglone</a:t>
            </a:r>
            <a:r>
              <a:rPr lang="fr-FR" sz="2000" dirty="0"/>
              <a:t>, qui </a:t>
            </a:r>
            <a:r>
              <a:rPr lang="fr-FR" sz="2000" dirty="0" smtClean="0"/>
              <a:t>nécessite également </a:t>
            </a:r>
            <a:r>
              <a:rPr lang="fr-FR" sz="2000" dirty="0"/>
              <a:t>que le fumier </a:t>
            </a:r>
            <a:r>
              <a:rPr lang="fr-FR" sz="2000" dirty="0" smtClean="0"/>
              <a:t>soit composté</a:t>
            </a:r>
            <a:r>
              <a:rPr lang="fr-F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08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8846" y="260648"/>
            <a:ext cx="7352302" cy="1143000"/>
          </a:xfrm>
        </p:spPr>
        <p:txBody>
          <a:bodyPr>
            <a:noAutofit/>
          </a:bodyPr>
          <a:lstStyle/>
          <a:p>
            <a:r>
              <a:rPr lang="fr-FR" sz="3500" dirty="0">
                <a:solidFill>
                  <a:srgbClr val="4F6228"/>
                </a:solidFill>
              </a:rPr>
              <a:t>La récolte et la </a:t>
            </a:r>
            <a:r>
              <a:rPr lang="fr-FR" sz="3500" dirty="0" smtClean="0">
                <a:solidFill>
                  <a:srgbClr val="4F6228"/>
                </a:solidFill>
              </a:rPr>
              <a:t>conservation </a:t>
            </a:r>
            <a:br>
              <a:rPr lang="fr-FR" sz="3500" dirty="0" smtClean="0">
                <a:solidFill>
                  <a:srgbClr val="4F6228"/>
                </a:solidFill>
              </a:rPr>
            </a:br>
            <a:r>
              <a:rPr lang="fr-FR" sz="3500" dirty="0" smtClean="0">
                <a:solidFill>
                  <a:srgbClr val="4F6228"/>
                </a:solidFill>
              </a:rPr>
              <a:t>des plaquettes</a:t>
            </a:r>
            <a:r>
              <a:rPr lang="fr-FR" sz="3500" dirty="0" smtClean="0"/>
              <a:t/>
            </a:r>
            <a:br>
              <a:rPr lang="fr-FR" sz="3500" dirty="0" smtClean="0"/>
            </a:br>
            <a:r>
              <a:rPr lang="fr-FR" sz="3500" dirty="0" smtClean="0"/>
              <a:t>- </a:t>
            </a:r>
            <a:r>
              <a:rPr lang="fr-FR" sz="3500" u="sng" dirty="0" smtClean="0"/>
              <a:t>la coupe </a:t>
            </a:r>
            <a:r>
              <a:rPr lang="fr-FR" sz="3500" dirty="0" smtClean="0"/>
              <a:t>-</a:t>
            </a:r>
            <a:endParaRPr lang="fr-FR" sz="3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23" y="1988840"/>
            <a:ext cx="3950888" cy="29631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75" y="1968058"/>
            <a:ext cx="3978597" cy="298394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47645" y="4533570"/>
            <a:ext cx="3852428" cy="1800201"/>
          </a:xfr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En automne/hiver</a:t>
            </a:r>
          </a:p>
          <a:p>
            <a:r>
              <a:rPr lang="fr-FR" sz="2400" dirty="0" smtClean="0"/>
              <a:t>Hors feuilles de préférence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495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24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24960" y="1396440"/>
            <a:ext cx="3710160" cy="2782080"/>
          </a:xfrm>
          <a:prstGeom prst="rect">
            <a:avLst/>
          </a:prstGeom>
          <a:ln>
            <a:noFill/>
          </a:ln>
        </p:spPr>
      </p:pic>
      <p:pic>
        <p:nvPicPr>
          <p:cNvPr id="247" name="Image 24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55760" y="1422000"/>
            <a:ext cx="3575880" cy="2682720"/>
          </a:xfrm>
          <a:prstGeom prst="rect">
            <a:avLst/>
          </a:prstGeom>
          <a:ln>
            <a:noFill/>
          </a:ln>
        </p:spPr>
      </p:pic>
      <p:pic>
        <p:nvPicPr>
          <p:cNvPr id="248" name="Image 24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41920" y="4400280"/>
            <a:ext cx="4128840" cy="2322360"/>
          </a:xfrm>
          <a:prstGeom prst="rect">
            <a:avLst/>
          </a:prstGeom>
          <a:ln>
            <a:noFill/>
          </a:ln>
        </p:spPr>
      </p:pic>
      <p:pic>
        <p:nvPicPr>
          <p:cNvPr id="249" name="Image 24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95120" y="4368600"/>
            <a:ext cx="3062880" cy="2298600"/>
          </a:xfrm>
          <a:prstGeom prst="rect">
            <a:avLst/>
          </a:prstGeom>
          <a:ln>
            <a:noFill/>
          </a:ln>
        </p:spPr>
      </p:pic>
      <p:sp>
        <p:nvSpPr>
          <p:cNvPr id="250" name="CustomShape 1"/>
          <p:cNvSpPr/>
          <p:nvPr/>
        </p:nvSpPr>
        <p:spPr>
          <a:xfrm>
            <a:off x="1367640" y="207111"/>
            <a:ext cx="5006783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b="1" spc="-1" dirty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Moderniser la récolte</a:t>
            </a:r>
          </a:p>
        </p:txBody>
      </p:sp>
    </p:spTree>
    <p:extLst>
      <p:ext uri="{BB962C8B-B14F-4D97-AF65-F5344CB8AC3E}">
        <p14:creationId xmlns:p14="http://schemas.microsoft.com/office/powerpoint/2010/main" val="25424516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6430" y="260648"/>
            <a:ext cx="7334717" cy="1143000"/>
          </a:xfrm>
        </p:spPr>
        <p:txBody>
          <a:bodyPr>
            <a:noAutofit/>
          </a:bodyPr>
          <a:lstStyle/>
          <a:p>
            <a:r>
              <a:rPr lang="fr-FR" sz="3500" dirty="0">
                <a:solidFill>
                  <a:srgbClr val="4F6228"/>
                </a:solidFill>
              </a:rPr>
              <a:t>La récolte et la </a:t>
            </a:r>
            <a:r>
              <a:rPr lang="fr-FR" sz="3500" dirty="0" smtClean="0">
                <a:solidFill>
                  <a:srgbClr val="4F6228"/>
                </a:solidFill>
              </a:rPr>
              <a:t>conservation </a:t>
            </a:r>
            <a:br>
              <a:rPr lang="fr-FR" sz="3500" dirty="0" smtClean="0">
                <a:solidFill>
                  <a:srgbClr val="4F6228"/>
                </a:solidFill>
              </a:rPr>
            </a:br>
            <a:r>
              <a:rPr lang="fr-FR" sz="3500" dirty="0" smtClean="0">
                <a:solidFill>
                  <a:srgbClr val="4F6228"/>
                </a:solidFill>
              </a:rPr>
              <a:t>des plaquettes</a:t>
            </a:r>
            <a:r>
              <a:rPr lang="fr-FR" sz="3500" dirty="0" smtClean="0"/>
              <a:t/>
            </a:r>
            <a:br>
              <a:rPr lang="fr-FR" sz="3500" dirty="0" smtClean="0"/>
            </a:br>
            <a:r>
              <a:rPr lang="fr-FR" sz="3500" dirty="0" smtClean="0"/>
              <a:t>- </a:t>
            </a:r>
            <a:r>
              <a:rPr lang="fr-FR" sz="3500" u="sng" dirty="0" smtClean="0"/>
              <a:t>le broyage </a:t>
            </a:r>
            <a:r>
              <a:rPr lang="fr-FR" sz="3500" dirty="0" smtClean="0"/>
              <a:t>-</a:t>
            </a:r>
            <a:endParaRPr lang="fr-FR" sz="3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EBF0194-E78B-4793-8CC6-308846DF05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840" y="1862515"/>
            <a:ext cx="3747163" cy="281037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569BCFB6-E06C-43A6-9434-4AEB29B50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896067"/>
            <a:ext cx="3747163" cy="281037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9509" y="4365104"/>
            <a:ext cx="3598050" cy="1333551"/>
          </a:xfr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fr-FR" sz="2400" dirty="0"/>
              <a:t>Quelques semaines après coupe</a:t>
            </a:r>
          </a:p>
          <a:p>
            <a:r>
              <a:rPr lang="fr-FR" sz="2400" dirty="0"/>
              <a:t>Bois « vert </a:t>
            </a:r>
            <a:r>
              <a:rPr lang="fr-FR" sz="2400" dirty="0" smtClean="0"/>
              <a:t>»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611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2080</TotalTime>
  <Words>412</Words>
  <Application>Microsoft Office PowerPoint</Application>
  <PresentationFormat>Affichage à l'écran (4:3)</PresentationFormat>
  <Paragraphs>93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DejaVu Sans</vt:lpstr>
      <vt:lpstr>Symbol</vt:lpstr>
      <vt:lpstr>Wingdings</vt:lpstr>
      <vt:lpstr>1_Thème Office</vt:lpstr>
      <vt:lpstr>Office Theme</vt:lpstr>
      <vt:lpstr>Présentation PowerPoint</vt:lpstr>
      <vt:lpstr>Présentation PowerPoint</vt:lpstr>
      <vt:lpstr>La récolte et la conservation des plaquettes  - objectif -</vt:lpstr>
      <vt:lpstr>La récolte et la conservation  des plaquettes - la ressource -</vt:lpstr>
      <vt:lpstr>Présentation PowerPoint</vt:lpstr>
      <vt:lpstr>Les essences à utiliser</vt:lpstr>
      <vt:lpstr>La récolte et la conservation  des plaquettes - la coupe -</vt:lpstr>
      <vt:lpstr>Présentation PowerPoint</vt:lpstr>
      <vt:lpstr>La récolte et la conservation  des plaquettes - le broyage -</vt:lpstr>
      <vt:lpstr>Présentation PowerPoint</vt:lpstr>
      <vt:lpstr>Présentation PowerPoint</vt:lpstr>
      <vt:lpstr>La récolte et la conservation  des plaquettes - le broyage -</vt:lpstr>
      <vt:lpstr>Présentation PowerPoint</vt:lpstr>
      <vt:lpstr>La récolte et la conservation  des plaquettes - le séchage / stockage -</vt:lpstr>
      <vt:lpstr>Présentation PowerPoint</vt:lpstr>
      <vt:lpstr>Présentation PowerPoint</vt:lpstr>
      <vt:lpstr>En résumé</vt:lpstr>
      <vt:lpstr>Présentation PowerPoint</vt:lpstr>
      <vt:lpstr>Présentation PowerPoint</vt:lpstr>
    </vt:vector>
  </TitlesOfParts>
  <Company>Institut de l'Elevage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Miquel Marie</dc:creator>
  <cp:lastModifiedBy>Sagot Laurence</cp:lastModifiedBy>
  <cp:revision>159</cp:revision>
  <cp:lastPrinted>2020-04-27T16:02:57Z</cp:lastPrinted>
  <dcterms:created xsi:type="dcterms:W3CDTF">2019-09-19T15:56:52Z</dcterms:created>
  <dcterms:modified xsi:type="dcterms:W3CDTF">2020-12-31T18:59:50Z</dcterms:modified>
</cp:coreProperties>
</file>