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7" r:id="rId2"/>
  </p:sldMasterIdLst>
  <p:notesMasterIdLst>
    <p:notesMasterId r:id="rId24"/>
  </p:notesMasterIdLst>
  <p:handoutMasterIdLst>
    <p:handoutMasterId r:id="rId25"/>
  </p:handoutMasterIdLst>
  <p:sldIdLst>
    <p:sldId id="456" r:id="rId3"/>
    <p:sldId id="425" r:id="rId4"/>
    <p:sldId id="434" r:id="rId5"/>
    <p:sldId id="457" r:id="rId6"/>
    <p:sldId id="458" r:id="rId7"/>
    <p:sldId id="309" r:id="rId8"/>
    <p:sldId id="459" r:id="rId9"/>
    <p:sldId id="311" r:id="rId10"/>
    <p:sldId id="312" r:id="rId11"/>
    <p:sldId id="313" r:id="rId12"/>
    <p:sldId id="314" r:id="rId13"/>
    <p:sldId id="317" r:id="rId14"/>
    <p:sldId id="460" r:id="rId15"/>
    <p:sldId id="461" r:id="rId16"/>
    <p:sldId id="464" r:id="rId17"/>
    <p:sldId id="315" r:id="rId18"/>
    <p:sldId id="373" r:id="rId19"/>
    <p:sldId id="316" r:id="rId20"/>
    <p:sldId id="321" r:id="rId21"/>
    <p:sldId id="466" r:id="rId22"/>
    <p:sldId id="467" r:id="rId23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6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82" autoAdjust="0"/>
    <p:restoredTop sz="94660"/>
  </p:normalViewPr>
  <p:slideViewPr>
    <p:cSldViewPr snapToGrid="0">
      <p:cViewPr varScale="1">
        <p:scale>
          <a:sx n="64" d="100"/>
          <a:sy n="64" d="100"/>
        </p:scale>
        <p:origin x="11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59FC1-8995-49B7-BAB3-F1A981DE87AA}" type="datetimeFigureOut">
              <a:rPr lang="fr-FR" smtClean="0"/>
              <a:t>31/12/2020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2337D-9181-4C22-AF6D-B1A162964C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296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23677-2D5C-4863-B289-C4CEAAE4A8B8}" type="datetimeFigureOut">
              <a:rPr lang="fr-FR" smtClean="0"/>
              <a:t>31/12/2020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F8AFF-8B0B-4961-BC36-897CE54BF6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0388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F8AFF-8B0B-4961-BC36-897CE54BF6E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9160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797A-DA80-4753-82A5-10F9CDC36123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8293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4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4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461C-9BB5-4257-A873-EFF00B57BEA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 descr="Pano 10 ans photo 4 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1076326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Pano 10 ans photo 7 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2636838"/>
            <a:ext cx="1089026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Pano 10 ans photo 8 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4508500"/>
            <a:ext cx="1096963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Pano 10 ans photo 9.jp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5829300"/>
            <a:ext cx="1079501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3573463"/>
            <a:ext cx="1079501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J:\Laurence\mes images triées\abattoir\DSC00011.JPG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7155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Pano 10 ans photo 5 .JP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0488" y="5157688"/>
            <a:ext cx="10620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 descr="Pano 10 ans photo 11.jp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10080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 userDrawn="1"/>
        </p:nvSpPr>
        <p:spPr>
          <a:xfrm>
            <a:off x="971600" y="0"/>
            <a:ext cx="8172400" cy="1988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5041" y="0"/>
            <a:ext cx="1798959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 userDrawn="1"/>
        </p:nvSpPr>
        <p:spPr>
          <a:xfrm>
            <a:off x="899592" y="0"/>
            <a:ext cx="64807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9" name="Titre 1"/>
          <p:cNvSpPr>
            <a:spLocks noGrp="1"/>
          </p:cNvSpPr>
          <p:nvPr>
            <p:ph type="ctrTitle"/>
          </p:nvPr>
        </p:nvSpPr>
        <p:spPr>
          <a:xfrm>
            <a:off x="1115616" y="1022871"/>
            <a:ext cx="7772400" cy="14700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20" name="Sous-titre 2"/>
          <p:cNvSpPr>
            <a:spLocks noGrp="1"/>
          </p:cNvSpPr>
          <p:nvPr>
            <p:ph type="subTitle" idx="1"/>
          </p:nvPr>
        </p:nvSpPr>
        <p:spPr>
          <a:xfrm>
            <a:off x="1763688" y="299695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758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461C-9BB5-4257-A873-EFF00B57BEA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552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30 avril 2020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461C-9BB5-4257-A873-EFF00B57BEA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683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2101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5169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6484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7154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7612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978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6517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0786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528392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30 avril 2020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461C-9BB5-4257-A873-EFF00B57BEA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 descr="Pano 10 ans photo 4 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0785" y="5883405"/>
            <a:ext cx="1038482" cy="98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Pano 10 ans photo 9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34912"/>
            <a:ext cx="1079501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40968"/>
            <a:ext cx="1079501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itre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5915000" cy="1012974"/>
          </a:xfrm>
        </p:spPr>
        <p:txBody>
          <a:bodyPr>
            <a:noAutofit/>
          </a:bodyPr>
          <a:lstStyle>
            <a:lvl1pPr algn="l">
              <a:defRPr sz="4400" b="1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20" name="Espace réservé du contenu 2"/>
          <p:cNvSpPr>
            <a:spLocks noGrp="1"/>
          </p:cNvSpPr>
          <p:nvPr>
            <p:ph idx="1"/>
          </p:nvPr>
        </p:nvSpPr>
        <p:spPr>
          <a:xfrm>
            <a:off x="1259632" y="1600200"/>
            <a:ext cx="7427168" cy="4525963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917884"/>
            <a:ext cx="1077541" cy="1028577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22"/>
          <a:stretch/>
        </p:blipFill>
        <p:spPr>
          <a:xfrm>
            <a:off x="-17092" y="911040"/>
            <a:ext cx="988692" cy="950370"/>
          </a:xfrm>
          <a:prstGeom prst="rect">
            <a:avLst/>
          </a:prstGeom>
        </p:spPr>
      </p:pic>
      <p:pic>
        <p:nvPicPr>
          <p:cNvPr id="16" name="Espace réservé du contenu 5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052" y="1833695"/>
            <a:ext cx="1002875" cy="108084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9866" b="19444"/>
          <a:stretch/>
        </p:blipFill>
        <p:spPr>
          <a:xfrm>
            <a:off x="-36512" y="-24238"/>
            <a:ext cx="1017637" cy="945687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971600" y="19893"/>
            <a:ext cx="8163674" cy="6838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prstClr val="white"/>
                </a:solidFill>
              </a:ln>
              <a:noFill/>
            </a:endParaRPr>
          </a:p>
        </p:txBody>
      </p:sp>
      <p:sp>
        <p:nvSpPr>
          <p:cNvPr id="17" name="Espace réservé du pied de page 1"/>
          <p:cNvSpPr txBox="1">
            <a:spLocks/>
          </p:cNvSpPr>
          <p:nvPr userDrawn="1"/>
        </p:nvSpPr>
        <p:spPr>
          <a:xfrm>
            <a:off x="2924200" y="6508750"/>
            <a:ext cx="3528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" name="Image 4" descr="image002"/>
          <p:cNvPicPr>
            <a:picLocks noChangeAspect="1" noChangeArrowheads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6228" y="681644"/>
            <a:ext cx="989531" cy="68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8304" y="130181"/>
            <a:ext cx="1175695" cy="47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2088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6341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73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33492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5420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30 avril 2020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461C-9BB5-4257-A873-EFF00B57BEA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prstClr val="white"/>
                </a:solidFill>
              </a:ln>
              <a:noFill/>
            </a:endParaRPr>
          </a:p>
        </p:txBody>
      </p:sp>
      <p:sp>
        <p:nvSpPr>
          <p:cNvPr id="19" name="Titr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6768752" cy="1012974"/>
          </a:xfrm>
        </p:spPr>
        <p:txBody>
          <a:bodyPr>
            <a:noAutofit/>
          </a:bodyPr>
          <a:lstStyle>
            <a:lvl1pPr algn="l">
              <a:defRPr sz="4000" b="1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20" name="Espace réservé du contenu 2"/>
          <p:cNvSpPr>
            <a:spLocks noGrp="1"/>
          </p:cNvSpPr>
          <p:nvPr>
            <p:ph idx="1"/>
          </p:nvPr>
        </p:nvSpPr>
        <p:spPr>
          <a:xfrm>
            <a:off x="539552" y="1600200"/>
            <a:ext cx="8147248" cy="4525963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7" name="Picture 5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5041" y="0"/>
            <a:ext cx="1798959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59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461C-9BB5-4257-A873-EFF00B57BEA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271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461C-9BB5-4257-A873-EFF00B57BEA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006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461C-9BB5-4257-A873-EFF00B57BEA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068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461C-9BB5-4257-A873-EFF00B57BEA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329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461C-9BB5-4257-A873-EFF00B57BEA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381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461C-9BB5-4257-A873-EFF00B57BEA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081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3.emf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jpeg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1.emf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5.png"/><Relationship Id="rId22" Type="http://schemas.openxmlformats.org/officeDocument/2006/relationships/image" Target="../media/image1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7461C-9BB5-4257-A873-EFF00B57BEA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453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/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03040" y="203040"/>
            <a:ext cx="8711640" cy="1294560"/>
          </a:xfrm>
          <a:prstGeom prst="rect">
            <a:avLst/>
          </a:prstGeom>
          <a:ln>
            <a:noFill/>
          </a:ln>
        </p:spPr>
      </p:pic>
      <p:pic>
        <p:nvPicPr>
          <p:cNvPr id="14" name="Image 7"/>
          <p:cNvPicPr/>
          <p:nvPr/>
        </p:nvPicPr>
        <p:blipFill>
          <a:blip r:embed="rId15"/>
          <a:stretch/>
        </p:blipFill>
        <p:spPr>
          <a:xfrm>
            <a:off x="-60840" y="5883480"/>
            <a:ext cx="1037520" cy="979920"/>
          </a:xfrm>
          <a:prstGeom prst="rect">
            <a:avLst/>
          </a:prstGeom>
          <a:ln w="9360">
            <a:noFill/>
          </a:ln>
        </p:spPr>
      </p:pic>
      <p:pic>
        <p:nvPicPr>
          <p:cNvPr id="2" name="Image 10"/>
          <p:cNvPicPr/>
          <p:nvPr/>
        </p:nvPicPr>
        <p:blipFill>
          <a:blip r:embed="rId16"/>
          <a:stretch/>
        </p:blipFill>
        <p:spPr>
          <a:xfrm>
            <a:off x="0" y="4834800"/>
            <a:ext cx="1078560" cy="1054440"/>
          </a:xfrm>
          <a:prstGeom prst="rect">
            <a:avLst/>
          </a:prstGeom>
          <a:ln w="9360">
            <a:noFill/>
          </a:ln>
        </p:spPr>
      </p:pic>
      <p:pic>
        <p:nvPicPr>
          <p:cNvPr id="3" name="Picture 2"/>
          <p:cNvPicPr/>
          <p:nvPr/>
        </p:nvPicPr>
        <p:blipFill>
          <a:blip r:embed="rId17"/>
          <a:stretch/>
        </p:blipFill>
        <p:spPr>
          <a:xfrm>
            <a:off x="0" y="3940920"/>
            <a:ext cx="1078560" cy="979920"/>
          </a:xfrm>
          <a:prstGeom prst="rect">
            <a:avLst/>
          </a:prstGeom>
          <a:ln w="9360">
            <a:noFill/>
          </a:ln>
        </p:spPr>
      </p:pic>
      <p:pic>
        <p:nvPicPr>
          <p:cNvPr id="4" name="Image 1"/>
          <p:cNvPicPr/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917800"/>
            <a:ext cx="1076400" cy="1027440"/>
          </a:xfrm>
          <a:prstGeom prst="rect">
            <a:avLst/>
          </a:prstGeom>
          <a:ln>
            <a:noFill/>
          </a:ln>
        </p:spPr>
      </p:pic>
      <p:pic>
        <p:nvPicPr>
          <p:cNvPr id="5" name="Image 21"/>
          <p:cNvPicPr/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17"/>
          <a:stretch/>
        </p:blipFill>
        <p:spPr>
          <a:xfrm>
            <a:off x="-16920" y="911160"/>
            <a:ext cx="987480" cy="949320"/>
          </a:xfrm>
          <a:prstGeom prst="rect">
            <a:avLst/>
          </a:prstGeom>
          <a:ln>
            <a:noFill/>
          </a:ln>
        </p:spPr>
      </p:pic>
      <p:pic>
        <p:nvPicPr>
          <p:cNvPr id="6" name="Espace réservé du contenu 5"/>
          <p:cNvPicPr/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080" y="1833840"/>
            <a:ext cx="1001880" cy="1079640"/>
          </a:xfrm>
          <a:prstGeom prst="rect">
            <a:avLst/>
          </a:prstGeom>
          <a:ln>
            <a:noFill/>
          </a:ln>
        </p:spPr>
      </p:pic>
      <p:pic>
        <p:nvPicPr>
          <p:cNvPr id="7" name="Image 22"/>
          <p:cNvPicPr/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9868" b="19447"/>
          <a:stretch/>
        </p:blipFill>
        <p:spPr>
          <a:xfrm>
            <a:off x="-36360" y="-24120"/>
            <a:ext cx="1016640" cy="944640"/>
          </a:xfrm>
          <a:prstGeom prst="rect">
            <a:avLst/>
          </a:prstGeom>
          <a:ln>
            <a:noFill/>
          </a:ln>
        </p:spPr>
      </p:pic>
      <p:sp>
        <p:nvSpPr>
          <p:cNvPr id="8" name="CustomShape 1"/>
          <p:cNvSpPr/>
          <p:nvPr/>
        </p:nvSpPr>
        <p:spPr>
          <a:xfrm>
            <a:off x="971640" y="19800"/>
            <a:ext cx="8162640" cy="6837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</a:p>
        </p:txBody>
      </p:sp>
      <p:sp>
        <p:nvSpPr>
          <p:cNvPr id="12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</a:p>
        </p:txBody>
      </p:sp>
      <p:pic>
        <p:nvPicPr>
          <p:cNvPr id="16" name="Image 4" descr="image002"/>
          <p:cNvPicPr>
            <a:picLocks noChangeAspect="1" noChangeArrowheads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6228" y="681644"/>
            <a:ext cx="989531" cy="68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8304" y="130181"/>
            <a:ext cx="1175695" cy="47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9629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idele.fr/reseaux-et-partenariats/ciirpo/publication/idelesolr/recommends/larbre-et-la-brebis-lalliance-gagnante-1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461C-9BB5-4257-A873-EFF00B57BEA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490870" y="1103244"/>
            <a:ext cx="7354956" cy="5253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900"/>
              </a:spcBef>
            </a:pPr>
            <a:r>
              <a:rPr lang="fr-FR" b="0" dirty="0" smtClean="0"/>
              <a:t>Diaporamas à la carte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16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fr-FR" sz="16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fr-FR" sz="1600" dirty="0" smtClean="0">
                <a:solidFill>
                  <a:schemeClr val="accent3">
                    <a:lumMod val="75000"/>
                  </a:schemeClr>
                </a:solidFill>
              </a:rPr>
              <a:t>Cette série de diaporamas a pour objectif de mettre à disposition de tous </a:t>
            </a:r>
            <a:br>
              <a:rPr lang="fr-FR" sz="16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fr-FR" sz="1600" dirty="0" smtClean="0">
                <a:solidFill>
                  <a:schemeClr val="accent3">
                    <a:lumMod val="75000"/>
                  </a:schemeClr>
                </a:solidFill>
              </a:rPr>
              <a:t>de récentes références techniques et économiques sur un sujet. </a:t>
            </a: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>[Avis à l’utilisateur]</a:t>
            </a:r>
            <a:br>
              <a:rPr lang="fr-FR" sz="1800" dirty="0" smtClean="0"/>
            </a:br>
            <a:r>
              <a:rPr lang="fr-FR" sz="1600" i="1" dirty="0" smtClean="0"/>
              <a:t>Vous pouvez utiliser ces diaporamas à votre guise, </a:t>
            </a:r>
            <a:br>
              <a:rPr lang="fr-FR" sz="1600" i="1" dirty="0" smtClean="0"/>
            </a:br>
            <a:r>
              <a:rPr lang="fr-FR" sz="1600" i="1" dirty="0" smtClean="0">
                <a:solidFill>
                  <a:schemeClr val="accent2">
                    <a:lumMod val="75000"/>
                  </a:schemeClr>
                </a:solidFill>
              </a:rPr>
              <a:t>sous réserve de citer les sources qui accompagnent chaque tableau et graphique. </a:t>
            </a:r>
            <a:br>
              <a:rPr lang="fr-FR" sz="1600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fr-FR" sz="1600" i="1" dirty="0" smtClean="0"/>
              <a:t/>
            </a:r>
            <a:br>
              <a:rPr lang="fr-FR" sz="1600" i="1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>Des commentaires accompagnent chaque diapo. </a:t>
            </a:r>
            <a:br>
              <a:rPr lang="fr-FR" sz="1600" dirty="0" smtClean="0"/>
            </a:br>
            <a:r>
              <a:rPr lang="fr-FR" sz="1600" dirty="0" smtClean="0"/>
              <a:t>Pour en savoir plus, vous pouvez contacter les rédacteurs des diaporamas indiqués sur la diapo suivante.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55135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8700" y="314162"/>
            <a:ext cx="6937131" cy="1143000"/>
          </a:xfrm>
        </p:spPr>
        <p:txBody>
          <a:bodyPr>
            <a:noAutofit/>
          </a:bodyPr>
          <a:lstStyle/>
          <a:p>
            <a:r>
              <a:rPr lang="fr-FR" sz="4000" dirty="0">
                <a:solidFill>
                  <a:srgbClr val="4F6228"/>
                </a:solidFill>
              </a:rPr>
              <a:t>Sur bois ou sur paille, un tiers du temps est passé à </a:t>
            </a:r>
            <a:r>
              <a:rPr lang="fr-FR" sz="4000" dirty="0" smtClean="0">
                <a:solidFill>
                  <a:srgbClr val="4F6228"/>
                </a:solidFill>
              </a:rPr>
              <a:t>ruminer</a:t>
            </a:r>
            <a:endParaRPr lang="fr-FR" sz="4000" dirty="0">
              <a:solidFill>
                <a:srgbClr val="4F6228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8AC2-D978-4A6D-83ED-431BA0A44F5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3" r="3439"/>
          <a:stretch/>
        </p:blipFill>
        <p:spPr>
          <a:xfrm>
            <a:off x="1143000" y="2364060"/>
            <a:ext cx="7543800" cy="285634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1FC0804F-BC87-4408-8292-865F0BA834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6069" y="1345406"/>
            <a:ext cx="648072" cy="72008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233922" y="5380481"/>
            <a:ext cx="2226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Source : CIIRPO 2019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20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6033" y="285507"/>
            <a:ext cx="6406221" cy="1143000"/>
          </a:xfrm>
        </p:spPr>
        <p:txBody>
          <a:bodyPr>
            <a:noAutofit/>
          </a:bodyPr>
          <a:lstStyle/>
          <a:p>
            <a:r>
              <a:rPr lang="fr-FR" sz="4000" dirty="0">
                <a:solidFill>
                  <a:srgbClr val="4F6228"/>
                </a:solidFill>
              </a:rPr>
              <a:t>La même proportion de brebis </a:t>
            </a:r>
            <a:r>
              <a:rPr lang="fr-FR" sz="4000" dirty="0" smtClean="0">
                <a:solidFill>
                  <a:srgbClr val="4F6228"/>
                </a:solidFill>
              </a:rPr>
              <a:t>couchées sur bois ou sur paille</a:t>
            </a:r>
            <a:endParaRPr lang="fr-FR" sz="4000" dirty="0">
              <a:solidFill>
                <a:srgbClr val="4F6228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02" r="9045"/>
          <a:stretch/>
        </p:blipFill>
        <p:spPr>
          <a:xfrm>
            <a:off x="1184563" y="2502111"/>
            <a:ext cx="7502237" cy="2952328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8AC2-D978-4A6D-83ED-431BA0A44F5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1FC0804F-BC87-4408-8292-865F0BA834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5955" y="136926"/>
            <a:ext cx="648072" cy="72008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253800" y="5628395"/>
            <a:ext cx="2226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Source : CIIRPO 2019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40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>
                <a:solidFill>
                  <a:srgbClr val="4F6228"/>
                </a:solidFill>
              </a:rPr>
              <a:t>Test de préférence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8AC2-D978-4A6D-83ED-431BA0A44F5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426756"/>
            <a:ext cx="6874706" cy="451421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724" y="3117274"/>
            <a:ext cx="2019436" cy="208940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048729" y="2293521"/>
            <a:ext cx="730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b="1" dirty="0" smtClean="0">
                <a:solidFill>
                  <a:prstClr val="black"/>
                </a:solidFill>
              </a:rPr>
              <a:t>?</a:t>
            </a:r>
            <a:endParaRPr lang="fr-FR" sz="9600" b="1" dirty="0">
              <a:solidFill>
                <a:prstClr val="black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53" t="10068" r="11364" b="10154"/>
          <a:stretch/>
        </p:blipFill>
        <p:spPr>
          <a:xfrm flipH="1">
            <a:off x="419167" y="4934650"/>
            <a:ext cx="1359986" cy="100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25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461C-9BB5-4257-A873-EFF00B57BEA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215670" y="86521"/>
            <a:ext cx="6776537" cy="1012974"/>
          </a:xfrm>
        </p:spPr>
        <p:txBody>
          <a:bodyPr/>
          <a:lstStyle/>
          <a:p>
            <a:r>
              <a:rPr lang="fr-FR" sz="4000" dirty="0" smtClean="0">
                <a:solidFill>
                  <a:srgbClr val="4F6228"/>
                </a:solidFill>
              </a:rPr>
              <a:t>Pas de préférence particulière</a:t>
            </a:r>
            <a:endParaRPr lang="fr-FR" sz="4000" dirty="0">
              <a:solidFill>
                <a:srgbClr val="4F6228"/>
              </a:solidFill>
            </a:endParaRPr>
          </a:p>
        </p:txBody>
      </p:sp>
      <p:sp>
        <p:nvSpPr>
          <p:cNvPr id="6" name="Espace réservé du contenu 5"/>
          <p:cNvSpPr txBox="1">
            <a:spLocks/>
          </p:cNvSpPr>
          <p:nvPr/>
        </p:nvSpPr>
        <p:spPr>
          <a:xfrm>
            <a:off x="1215670" y="1275612"/>
            <a:ext cx="8008377" cy="488822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800" dirty="0" smtClean="0"/>
              <a:t>Pourcentage de brebis et agneaux sur chaque type de litière</a:t>
            </a:r>
            <a:endParaRPr lang="fr-FR" sz="2800" dirty="0"/>
          </a:p>
        </p:txBody>
      </p:sp>
      <p:grpSp>
        <p:nvGrpSpPr>
          <p:cNvPr id="7" name="Groupe 6"/>
          <p:cNvGrpSpPr/>
          <p:nvPr/>
        </p:nvGrpSpPr>
        <p:grpSpPr>
          <a:xfrm>
            <a:off x="1215670" y="1987744"/>
            <a:ext cx="3263530" cy="3806145"/>
            <a:chOff x="574402" y="1776970"/>
            <a:chExt cx="3609353" cy="4209467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140" t="18010" r="16972" b="6935"/>
            <a:stretch/>
          </p:blipFill>
          <p:spPr>
            <a:xfrm>
              <a:off x="574402" y="2377084"/>
              <a:ext cx="3609353" cy="3609353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 rot="16200000">
              <a:off x="82769" y="3926249"/>
              <a:ext cx="2671378" cy="510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 smtClean="0">
                  <a:solidFill>
                    <a:prstClr val="black"/>
                  </a:solidFill>
                </a:rPr>
                <a:t>Plaquette de bois</a:t>
              </a:r>
              <a:endParaRPr lang="fr-FR" sz="2400" dirty="0">
                <a:solidFill>
                  <a:prstClr val="black"/>
                </a:solidFill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 rot="16200000">
              <a:off x="2534581" y="4026258"/>
              <a:ext cx="1080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 smtClean="0">
                  <a:solidFill>
                    <a:prstClr val="black"/>
                  </a:solidFill>
                </a:rPr>
                <a:t>Paille</a:t>
              </a:r>
              <a:endParaRPr lang="fr-FR" sz="2400" dirty="0">
                <a:solidFill>
                  <a:prstClr val="black"/>
                </a:solidFill>
              </a:endParaRPr>
            </a:p>
          </p:txBody>
        </p:sp>
        <p:pic>
          <p:nvPicPr>
            <p:cNvPr id="11" name="Image 10">
              <a:extLst>
                <a:ext uri="{FF2B5EF4-FFF2-40B4-BE49-F238E27FC236}">
                  <a16:creationId xmlns="" xmlns:a16="http://schemas.microsoft.com/office/drawing/2014/main" id="{1FC0804F-BC87-4408-8292-865F0BA834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25990" y="1776970"/>
              <a:ext cx="648072" cy="720081"/>
            </a:xfrm>
            <a:prstGeom prst="rect">
              <a:avLst/>
            </a:prstGeom>
          </p:spPr>
        </p:pic>
      </p:grpSp>
      <p:grpSp>
        <p:nvGrpSpPr>
          <p:cNvPr id="12" name="Groupe 11"/>
          <p:cNvGrpSpPr/>
          <p:nvPr/>
        </p:nvGrpSpPr>
        <p:grpSpPr>
          <a:xfrm>
            <a:off x="5295756" y="1970104"/>
            <a:ext cx="3362424" cy="3820387"/>
            <a:chOff x="4644008" y="1759330"/>
            <a:chExt cx="3718727" cy="4225218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3489" t="19580" r="19923" b="7566"/>
            <a:stretch/>
          </p:blipFill>
          <p:spPr>
            <a:xfrm>
              <a:off x="4644008" y="2375195"/>
              <a:ext cx="3718727" cy="3609353"/>
            </a:xfrm>
            <a:prstGeom prst="rect">
              <a:avLst/>
            </a:prstGeom>
          </p:spPr>
        </p:pic>
        <p:sp>
          <p:nvSpPr>
            <p:cNvPr id="14" name="ZoneTexte 13"/>
            <p:cNvSpPr txBox="1"/>
            <p:nvPr/>
          </p:nvSpPr>
          <p:spPr>
            <a:xfrm rot="16200000">
              <a:off x="4188159" y="3927184"/>
              <a:ext cx="2669510" cy="510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 smtClean="0">
                  <a:solidFill>
                    <a:prstClr val="black"/>
                  </a:solidFill>
                </a:rPr>
                <a:t>Plaquette de bois</a:t>
              </a:r>
              <a:endParaRPr lang="fr-FR" sz="2400" dirty="0">
                <a:solidFill>
                  <a:prstClr val="black"/>
                </a:solidFill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 rot="16200000">
              <a:off x="6825442" y="4098266"/>
              <a:ext cx="1080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 smtClean="0">
                  <a:solidFill>
                    <a:prstClr val="black"/>
                  </a:solidFill>
                </a:rPr>
                <a:t>Paille</a:t>
              </a:r>
              <a:endParaRPr lang="fr-FR" sz="2400" dirty="0">
                <a:solidFill>
                  <a:prstClr val="black"/>
                </a:solidFill>
              </a:endParaRPr>
            </a:p>
          </p:txBody>
        </p:sp>
        <p:pic>
          <p:nvPicPr>
            <p:cNvPr id="16" name="Image 15" descr="Une image contenant carte&#10;&#10;Description générée avec un niveau de confiance très élevé">
              <a:extLst>
                <a:ext uri="{FF2B5EF4-FFF2-40B4-BE49-F238E27FC236}">
                  <a16:creationId xmlns="" xmlns:a16="http://schemas.microsoft.com/office/drawing/2014/main" id="{45A1F3CF-C75F-41C9-8626-1493CA423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28382" y="1759330"/>
              <a:ext cx="649635" cy="737721"/>
            </a:xfrm>
            <a:prstGeom prst="rect">
              <a:avLst/>
            </a:prstGeom>
          </p:spPr>
        </p:pic>
      </p:grpSp>
      <p:sp>
        <p:nvSpPr>
          <p:cNvPr id="17" name="ZoneTexte 16"/>
          <p:cNvSpPr txBox="1"/>
          <p:nvPr/>
        </p:nvSpPr>
        <p:spPr>
          <a:xfrm>
            <a:off x="7248371" y="5783349"/>
            <a:ext cx="2226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Source : CIIRPO 2019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91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461C-9BB5-4257-A873-EFF00B57BEA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>
                <a:solidFill>
                  <a:srgbClr val="4F6228"/>
                </a:solidFill>
              </a:rPr>
              <a:t>Des fumiers de </a:t>
            </a:r>
            <a:r>
              <a:rPr lang="fr-FR" sz="4000" dirty="0" smtClean="0">
                <a:solidFill>
                  <a:srgbClr val="4F6228"/>
                </a:solidFill>
              </a:rPr>
              <a:t>plaquettes </a:t>
            </a:r>
            <a:r>
              <a:rPr lang="fr-FR" sz="4000" dirty="0">
                <a:solidFill>
                  <a:srgbClr val="4F6228"/>
                </a:solidFill>
              </a:rPr>
              <a:t>qui chauffent moins</a:t>
            </a:r>
          </a:p>
        </p:txBody>
      </p:sp>
      <p:graphicFrame>
        <p:nvGraphicFramePr>
          <p:cNvPr id="6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0212630"/>
              </p:ext>
            </p:extLst>
          </p:nvPr>
        </p:nvGraphicFramePr>
        <p:xfrm>
          <a:off x="1259632" y="1908485"/>
          <a:ext cx="7550260" cy="351636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835411"/>
                <a:gridCol w="1991027"/>
                <a:gridCol w="1320058"/>
                <a:gridCol w="1403764"/>
              </a:tblGrid>
              <a:tr h="7578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</a:rPr>
                        <a:t>Site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</a:rPr>
                        <a:t>Saison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</a:rPr>
                        <a:t>Paille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Plaquettes de bois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71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CIIRPO, </a:t>
                      </a:r>
                      <a:r>
                        <a:rPr lang="fr-FR" sz="2000" dirty="0" smtClean="0">
                          <a:effectLst/>
                        </a:rPr>
                        <a:t>Le Mourier </a:t>
                      </a:r>
                      <a:r>
                        <a:rPr lang="fr-FR" sz="2000" dirty="0">
                          <a:effectLst/>
                        </a:rPr>
                        <a:t>(87)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Mars/avril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28,5°C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22,6°C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8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err="1">
                          <a:effectLst/>
                        </a:rPr>
                        <a:t>Fedatest</a:t>
                      </a:r>
                      <a:r>
                        <a:rPr lang="fr-FR" sz="2000" dirty="0">
                          <a:effectLst/>
                        </a:rPr>
                        <a:t> (43)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Mai/juin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22,5°C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20,7°C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74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INRA</a:t>
                      </a:r>
                      <a:r>
                        <a:rPr lang="fr-FR" sz="2000" dirty="0" smtClean="0">
                          <a:effectLst/>
                        </a:rPr>
                        <a:t>, </a:t>
                      </a:r>
                      <a:r>
                        <a:rPr lang="fr-FR" sz="2000" dirty="0">
                          <a:effectLst/>
                        </a:rPr>
                        <a:t>Laqueuille (63)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Juillet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24,7°C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22,2°C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80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INRA, </a:t>
                      </a:r>
                      <a:r>
                        <a:rPr lang="fr-FR" sz="2000" dirty="0" smtClean="0">
                          <a:effectLst/>
                        </a:rPr>
                        <a:t>Laqueuille </a:t>
                      </a:r>
                      <a:r>
                        <a:rPr lang="fr-FR" sz="2000" dirty="0">
                          <a:effectLst/>
                        </a:rPr>
                        <a:t>(63)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err="1" smtClean="0">
                          <a:effectLst/>
                        </a:rPr>
                        <a:t>Oct</a:t>
                      </a:r>
                      <a:r>
                        <a:rPr lang="fr-FR" sz="2000" dirty="0" smtClean="0">
                          <a:effectLst/>
                        </a:rPr>
                        <a:t>/Novembre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22°C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19,5°C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80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Fedatest (43)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err="1" smtClean="0">
                          <a:effectLst/>
                        </a:rPr>
                        <a:t>Nov</a:t>
                      </a:r>
                      <a:r>
                        <a:rPr lang="fr-FR" sz="2000" dirty="0" smtClean="0">
                          <a:effectLst/>
                        </a:rPr>
                        <a:t>/décembre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17,1°C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14,6°C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8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 </a:t>
                      </a:r>
                      <a:r>
                        <a:rPr lang="fr-FR" sz="2000" b="1" dirty="0" smtClean="0">
                          <a:effectLst/>
                        </a:rPr>
                        <a:t>Moyenne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</a:rPr>
                        <a:t>22,9°C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</a:rPr>
                        <a:t>19,9°C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1331640" y="5682228"/>
            <a:ext cx="4747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Même taux de matière sèche : entre 38 et 50 % 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174632" y="5682228"/>
            <a:ext cx="2226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Source : CIIRPO 2019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461C-9BB5-4257-A873-EFF00B57BEA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50114" y="548911"/>
            <a:ext cx="7260114" cy="1012974"/>
          </a:xfrm>
        </p:spPr>
        <p:txBody>
          <a:bodyPr/>
          <a:lstStyle/>
          <a:p>
            <a:r>
              <a:rPr lang="fr-FR" sz="4000" dirty="0">
                <a:solidFill>
                  <a:srgbClr val="4F6228"/>
                </a:solidFill>
              </a:rPr>
              <a:t>Temps de travail : dépendant des équipements et des </a:t>
            </a:r>
            <a:r>
              <a:rPr lang="fr-FR" sz="4000" dirty="0" smtClean="0">
                <a:solidFill>
                  <a:srgbClr val="4F6228"/>
                </a:solidFill>
              </a:rPr>
              <a:t>bâtiments</a:t>
            </a:r>
            <a:endParaRPr lang="fr-FR" sz="4000" dirty="0">
              <a:solidFill>
                <a:srgbClr val="4F6228"/>
              </a:solidFill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xmlns="" id="{5B50F369-99BE-4267-875A-C422148069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660462"/>
              </p:ext>
            </p:extLst>
          </p:nvPr>
        </p:nvGraphicFramePr>
        <p:xfrm>
          <a:off x="1333844" y="3206884"/>
          <a:ext cx="3717117" cy="2569662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172795">
                  <a:extLst>
                    <a:ext uri="{9D8B030D-6E8A-4147-A177-3AD203B41FA5}">
                      <a16:colId xmlns:a16="http://schemas.microsoft.com/office/drawing/2014/main" xmlns="" val="2142157047"/>
                    </a:ext>
                  </a:extLst>
                </a:gridCol>
                <a:gridCol w="685558">
                  <a:extLst>
                    <a:ext uri="{9D8B030D-6E8A-4147-A177-3AD203B41FA5}">
                      <a16:colId xmlns:a16="http://schemas.microsoft.com/office/drawing/2014/main" xmlns="" val="2752071265"/>
                    </a:ext>
                  </a:extLst>
                </a:gridCol>
                <a:gridCol w="792665">
                  <a:extLst>
                    <a:ext uri="{9D8B030D-6E8A-4147-A177-3AD203B41FA5}">
                      <a16:colId xmlns:a16="http://schemas.microsoft.com/office/drawing/2014/main" xmlns="" val="2836090934"/>
                    </a:ext>
                  </a:extLst>
                </a:gridCol>
                <a:gridCol w="1066099">
                  <a:extLst>
                    <a:ext uri="{9D8B030D-6E8A-4147-A177-3AD203B41FA5}">
                      <a16:colId xmlns:a16="http://schemas.microsoft.com/office/drawing/2014/main" xmlns="" val="1545367747"/>
                    </a:ext>
                  </a:extLst>
                </a:gridCol>
              </a:tblGrid>
              <a:tr h="6955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Type de tâche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39" marR="609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Lot paille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39" marR="609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Lot mille-feuille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39" marR="609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Lot plaquette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39" marR="60939" marT="0" marB="0"/>
                </a:tc>
                <a:extLst>
                  <a:ext uri="{0D108BD9-81ED-4DB2-BD59-A6C34878D82A}">
                    <a16:rowId xmlns:a16="http://schemas.microsoft.com/office/drawing/2014/main" xmlns="" val="9934270"/>
                  </a:ext>
                </a:extLst>
              </a:tr>
              <a:tr h="6385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Temps ajout couche paille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39" marR="6093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6 mn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39" marR="6093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6 mn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39" marR="6093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39" marR="60939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2402723"/>
                  </a:ext>
                </a:extLst>
              </a:tr>
              <a:tr h="7336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Temps ajout couche plaquette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39" marR="6093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39" marR="6093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14 mn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39" marR="6093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14 mn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39" marR="60939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04539655"/>
                  </a:ext>
                </a:extLst>
              </a:tr>
              <a:tr h="5019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Temps total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39" marR="6093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1h14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39" marR="6093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1h43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39" marR="6093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2h15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39" marR="60939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4940453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xmlns="" id="{C95C2AA9-E6DD-4FF8-8903-73AE239E0C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778908"/>
              </p:ext>
            </p:extLst>
          </p:nvPr>
        </p:nvGraphicFramePr>
        <p:xfrm>
          <a:off x="5247010" y="3206884"/>
          <a:ext cx="3782693" cy="2517837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1200642">
                  <a:extLst>
                    <a:ext uri="{9D8B030D-6E8A-4147-A177-3AD203B41FA5}">
                      <a16:colId xmlns:a16="http://schemas.microsoft.com/office/drawing/2014/main" xmlns="" val="663921591"/>
                    </a:ext>
                  </a:extLst>
                </a:gridCol>
                <a:gridCol w="771585">
                  <a:extLst>
                    <a:ext uri="{9D8B030D-6E8A-4147-A177-3AD203B41FA5}">
                      <a16:colId xmlns:a16="http://schemas.microsoft.com/office/drawing/2014/main" xmlns="" val="3048130393"/>
                    </a:ext>
                  </a:extLst>
                </a:gridCol>
                <a:gridCol w="973939">
                  <a:extLst>
                    <a:ext uri="{9D8B030D-6E8A-4147-A177-3AD203B41FA5}">
                      <a16:colId xmlns:a16="http://schemas.microsoft.com/office/drawing/2014/main" xmlns="" val="1949285903"/>
                    </a:ext>
                  </a:extLst>
                </a:gridCol>
                <a:gridCol w="836527">
                  <a:extLst>
                    <a:ext uri="{9D8B030D-6E8A-4147-A177-3AD203B41FA5}">
                      <a16:colId xmlns:a16="http://schemas.microsoft.com/office/drawing/2014/main" xmlns="" val="1068151668"/>
                    </a:ext>
                  </a:extLst>
                </a:gridCol>
              </a:tblGrid>
              <a:tr h="6955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Type de tâche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39" marR="60939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Lot paille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39" marR="60939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Lot mille-feuille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39" marR="60939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Lot plaquette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39" marR="60939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6870159"/>
                  </a:ext>
                </a:extLst>
              </a:tr>
              <a:tr h="7052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Temps ajout couche paille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39" marR="609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6 mn 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39" marR="609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6 mn 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39" marR="609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39" marR="60939" marT="0" marB="0"/>
                </a:tc>
                <a:extLst>
                  <a:ext uri="{0D108BD9-81ED-4DB2-BD59-A6C34878D82A}">
                    <a16:rowId xmlns:a16="http://schemas.microsoft.com/office/drawing/2014/main" xmlns="" val="3994532192"/>
                  </a:ext>
                </a:extLst>
              </a:tr>
              <a:tr h="7052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Temps ajout couche plaquette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39" marR="609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39" marR="609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b="1" dirty="0">
                          <a:effectLst/>
                        </a:rPr>
                        <a:t>10 mn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39" marR="609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8 mn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39" marR="60939" marT="0" marB="0"/>
                </a:tc>
                <a:extLst>
                  <a:ext uri="{0D108BD9-81ED-4DB2-BD59-A6C34878D82A}">
                    <a16:rowId xmlns:a16="http://schemas.microsoft.com/office/drawing/2014/main" xmlns="" val="4171509994"/>
                  </a:ext>
                </a:extLst>
              </a:tr>
              <a:tr h="411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Temps total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39" marR="609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1 h 23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39" marR="609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1 h 19 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39" marR="609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45 mn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39" marR="60939" marT="0" marB="0"/>
                </a:tc>
                <a:extLst>
                  <a:ext uri="{0D108BD9-81ED-4DB2-BD59-A6C34878D82A}">
                    <a16:rowId xmlns:a16="http://schemas.microsoft.com/office/drawing/2014/main" xmlns="" val="2296713346"/>
                  </a:ext>
                </a:extLst>
              </a:tr>
            </a:tbl>
          </a:graphicData>
        </a:graphic>
      </p:graphicFrame>
      <p:sp>
        <p:nvSpPr>
          <p:cNvPr id="8" name="Ellipse 7">
            <a:extLst>
              <a:ext uri="{FF2B5EF4-FFF2-40B4-BE49-F238E27FC236}">
                <a16:creationId xmlns:a16="http://schemas.microsoft.com/office/drawing/2014/main" xmlns="" id="{9FB6739B-FFD5-416D-B7B0-65898E9A52BB}"/>
              </a:ext>
            </a:extLst>
          </p:cNvPr>
          <p:cNvSpPr/>
          <p:nvPr/>
        </p:nvSpPr>
        <p:spPr>
          <a:xfrm>
            <a:off x="2378563" y="5084141"/>
            <a:ext cx="2225716" cy="6772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xmlns="" id="{78C0F8F7-51E6-4D2A-9917-8D2A4F756753}"/>
              </a:ext>
            </a:extLst>
          </p:cNvPr>
          <p:cNvSpPr/>
          <p:nvPr/>
        </p:nvSpPr>
        <p:spPr>
          <a:xfrm>
            <a:off x="6251425" y="5110520"/>
            <a:ext cx="2615982" cy="6772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xmlns="" id="{8AB4511B-5357-4CD6-9896-4E0B91693CA0}"/>
              </a:ext>
            </a:extLst>
          </p:cNvPr>
          <p:cNvSpPr txBox="1">
            <a:spLocks/>
          </p:cNvSpPr>
          <p:nvPr/>
        </p:nvSpPr>
        <p:spPr>
          <a:xfrm>
            <a:off x="1701158" y="2431610"/>
            <a:ext cx="3363212" cy="4040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1800" b="1" dirty="0">
                <a:solidFill>
                  <a:srgbClr val="C00000"/>
                </a:solidFill>
              </a:rPr>
              <a:t>Brebis en entretien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5200A5D9-AC0A-4F23-A9C2-AC8DA3A6A9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0170" y="2263897"/>
            <a:ext cx="575862" cy="639848"/>
          </a:xfrm>
          <a:prstGeom prst="rect">
            <a:avLst/>
          </a:prstGeom>
        </p:spPr>
      </p:pic>
      <p:pic>
        <p:nvPicPr>
          <p:cNvPr id="12" name="Image 11" descr="Une image contenant carte&#10;&#10;Description générée avec un niveau de confiance très élevé">
            <a:extLst>
              <a:ext uri="{FF2B5EF4-FFF2-40B4-BE49-F238E27FC236}">
                <a16:creationId xmlns:a16="http://schemas.microsoft.com/office/drawing/2014/main" xmlns="" id="{DD6C9F24-36E7-4D91-8ADE-D5C453067F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8398" y="2253972"/>
            <a:ext cx="577251" cy="655522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xmlns="" id="{91FD106D-AE21-407D-9D57-FB6B18D302FB}"/>
              </a:ext>
            </a:extLst>
          </p:cNvPr>
          <p:cNvSpPr txBox="1">
            <a:spLocks/>
          </p:cNvSpPr>
          <p:nvPr/>
        </p:nvSpPr>
        <p:spPr>
          <a:xfrm>
            <a:off x="5350839" y="2451632"/>
            <a:ext cx="3692414" cy="412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1800" b="1" dirty="0">
                <a:solidFill>
                  <a:srgbClr val="00B050"/>
                </a:solidFill>
              </a:rPr>
              <a:t>Agneaux en finition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197046" y="5883611"/>
            <a:ext cx="2226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Source : CIIRPO 2019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65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6846876" cy="1143000"/>
          </a:xfrm>
        </p:spPr>
        <p:txBody>
          <a:bodyPr>
            <a:noAutofit/>
          </a:bodyPr>
          <a:lstStyle/>
          <a:p>
            <a:r>
              <a:rPr lang="fr-FR" sz="4000" dirty="0" smtClean="0">
                <a:solidFill>
                  <a:srgbClr val="4F6228"/>
                </a:solidFill>
              </a:rPr>
              <a:t>Des quantités de plaquettes plus importantes</a:t>
            </a:r>
            <a:endParaRPr lang="fr-FR" sz="4000" dirty="0">
              <a:solidFill>
                <a:srgbClr val="4F6228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9632" y="1600200"/>
            <a:ext cx="7427168" cy="5121275"/>
          </a:xfrm>
        </p:spPr>
        <p:txBody>
          <a:bodyPr>
            <a:normAutofit fontScale="62500" lnSpcReduction="20000"/>
          </a:bodyPr>
          <a:lstStyle/>
          <a:p>
            <a:r>
              <a:rPr lang="fr-FR" sz="4400" dirty="0" smtClean="0"/>
              <a:t>Ajouts de plaquettes : deux fois moins fréquents que le paillage</a:t>
            </a:r>
          </a:p>
          <a:p>
            <a:pPr marL="0" indent="0">
              <a:buNone/>
            </a:pPr>
            <a:endParaRPr lang="fr-FR" sz="2900" dirty="0" smtClean="0"/>
          </a:p>
          <a:p>
            <a:r>
              <a:rPr lang="fr-FR" sz="4400" dirty="0" smtClean="0"/>
              <a:t>Compter 280 kg de plaquettes (1,1 MAP*) pour 100 kg de paille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1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 smtClean="0"/>
              <a:t>*MAP = Mètre Cube Apparent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8AC2-D978-4A6D-83ED-431BA0A44F5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5" y="3573016"/>
            <a:ext cx="2735709" cy="273570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Image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3993039"/>
            <a:ext cx="2965450" cy="2224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ZoneTexte 6"/>
          <p:cNvSpPr txBox="1"/>
          <p:nvPr/>
        </p:nvSpPr>
        <p:spPr>
          <a:xfrm>
            <a:off x="7084835" y="3133705"/>
            <a:ext cx="2226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Source : CIIRPO 2019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88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1"/>
          <p:cNvSpPr/>
          <p:nvPr/>
        </p:nvSpPr>
        <p:spPr>
          <a:xfrm>
            <a:off x="1410715" y="1469186"/>
            <a:ext cx="7020014" cy="1467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85000"/>
              </a:lnSpc>
            </a:pPr>
            <a:r>
              <a:rPr lang="fr-F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Moyenne </a:t>
            </a:r>
            <a:r>
              <a:rPr lang="fr-F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=</a:t>
            </a:r>
            <a:r>
              <a:rPr lang="fr-F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12 à 22 €/ </a:t>
            </a:r>
            <a:r>
              <a:rPr lang="fr-FR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mètre cube</a:t>
            </a:r>
            <a:endParaRPr lang="fr-F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fr-F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Coût commercialisation en Bois énergie : 21-25 €/ mètre cube</a:t>
            </a:r>
            <a:endParaRPr lang="fr-FR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8" name="CustomShape 2"/>
          <p:cNvSpPr/>
          <p:nvPr/>
        </p:nvSpPr>
        <p:spPr>
          <a:xfrm>
            <a:off x="1056503" y="427037"/>
            <a:ext cx="7728438" cy="9606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fr-FR" sz="3600" b="1" spc="-1" dirty="0">
                <a:solidFill>
                  <a:srgbClr val="4F6228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Coût de production </a:t>
            </a:r>
            <a:r>
              <a:rPr lang="fr-FR" sz="3600" b="1" spc="-1" dirty="0" smtClean="0">
                <a:solidFill>
                  <a:srgbClr val="4F6228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d’un mètre cube</a:t>
            </a:r>
            <a:endParaRPr lang="fr-FR" sz="3600" b="1" spc="-1" dirty="0">
              <a:solidFill>
                <a:srgbClr val="4F6228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FEBF0194-E78B-4793-8CC6-308846DF05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175" y="2872265"/>
            <a:ext cx="3747163" cy="2810373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4394" y="3587176"/>
            <a:ext cx="3950888" cy="296316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48435006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1" y="140675"/>
            <a:ext cx="5265973" cy="747076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4F6228"/>
                </a:solidFill>
              </a:rPr>
              <a:t>Intérêt économique</a:t>
            </a:r>
            <a:endParaRPr lang="fr-FR" dirty="0">
              <a:solidFill>
                <a:srgbClr val="4F6228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0727" y="1219143"/>
            <a:ext cx="6373621" cy="5103716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8AC2-D978-4A6D-83ED-431BA0A44F5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162118" y="5466915"/>
            <a:ext cx="648072" cy="6480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1043608" y="3068960"/>
            <a:ext cx="648072" cy="6480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9,5</a:t>
            </a:r>
            <a:endParaRPr lang="fr-FR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08304" y="1556792"/>
            <a:ext cx="792088" cy="2088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Une image contenant texte, journal&#10;&#10;Description générée avec un niveau de confiance très élevé">
            <a:extLst>
              <a:ext uri="{FF2B5EF4-FFF2-40B4-BE49-F238E27FC236}">
                <a16:creationId xmlns:a16="http://schemas.microsoft.com/office/drawing/2014/main" xmlns="" id="{F5F39315-0963-4970-B308-445CC3324F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7257" y="220154"/>
            <a:ext cx="1603045" cy="106201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449347" y="6172446"/>
            <a:ext cx="2226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Source : CIIRPO 2019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36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461C-9BB5-4257-A873-EFF00B57BEA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224236" y="-27384"/>
            <a:ext cx="5915000" cy="1012974"/>
          </a:xfrm>
        </p:spPr>
        <p:txBody>
          <a:bodyPr/>
          <a:lstStyle/>
          <a:p>
            <a:r>
              <a:rPr lang="fr-FR" sz="4000" dirty="0"/>
              <a:t>En conclusion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259632" y="1063277"/>
            <a:ext cx="7427168" cy="4525963"/>
          </a:xfrm>
        </p:spPr>
        <p:txBody>
          <a:bodyPr/>
          <a:lstStyle/>
          <a:p>
            <a:r>
              <a:rPr lang="fr-FR" dirty="0"/>
              <a:t>Litière de plaquettes de bois : </a:t>
            </a:r>
          </a:p>
          <a:p>
            <a:pPr lvl="1"/>
            <a:r>
              <a:rPr lang="fr-FR" b="1" dirty="0">
                <a:solidFill>
                  <a:schemeClr val="accent3">
                    <a:lumMod val="75000"/>
                  </a:schemeClr>
                </a:solidFill>
              </a:rPr>
              <a:t>Aussi confortable que la paille</a:t>
            </a:r>
          </a:p>
          <a:p>
            <a:pPr lvl="1"/>
            <a:r>
              <a:rPr lang="fr-FR" b="1" dirty="0">
                <a:solidFill>
                  <a:schemeClr val="accent3">
                    <a:lumMod val="75000"/>
                  </a:schemeClr>
                </a:solidFill>
              </a:rPr>
              <a:t>Pas de problème sanitaire 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ni de performance</a:t>
            </a:r>
          </a:p>
          <a:p>
            <a:pPr lvl="1"/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Un intérêt économique lié à celui de la paille</a:t>
            </a:r>
            <a:endParaRPr lang="fr-FR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fr-FR" dirty="0"/>
              <a:t>Attention à la récolte/séchage</a:t>
            </a:r>
          </a:p>
          <a:p>
            <a:r>
              <a:rPr lang="fr-FR" dirty="0"/>
              <a:t>Prendre en compte </a:t>
            </a:r>
            <a:r>
              <a:rPr lang="fr-FR" dirty="0" smtClean="0"/>
              <a:t>le travail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541" y="4634258"/>
            <a:ext cx="2583705" cy="172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8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8AC2-D978-4A6D-83ED-431BA0A44F5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09222" y="692758"/>
            <a:ext cx="76110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accent3">
                    <a:lumMod val="50000"/>
                  </a:schemeClr>
                </a:solidFill>
              </a:rPr>
              <a:t>Des plaquettes de bois pour la litière des </a:t>
            </a:r>
            <a:r>
              <a:rPr lang="fr-FR" sz="4000" b="1" dirty="0">
                <a:solidFill>
                  <a:srgbClr val="4F6228"/>
                </a:solidFill>
              </a:rPr>
              <a:t>brebis</a:t>
            </a:r>
            <a:r>
              <a:rPr lang="fr-FR" sz="4000" b="1" dirty="0">
                <a:solidFill>
                  <a:schemeClr val="accent3">
                    <a:lumMod val="50000"/>
                  </a:schemeClr>
                </a:solidFill>
              </a:rPr>
              <a:t> et des </a:t>
            </a:r>
            <a:r>
              <a:rPr lang="fr-FR" sz="4000" b="1" dirty="0" smtClean="0">
                <a:solidFill>
                  <a:schemeClr val="accent3">
                    <a:lumMod val="50000"/>
                  </a:schemeClr>
                </a:solidFill>
              </a:rPr>
              <a:t>agneaux : </a:t>
            </a:r>
            <a:r>
              <a:rPr lang="fr-FR" sz="4400" b="1" i="1" dirty="0" smtClean="0">
                <a:solidFill>
                  <a:schemeClr val="accent3">
                    <a:lumMod val="50000"/>
                  </a:schemeClr>
                </a:solidFill>
              </a:rPr>
              <a:t>intérêts techniques et économiques</a:t>
            </a:r>
            <a:endParaRPr lang="fr-FR" sz="4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6" name="Image 4" descr="image00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1487" y="692758"/>
            <a:ext cx="972726" cy="67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0002" y="222156"/>
            <a:ext cx="1175695" cy="47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0732" y="3940811"/>
            <a:ext cx="3170755" cy="2251546"/>
          </a:xfrm>
          <a:prstGeom prst="rect">
            <a:avLst/>
          </a:prstGeom>
        </p:spPr>
      </p:pic>
      <p:sp>
        <p:nvSpPr>
          <p:cNvPr id="11" name="ZoneTexte 7"/>
          <p:cNvSpPr txBox="1"/>
          <p:nvPr/>
        </p:nvSpPr>
        <p:spPr>
          <a:xfrm>
            <a:off x="509222" y="3384866"/>
            <a:ext cx="7110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smtClean="0">
                <a:solidFill>
                  <a:schemeClr val="accent3">
                    <a:lumMod val="50000"/>
                  </a:schemeClr>
                </a:solidFill>
              </a:rPr>
              <a:t>Denis Gautier, Institut de l’Elevage/CIIRPO</a:t>
            </a:r>
            <a:endParaRPr lang="fr-FR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336109" y="6348192"/>
            <a:ext cx="13428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Décembre 2020</a:t>
            </a:r>
            <a:endParaRPr lang="fr-FR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90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461C-9BB5-4257-A873-EFF00B57BEA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re 3"/>
          <p:cNvSpPr txBox="1">
            <a:spLocks/>
          </p:cNvSpPr>
          <p:nvPr/>
        </p:nvSpPr>
        <p:spPr>
          <a:xfrm>
            <a:off x="695740" y="755374"/>
            <a:ext cx="8279296" cy="51882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fr-FR" sz="3200" dirty="0" smtClean="0">
                <a:solidFill>
                  <a:srgbClr val="77933C"/>
                </a:solidFill>
              </a:rPr>
              <a:t>À votre disposition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• des documents</a:t>
            </a:r>
            <a:br>
              <a:rPr lang="fr-FR" sz="2000" dirty="0" smtClean="0"/>
            </a:br>
            <a:r>
              <a:rPr lang="fr-FR" sz="2000" dirty="0" smtClean="0"/>
              <a:t>• des vidéos</a:t>
            </a:r>
            <a:br>
              <a:rPr lang="fr-FR" sz="2000" dirty="0" smtClean="0"/>
            </a:br>
            <a:r>
              <a:rPr lang="fr-FR" sz="2000" dirty="0" smtClean="0"/>
              <a:t>• des podcasts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fr-FR" sz="2000" dirty="0"/>
              <a:t>• u</a:t>
            </a:r>
            <a:r>
              <a:rPr lang="fr-FR" sz="2000" dirty="0" smtClean="0"/>
              <a:t>n diaporama sur </a:t>
            </a:r>
            <a:r>
              <a:rPr lang="fr-FR" sz="2000" dirty="0"/>
              <a:t>la récolte et la conservation des plaquettes de </a:t>
            </a:r>
            <a:r>
              <a:rPr lang="fr-FR" sz="2000" dirty="0" smtClean="0"/>
              <a:t>bois</a:t>
            </a:r>
            <a:endParaRPr lang="fr-FR" sz="2000" dirty="0"/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fr-FR" sz="2000" dirty="0"/>
              <a:t>Sur</a:t>
            </a:r>
            <a:r>
              <a:rPr lang="fr-FR" sz="2000" dirty="0">
                <a:hlinkClick r:id="rId2"/>
              </a:rPr>
              <a:t> </a:t>
            </a:r>
            <a:r>
              <a:rPr lang="fr-FR" sz="2000" dirty="0" smtClean="0">
                <a:hlinkClick r:id="rId2"/>
              </a:rPr>
              <a:t>ciirpo.idele.fr</a:t>
            </a:r>
            <a:endParaRPr lang="fr-FR" sz="2000" dirty="0" smtClean="0"/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400" b="0" dirty="0"/>
          </a:p>
        </p:txBody>
      </p:sp>
    </p:spTree>
    <p:extLst>
      <p:ext uri="{BB962C8B-B14F-4D97-AF65-F5344CB8AC3E}">
        <p14:creationId xmlns:p14="http://schemas.microsoft.com/office/powerpoint/2010/main" val="34243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461C-9BB5-4257-A873-EFF00B57BEA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4166" y="1865636"/>
            <a:ext cx="1834896" cy="84124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398" y="4005469"/>
            <a:ext cx="7675428" cy="2150733"/>
          </a:xfrm>
          <a:prstGeom prst="rect">
            <a:avLst/>
          </a:prstGeom>
        </p:spPr>
      </p:pic>
      <p:sp>
        <p:nvSpPr>
          <p:cNvPr id="9" name="Titre 3"/>
          <p:cNvSpPr txBox="1">
            <a:spLocks/>
          </p:cNvSpPr>
          <p:nvPr/>
        </p:nvSpPr>
        <p:spPr>
          <a:xfrm>
            <a:off x="1129432" y="1519841"/>
            <a:ext cx="5041896" cy="23740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fr-FR" sz="5300" dirty="0" smtClean="0">
                <a:solidFill>
                  <a:srgbClr val="77933C"/>
                </a:solidFill>
              </a:rPr>
              <a:t>Références obtenues dans le cadre de l’étude </a:t>
            </a:r>
            <a:r>
              <a:rPr lang="fr-FR" sz="5300" dirty="0" err="1" smtClean="0">
                <a:solidFill>
                  <a:srgbClr val="77933C"/>
                </a:solidFill>
              </a:rPr>
              <a:t>Climagrof</a:t>
            </a:r>
            <a:r>
              <a:rPr lang="fr-FR" sz="4000" dirty="0" smtClean="0"/>
              <a:t/>
            </a:r>
            <a:br>
              <a:rPr lang="fr-FR" sz="4000" dirty="0" smtClean="0"/>
            </a:b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404846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461C-9BB5-4257-A873-EFF00B57BEA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 smtClean="0">
                <a:solidFill>
                  <a:srgbClr val="4F6228"/>
                </a:solidFill>
              </a:rPr>
              <a:t>Mode d’emploi</a:t>
            </a:r>
            <a:endParaRPr lang="fr-FR" sz="4000" dirty="0">
              <a:solidFill>
                <a:srgbClr val="4F6228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160239" y="1273622"/>
            <a:ext cx="7526561" cy="4870173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/>
              <a:t>M</a:t>
            </a:r>
            <a:r>
              <a:rPr lang="fr-FR" dirty="0" smtClean="0"/>
              <a:t>ise </a:t>
            </a:r>
            <a:r>
              <a:rPr lang="fr-FR" dirty="0"/>
              <a:t>de départ </a:t>
            </a:r>
            <a:r>
              <a:rPr lang="fr-FR" dirty="0" smtClean="0"/>
              <a:t>: une sous couche d’une </a:t>
            </a:r>
            <a:r>
              <a:rPr lang="fr-FR" dirty="0"/>
              <a:t>épaisseur de 4 à 5 cm </a:t>
            </a:r>
            <a:r>
              <a:rPr lang="fr-FR" dirty="0" smtClean="0"/>
              <a:t>seulement</a:t>
            </a:r>
          </a:p>
          <a:p>
            <a:endParaRPr lang="fr-FR" dirty="0"/>
          </a:p>
          <a:p>
            <a:r>
              <a:rPr lang="fr-FR" dirty="0" smtClean="0"/>
              <a:t>Rechargements ensuite </a:t>
            </a:r>
            <a:r>
              <a:rPr lang="fr-FR" dirty="0"/>
              <a:t>réalisé </a:t>
            </a:r>
            <a:r>
              <a:rPr lang="fr-FR" dirty="0" smtClean="0"/>
              <a:t>par couches </a:t>
            </a:r>
            <a:r>
              <a:rPr lang="fr-FR" dirty="0"/>
              <a:t>de 2 cm </a:t>
            </a:r>
            <a:r>
              <a:rPr lang="fr-FR" dirty="0" smtClean="0"/>
              <a:t>environ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Alternance paille </a:t>
            </a:r>
            <a:r>
              <a:rPr lang="fr-FR" dirty="0"/>
              <a:t>et </a:t>
            </a:r>
            <a:r>
              <a:rPr lang="fr-FR" dirty="0" smtClean="0"/>
              <a:t>plaquettes </a:t>
            </a:r>
            <a:r>
              <a:rPr lang="fr-FR" dirty="0"/>
              <a:t>sans grand intérêt </a:t>
            </a:r>
          </a:p>
        </p:txBody>
      </p:sp>
    </p:spTree>
    <p:extLst>
      <p:ext uri="{BB962C8B-B14F-4D97-AF65-F5344CB8AC3E}">
        <p14:creationId xmlns:p14="http://schemas.microsoft.com/office/powerpoint/2010/main" val="406223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461C-9BB5-4257-A873-EFF00B57BEA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059161" y="327301"/>
            <a:ext cx="6796454" cy="151907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b="1" dirty="0" smtClean="0">
                <a:solidFill>
                  <a:srgbClr val="4F6228"/>
                </a:solidFill>
              </a:rPr>
              <a:t>Des croissances similaires pour les agneaux en finition </a:t>
            </a:r>
            <a:r>
              <a:rPr lang="fr-FR" sz="2400" b="1" dirty="0" smtClean="0">
                <a:solidFill>
                  <a:srgbClr val="4F6228"/>
                </a:solidFill>
              </a:rPr>
              <a:t>(g/jour)</a:t>
            </a:r>
            <a:endParaRPr lang="fr-FR" sz="2400" b="1" dirty="0">
              <a:solidFill>
                <a:srgbClr val="4F6228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036"/>
          <a:stretch/>
        </p:blipFill>
        <p:spPr>
          <a:xfrm>
            <a:off x="1229575" y="2157750"/>
            <a:ext cx="7806921" cy="3917247"/>
          </a:xfrm>
          <a:prstGeom prst="rect">
            <a:avLst/>
          </a:prstGeom>
        </p:spPr>
      </p:pic>
      <p:pic>
        <p:nvPicPr>
          <p:cNvPr id="9" name="Image 8" descr="Une image contenant carte&#10;&#10;Description générée avec un niveau de confiance très élevé">
            <a:extLst>
              <a:ext uri="{FF2B5EF4-FFF2-40B4-BE49-F238E27FC236}">
                <a16:creationId xmlns="" xmlns:a16="http://schemas.microsoft.com/office/drawing/2014/main" id="{45A1F3CF-C75F-41C9-8626-1493CA423C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5200" y="1534999"/>
            <a:ext cx="649635" cy="73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78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461C-9BB5-4257-A873-EFF00B57BEA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186963" y="260648"/>
            <a:ext cx="7016260" cy="1735206"/>
          </a:xfrm>
        </p:spPr>
        <p:txBody>
          <a:bodyPr/>
          <a:lstStyle/>
          <a:p>
            <a:r>
              <a:rPr lang="fr-FR" sz="4000" dirty="0">
                <a:solidFill>
                  <a:srgbClr val="4F6228"/>
                </a:solidFill>
              </a:rPr>
              <a:t>Les agneaux présentant des salissures sont moins nombreux sur plaquettes de </a:t>
            </a:r>
            <a:r>
              <a:rPr lang="fr-FR" sz="4000" dirty="0" smtClean="0">
                <a:solidFill>
                  <a:srgbClr val="4F6228"/>
                </a:solidFill>
              </a:rPr>
              <a:t>bois</a:t>
            </a:r>
            <a:endParaRPr lang="fr-FR" sz="4000" dirty="0">
              <a:solidFill>
                <a:srgbClr val="4F6228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9346" y="2260190"/>
            <a:ext cx="7587454" cy="4386793"/>
          </a:xfrm>
          <a:prstGeom prst="rect">
            <a:avLst/>
          </a:prstGeom>
        </p:spPr>
      </p:pic>
      <p:pic>
        <p:nvPicPr>
          <p:cNvPr id="7" name="Image 6" descr="Une image contenant carte&#10;&#10;Description générée avec un niveau de confiance très élevé">
            <a:extLst>
              <a:ext uri="{FF2B5EF4-FFF2-40B4-BE49-F238E27FC236}">
                <a16:creationId xmlns="" xmlns:a16="http://schemas.microsoft.com/office/drawing/2014/main" id="{45A1F3CF-C75F-41C9-8626-1493CA423C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6022" y="1552502"/>
            <a:ext cx="649635" cy="73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3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33245" y="325472"/>
            <a:ext cx="6823793" cy="739403"/>
          </a:xfrm>
        </p:spPr>
        <p:txBody>
          <a:bodyPr>
            <a:noAutofit/>
          </a:bodyPr>
          <a:lstStyle/>
          <a:p>
            <a:r>
              <a:rPr lang="fr-FR" sz="4000" dirty="0" smtClean="0">
                <a:solidFill>
                  <a:srgbClr val="4F6228"/>
                </a:solidFill>
              </a:rPr>
              <a:t>Des niveaux de consommation identiques</a:t>
            </a:r>
            <a:endParaRPr lang="fr-FR" sz="4000" dirty="0">
              <a:solidFill>
                <a:srgbClr val="4F6228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8AC2-D978-4A6D-83ED-431BA0A44F5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 descr="Une image contenant carte&#10;&#10;Description générée avec un niveau de confiance très élevé">
            <a:extLst>
              <a:ext uri="{FF2B5EF4-FFF2-40B4-BE49-F238E27FC236}">
                <a16:creationId xmlns="" xmlns:a16="http://schemas.microsoft.com/office/drawing/2014/main" id="{45A1F3CF-C75F-41C9-8626-1493CA423C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2262" y="1455474"/>
            <a:ext cx="649635" cy="737721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1133245" y="1064875"/>
            <a:ext cx="6823794" cy="8726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400" dirty="0" smtClean="0">
                <a:solidFill>
                  <a:srgbClr val="9BBB59">
                    <a:lumMod val="75000"/>
                  </a:srgbClr>
                </a:solidFill>
              </a:rPr>
              <a:t>Pas de problème de santé particulier</a:t>
            </a:r>
            <a:endParaRPr lang="fr-FR" sz="3400" dirty="0">
              <a:solidFill>
                <a:srgbClr val="9BBB59">
                  <a:lumMod val="75000"/>
                </a:srgb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392" y="1979337"/>
            <a:ext cx="6294241" cy="4706401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30 avril 2020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00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461C-9BB5-4257-A873-EFF00B57BEA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249595" y="622235"/>
            <a:ext cx="5915000" cy="1012974"/>
          </a:xfrm>
        </p:spPr>
        <p:txBody>
          <a:bodyPr/>
          <a:lstStyle/>
          <a:p>
            <a:r>
              <a:rPr lang="fr-FR" sz="4000" dirty="0">
                <a:solidFill>
                  <a:srgbClr val="4F6228"/>
                </a:solidFill>
              </a:rPr>
              <a:t>Le même état corporel pour les brebis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008" y="2060848"/>
            <a:ext cx="2664296" cy="346407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1FC0804F-BC87-4408-8292-865F0BA834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4595" y="181961"/>
            <a:ext cx="648072" cy="72008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8672" y="2040997"/>
            <a:ext cx="3095328" cy="346407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3320" y="2051185"/>
            <a:ext cx="2880320" cy="346407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3837" y="5384499"/>
            <a:ext cx="2381527" cy="130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3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4914" y="467011"/>
            <a:ext cx="8229600" cy="739403"/>
          </a:xfrm>
        </p:spPr>
        <p:txBody>
          <a:bodyPr>
            <a:noAutofit/>
          </a:bodyPr>
          <a:lstStyle/>
          <a:p>
            <a:r>
              <a:rPr lang="fr-FR" sz="4000" dirty="0" smtClean="0">
                <a:solidFill>
                  <a:srgbClr val="4F6228"/>
                </a:solidFill>
              </a:rPr>
              <a:t>Des niveaux de consommation identiques</a:t>
            </a:r>
            <a:endParaRPr lang="fr-FR" sz="4000" dirty="0">
              <a:solidFill>
                <a:srgbClr val="4F6228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8AC2-D978-4A6D-83ED-431BA0A44F5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054914" y="1185110"/>
            <a:ext cx="7631886" cy="9796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400" dirty="0" smtClean="0">
                <a:solidFill>
                  <a:srgbClr val="9BBB59">
                    <a:lumMod val="75000"/>
                  </a:srgbClr>
                </a:solidFill>
              </a:rPr>
              <a:t>Pas de problème de santé particulier</a:t>
            </a:r>
            <a:endParaRPr lang="fr-FR" sz="3400" dirty="0">
              <a:solidFill>
                <a:srgbClr val="9BBB59">
                  <a:lumMod val="75000"/>
                </a:srgbClr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1FC0804F-BC87-4408-8292-865F0BA834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3323" y="1531813"/>
            <a:ext cx="648072" cy="72008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150" y="2164771"/>
            <a:ext cx="5822259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0456" y="652896"/>
            <a:ext cx="6713152" cy="1143000"/>
          </a:xfrm>
        </p:spPr>
        <p:txBody>
          <a:bodyPr>
            <a:noAutofit/>
          </a:bodyPr>
          <a:lstStyle/>
          <a:p>
            <a:r>
              <a:rPr lang="fr-FR" sz="4000" dirty="0">
                <a:solidFill>
                  <a:srgbClr val="4F6228"/>
                </a:solidFill>
              </a:rPr>
              <a:t>Sur paille ou sur plaquettes, les agneaux passent la moitié de la journée à se </a:t>
            </a:r>
            <a:r>
              <a:rPr lang="fr-FR" sz="4000" dirty="0" smtClean="0">
                <a:solidFill>
                  <a:srgbClr val="4F6228"/>
                </a:solidFill>
              </a:rPr>
              <a:t>reposer</a:t>
            </a:r>
            <a:endParaRPr lang="fr-FR" sz="4000" dirty="0">
              <a:solidFill>
                <a:srgbClr val="4F6228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8AC2-D978-4A6D-83ED-431BA0A44F5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 descr="Une image contenant carte&#10;&#10;Description générée avec un niveau de confiance très élevé">
            <a:extLst>
              <a:ext uri="{FF2B5EF4-FFF2-40B4-BE49-F238E27FC236}">
                <a16:creationId xmlns="" xmlns:a16="http://schemas.microsoft.com/office/drawing/2014/main" id="{45A1F3CF-C75F-41C9-8626-1493CA423C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861" y="1540252"/>
            <a:ext cx="649635" cy="73772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8" t="4979" r="9838" b="3192"/>
          <a:stretch/>
        </p:blipFill>
        <p:spPr>
          <a:xfrm>
            <a:off x="1133584" y="2649681"/>
            <a:ext cx="7782791" cy="290945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273678" y="5618940"/>
            <a:ext cx="2226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Source : CIIRPO 2019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07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2088</TotalTime>
  <Words>497</Words>
  <Application>Microsoft Office PowerPoint</Application>
  <PresentationFormat>Affichage à l'écran (4:3)</PresentationFormat>
  <Paragraphs>156</Paragraphs>
  <Slides>21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21</vt:i4>
      </vt:variant>
    </vt:vector>
  </HeadingPairs>
  <TitlesOfParts>
    <vt:vector size="30" baseType="lpstr">
      <vt:lpstr>Arial</vt:lpstr>
      <vt:lpstr>Arial Narrow</vt:lpstr>
      <vt:lpstr>Calibri</vt:lpstr>
      <vt:lpstr>DejaVu Sans</vt:lpstr>
      <vt:lpstr>Symbol</vt:lpstr>
      <vt:lpstr>Times New Roman</vt:lpstr>
      <vt:lpstr>Wingdings</vt:lpstr>
      <vt:lpstr>1_Thème Office</vt:lpstr>
      <vt:lpstr>Office Theme</vt:lpstr>
      <vt:lpstr>Présentation PowerPoint</vt:lpstr>
      <vt:lpstr>Présentation PowerPoint</vt:lpstr>
      <vt:lpstr>Mode d’emploi</vt:lpstr>
      <vt:lpstr>Présentation PowerPoint</vt:lpstr>
      <vt:lpstr>Les agneaux présentant des salissures sont moins nombreux sur plaquettes de bois</vt:lpstr>
      <vt:lpstr>Des niveaux de consommation identiques</vt:lpstr>
      <vt:lpstr>Le même état corporel pour les brebis </vt:lpstr>
      <vt:lpstr>Des niveaux de consommation identiques</vt:lpstr>
      <vt:lpstr>Sur paille ou sur plaquettes, les agneaux passent la moitié de la journée à se reposer</vt:lpstr>
      <vt:lpstr>Sur bois ou sur paille, un tiers du temps est passé à ruminer</vt:lpstr>
      <vt:lpstr>La même proportion de brebis couchées sur bois ou sur paille</vt:lpstr>
      <vt:lpstr>Test de préférence</vt:lpstr>
      <vt:lpstr>Pas de préférence particulière</vt:lpstr>
      <vt:lpstr>Des fumiers de plaquettes qui chauffent moins</vt:lpstr>
      <vt:lpstr>Temps de travail : dépendant des équipements et des bâtiments</vt:lpstr>
      <vt:lpstr>Des quantités de plaquettes plus importantes</vt:lpstr>
      <vt:lpstr>Présentation PowerPoint</vt:lpstr>
      <vt:lpstr>Intérêt économique</vt:lpstr>
      <vt:lpstr>En conclusion</vt:lpstr>
      <vt:lpstr>Présentation PowerPoint</vt:lpstr>
      <vt:lpstr>Présentation PowerPoint</vt:lpstr>
    </vt:vector>
  </TitlesOfParts>
  <Company>Institut de l'Elevage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Miquel Marie</dc:creator>
  <cp:lastModifiedBy>Sagot Laurence</cp:lastModifiedBy>
  <cp:revision>164</cp:revision>
  <cp:lastPrinted>2020-04-27T16:02:57Z</cp:lastPrinted>
  <dcterms:created xsi:type="dcterms:W3CDTF">2019-09-19T15:56:52Z</dcterms:created>
  <dcterms:modified xsi:type="dcterms:W3CDTF">2020-12-31T19:00:55Z</dcterms:modified>
</cp:coreProperties>
</file>