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handoutMasterIdLst>
    <p:handoutMasterId r:id="rId55"/>
  </p:handoutMasterIdLst>
  <p:sldIdLst>
    <p:sldId id="273" r:id="rId2"/>
    <p:sldId id="257" r:id="rId3"/>
    <p:sldId id="276" r:id="rId4"/>
    <p:sldId id="311" r:id="rId5"/>
    <p:sldId id="313" r:id="rId6"/>
    <p:sldId id="314" r:id="rId7"/>
    <p:sldId id="315" r:id="rId8"/>
    <p:sldId id="316" r:id="rId9"/>
    <p:sldId id="366" r:id="rId10"/>
    <p:sldId id="367" r:id="rId11"/>
    <p:sldId id="319" r:id="rId12"/>
    <p:sldId id="320" r:id="rId13"/>
    <p:sldId id="321" r:id="rId14"/>
    <p:sldId id="368" r:id="rId15"/>
    <p:sldId id="323" r:id="rId16"/>
    <p:sldId id="324" r:id="rId17"/>
    <p:sldId id="325" r:id="rId18"/>
    <p:sldId id="361" r:id="rId19"/>
    <p:sldId id="327" r:id="rId20"/>
    <p:sldId id="328" r:id="rId21"/>
    <p:sldId id="329" r:id="rId22"/>
    <p:sldId id="330" r:id="rId23"/>
    <p:sldId id="362" r:id="rId24"/>
    <p:sldId id="332" r:id="rId25"/>
    <p:sldId id="333" r:id="rId26"/>
    <p:sldId id="334" r:id="rId27"/>
    <p:sldId id="363" r:id="rId28"/>
    <p:sldId id="336" r:id="rId29"/>
    <p:sldId id="337" r:id="rId30"/>
    <p:sldId id="338" r:id="rId31"/>
    <p:sldId id="339" r:id="rId32"/>
    <p:sldId id="369"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0C226"/>
    <a:srgbClr val="0080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65" autoAdjust="0"/>
  </p:normalViewPr>
  <p:slideViewPr>
    <p:cSldViewPr snapToGrid="0">
      <p:cViewPr varScale="1">
        <p:scale>
          <a:sx n="65" d="100"/>
          <a:sy n="65" d="100"/>
        </p:scale>
        <p:origin x="560" y="60"/>
      </p:cViewPr>
      <p:guideLst/>
    </p:cSldViewPr>
  </p:slideViewPr>
  <p:notesTextViewPr>
    <p:cViewPr>
      <p:scale>
        <a:sx n="1" d="1"/>
        <a:sy n="1" d="1"/>
      </p:scale>
      <p:origin x="0" y="0"/>
    </p:cViewPr>
  </p:notesTextViewPr>
  <p:sorterViewPr>
    <p:cViewPr varScale="1">
      <p:scale>
        <a:sx n="1" d="1"/>
        <a:sy n="1" d="1"/>
      </p:scale>
      <p:origin x="0" y="-17616"/>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B01555-2D3E-4ED1-9FCE-81A1C91DD4E5}" type="datetimeFigureOut">
              <a:rPr lang="fr-FR" smtClean="0"/>
              <a:t>24/01/2020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D2F2B5-9B35-432D-A0CC-6EBDDE60AFB2}" type="slidenum">
              <a:rPr lang="fr-FR" smtClean="0"/>
              <a:t>‹N°›</a:t>
            </a:fld>
            <a:endParaRPr lang="fr-FR"/>
          </a:p>
        </p:txBody>
      </p:sp>
    </p:spTree>
    <p:extLst>
      <p:ext uri="{BB962C8B-B14F-4D97-AF65-F5344CB8AC3E}">
        <p14:creationId xmlns:p14="http://schemas.microsoft.com/office/powerpoint/2010/main" val="323525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24/01/2020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agneaux sevrés à 70 jours et disposant de concentré à volonté :</a:t>
            </a:r>
          </a:p>
          <a:p>
            <a:pPr marL="171450" indent="-171450">
              <a:buFontTx/>
              <a:buChar char="-"/>
            </a:pPr>
            <a:r>
              <a:rPr lang="fr-FR" baseline="0" dirty="0" smtClean="0"/>
              <a:t>Consomment entre 0,8 et 1,4 kg brut de concentré (ces quantités varient toutefois en fonction de la nature de l’aliment et du type d’agneaux)</a:t>
            </a:r>
          </a:p>
          <a:p>
            <a:pPr marL="171450" indent="-171450">
              <a:buFontTx/>
              <a:buChar char="-"/>
            </a:pPr>
            <a:r>
              <a:rPr lang="fr-FR" baseline="0" dirty="0" smtClean="0"/>
              <a:t>Consomment peu de fourrage (ici du foin de graminées de première coupe) : environ 200 g brut par agneau et par jour</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12</a:t>
            </a:fld>
            <a:endParaRPr lang="fr-FR"/>
          </a:p>
        </p:txBody>
      </p:sp>
    </p:spTree>
    <p:extLst>
      <p:ext uri="{BB962C8B-B14F-4D97-AF65-F5344CB8AC3E}">
        <p14:creationId xmlns:p14="http://schemas.microsoft.com/office/powerpoint/2010/main" val="3803612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kumimoji="1" sz="1200">
                <a:solidFill>
                  <a:schemeClr val="tx1"/>
                </a:solidFill>
                <a:latin typeface="Arial" panose="020B0604020202020204" pitchFamily="34" charset="0"/>
              </a:defRPr>
            </a:lvl1pPr>
            <a:lvl2pPr marL="769938" indent="-295275" defTabSz="949325">
              <a:spcBef>
                <a:spcPct val="30000"/>
              </a:spcBef>
              <a:defRPr kumimoji="1" sz="1200">
                <a:solidFill>
                  <a:schemeClr val="tx1"/>
                </a:solidFill>
                <a:latin typeface="Arial" panose="020B0604020202020204" pitchFamily="34" charset="0"/>
              </a:defRPr>
            </a:lvl2pPr>
            <a:lvl3pPr marL="1184275" indent="-236538" defTabSz="949325">
              <a:spcBef>
                <a:spcPct val="30000"/>
              </a:spcBef>
              <a:defRPr kumimoji="1" sz="1200">
                <a:solidFill>
                  <a:schemeClr val="tx1"/>
                </a:solidFill>
                <a:latin typeface="Arial" panose="020B0604020202020204" pitchFamily="34" charset="0"/>
              </a:defRPr>
            </a:lvl3pPr>
            <a:lvl4pPr marL="1657350" indent="-236538" defTabSz="949325">
              <a:spcBef>
                <a:spcPct val="30000"/>
              </a:spcBef>
              <a:defRPr kumimoji="1" sz="1200">
                <a:solidFill>
                  <a:schemeClr val="tx1"/>
                </a:solidFill>
                <a:latin typeface="Arial" panose="020B0604020202020204" pitchFamily="34" charset="0"/>
              </a:defRPr>
            </a:lvl4pPr>
            <a:lvl5pPr marL="2132013" indent="-236538" defTabSz="949325">
              <a:spcBef>
                <a:spcPct val="30000"/>
              </a:spcBef>
              <a:defRPr kumimoji="1" sz="1200">
                <a:solidFill>
                  <a:schemeClr val="tx1"/>
                </a:solidFill>
                <a:latin typeface="Arial" panose="020B0604020202020204" pitchFamily="34" charset="0"/>
              </a:defRPr>
            </a:lvl5pPr>
            <a:lvl6pPr marL="2589213" indent="-236538" defTabSz="949325" eaLnBrk="0" fontAlgn="base" hangingPunct="0">
              <a:spcBef>
                <a:spcPct val="30000"/>
              </a:spcBef>
              <a:spcAft>
                <a:spcPct val="0"/>
              </a:spcAft>
              <a:defRPr kumimoji="1" sz="1200">
                <a:solidFill>
                  <a:schemeClr val="tx1"/>
                </a:solidFill>
                <a:latin typeface="Arial" panose="020B0604020202020204" pitchFamily="34" charset="0"/>
              </a:defRPr>
            </a:lvl6pPr>
            <a:lvl7pPr marL="3046413" indent="-236538" defTabSz="949325" eaLnBrk="0" fontAlgn="base" hangingPunct="0">
              <a:spcBef>
                <a:spcPct val="30000"/>
              </a:spcBef>
              <a:spcAft>
                <a:spcPct val="0"/>
              </a:spcAft>
              <a:defRPr kumimoji="1" sz="1200">
                <a:solidFill>
                  <a:schemeClr val="tx1"/>
                </a:solidFill>
                <a:latin typeface="Arial" panose="020B0604020202020204" pitchFamily="34" charset="0"/>
              </a:defRPr>
            </a:lvl7pPr>
            <a:lvl8pPr marL="3503613" indent="-236538" defTabSz="949325" eaLnBrk="0" fontAlgn="base" hangingPunct="0">
              <a:spcBef>
                <a:spcPct val="30000"/>
              </a:spcBef>
              <a:spcAft>
                <a:spcPct val="0"/>
              </a:spcAft>
              <a:defRPr kumimoji="1" sz="1200">
                <a:solidFill>
                  <a:schemeClr val="tx1"/>
                </a:solidFill>
                <a:latin typeface="Arial" panose="020B0604020202020204" pitchFamily="34" charset="0"/>
              </a:defRPr>
            </a:lvl8pPr>
            <a:lvl9pPr marL="3960813" indent="-236538" defTabSz="94932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6FA57EF-C017-4475-870D-3E0BB3B0ADDE}" type="slidenum">
              <a:rPr kumimoji="0" lang="fr-FR" altLang="fr-FR" smtClean="0">
                <a:latin typeface="Times New Roman" panose="02020603050405020304" pitchFamily="18" charset="0"/>
              </a:rPr>
              <a:pPr>
                <a:spcBef>
                  <a:spcPct val="0"/>
                </a:spcBef>
              </a:pPr>
              <a:t>13</a:t>
            </a:fld>
            <a:endParaRPr kumimoji="0" lang="fr-FR" altLang="fr-FR"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xfrm>
            <a:off x="141288" y="768350"/>
            <a:ext cx="6818312" cy="3836988"/>
          </a:xfrm>
          <a:ln/>
        </p:spPr>
      </p:sp>
      <p:sp>
        <p:nvSpPr>
          <p:cNvPr id="19460"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L’agneau régule</a:t>
            </a:r>
            <a:r>
              <a:rPr lang="fr-FR" altLang="fr-FR" baseline="0" dirty="0" smtClean="0">
                <a:latin typeface="Arial" panose="020B0604020202020204" pitchFamily="34" charset="0"/>
              </a:rPr>
              <a:t> sa consommation de concentré sur sa valeur énergétique : plus l’aliment est énergétique, moins il en consomme (graphique de gauche).</a:t>
            </a:r>
          </a:p>
          <a:p>
            <a:pPr eaLnBrk="1" hangingPunct="1"/>
            <a:r>
              <a:rPr lang="fr-FR" altLang="fr-FR" baseline="0" dirty="0" smtClean="0">
                <a:latin typeface="Arial" panose="020B0604020202020204" pitchFamily="34" charset="0"/>
              </a:rPr>
              <a:t>Au final, les croissances sont équivalentes (graphique de droite) sauf avec des rations très peu énergétique : l’agneau n’a alors pas la capacité d’ingestion pour compenser le manque d’énergie.</a:t>
            </a:r>
          </a:p>
        </p:txBody>
      </p:sp>
    </p:spTree>
    <p:extLst>
      <p:ext uri="{BB962C8B-B14F-4D97-AF65-F5344CB8AC3E}">
        <p14:creationId xmlns:p14="http://schemas.microsoft.com/office/powerpoint/2010/main" val="61693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Cinq comparaisons</a:t>
            </a:r>
            <a:r>
              <a:rPr lang="fr-FR" baseline="0" dirty="0" smtClean="0"/>
              <a:t> ont été réalisées avec d’une part un aliment dosant 115 g de PDIE; d’autre part un second aliment dosant 103 g de PDIE.</a:t>
            </a:r>
          </a:p>
          <a:p>
            <a:r>
              <a:rPr lang="fr-FR" baseline="0" dirty="0" smtClean="0"/>
              <a:t>A l’exception d’une comparaison (Charolles), le solde sur coût alimentaire (prix de vente de l’agneau auquel est soustrait le coût alimentaire) est peu modifié avec l’aliment le moins riche en azote.</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14</a:t>
            </a:fld>
            <a:endParaRPr lang="fr-FR"/>
          </a:p>
        </p:txBody>
      </p:sp>
    </p:spTree>
    <p:extLst>
      <p:ext uri="{BB962C8B-B14F-4D97-AF65-F5344CB8AC3E}">
        <p14:creationId xmlns:p14="http://schemas.microsoft.com/office/powerpoint/2010/main" val="323749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15</a:t>
            </a:fld>
            <a:endParaRPr lang="fr-FR"/>
          </a:p>
        </p:txBody>
      </p:sp>
    </p:spTree>
    <p:extLst>
      <p:ext uri="{BB962C8B-B14F-4D97-AF65-F5344CB8AC3E}">
        <p14:creationId xmlns:p14="http://schemas.microsoft.com/office/powerpoint/2010/main" val="412039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Les bases de calcul :</a:t>
            </a:r>
          </a:p>
          <a:p>
            <a:pPr marL="171450" indent="-171450">
              <a:buFontTx/>
              <a:buChar char="-"/>
            </a:pPr>
            <a:r>
              <a:rPr lang="fr-FR" dirty="0" smtClean="0"/>
              <a:t>70</a:t>
            </a:r>
            <a:r>
              <a:rPr lang="fr-FR" baseline="0" dirty="0" smtClean="0"/>
              <a:t> kg par agneau</a:t>
            </a:r>
          </a:p>
          <a:p>
            <a:pPr marL="171450" indent="-171450">
              <a:buFontTx/>
              <a:buChar char="-"/>
            </a:pPr>
            <a:r>
              <a:rPr lang="fr-FR" baseline="0" dirty="0" smtClean="0"/>
              <a:t>15 kg de foin de graminées</a:t>
            </a:r>
          </a:p>
          <a:p>
            <a:pPr marL="171450" indent="-171450">
              <a:buFontTx/>
              <a:buChar char="-"/>
            </a:pPr>
            <a:r>
              <a:rPr lang="fr-FR" baseline="0" dirty="0" smtClean="0"/>
              <a:t>30 kg de foin de légumineuse</a:t>
            </a:r>
          </a:p>
          <a:p>
            <a:pPr marL="171450" indent="-171450">
              <a:buFontTx/>
              <a:buChar char="-"/>
            </a:pPr>
            <a:endParaRPr lang="fr-FR" baseline="0" dirty="0" smtClean="0"/>
          </a:p>
          <a:p>
            <a:pPr marL="0" indent="0">
              <a:buFontTx/>
              <a:buNone/>
            </a:pPr>
            <a:r>
              <a:rPr lang="fr-FR" b="1" baseline="0" dirty="0" smtClean="0"/>
              <a:t>Les prix retenus :</a:t>
            </a:r>
          </a:p>
          <a:p>
            <a:pPr marL="171450" indent="-171450">
              <a:buFontTx/>
              <a:buChar char="-"/>
            </a:pPr>
            <a:r>
              <a:rPr lang="fr-FR" dirty="0" smtClean="0"/>
              <a:t>Aliment complet : 270 €/t</a:t>
            </a:r>
          </a:p>
          <a:p>
            <a:pPr marL="171450" indent="-171450">
              <a:buFontTx/>
              <a:buChar char="-"/>
            </a:pPr>
            <a:r>
              <a:rPr lang="fr-FR" dirty="0" smtClean="0"/>
              <a:t>Orge</a:t>
            </a:r>
            <a:r>
              <a:rPr lang="fr-FR" baseline="0" dirty="0" smtClean="0"/>
              <a:t> : 130 €/t</a:t>
            </a:r>
          </a:p>
          <a:p>
            <a:pPr marL="171450" indent="-171450">
              <a:buFontTx/>
              <a:buChar char="-"/>
            </a:pPr>
            <a:r>
              <a:rPr lang="fr-FR" baseline="0" dirty="0" smtClean="0"/>
              <a:t>Complémentaire azoté 30 % : 370 €/t</a:t>
            </a:r>
          </a:p>
          <a:p>
            <a:pPr marL="171450" indent="-171450">
              <a:buFontTx/>
              <a:buChar char="-"/>
            </a:pPr>
            <a:r>
              <a:rPr lang="fr-FR" baseline="0" dirty="0" smtClean="0"/>
              <a:t>Pois : 200 €/t</a:t>
            </a:r>
          </a:p>
          <a:p>
            <a:pPr marL="171450" indent="-171450">
              <a:buFontTx/>
              <a:buChar char="-"/>
            </a:pPr>
            <a:r>
              <a:rPr lang="fr-FR" baseline="0" dirty="0" smtClean="0"/>
              <a:t>AMV : 700 €/t</a:t>
            </a:r>
          </a:p>
          <a:p>
            <a:pPr marL="171450" indent="-171450">
              <a:buFontTx/>
              <a:buChar char="-"/>
            </a:pPr>
            <a:r>
              <a:rPr lang="fr-FR" baseline="0" dirty="0" smtClean="0"/>
              <a:t>Foin de graminées : 65 €/t</a:t>
            </a:r>
          </a:p>
          <a:p>
            <a:pPr marL="171450" indent="-171450">
              <a:buFontTx/>
              <a:buChar char="-"/>
            </a:pPr>
            <a:r>
              <a:rPr lang="fr-FR" baseline="0" dirty="0" smtClean="0"/>
              <a:t>Foin de légumineuses : 100 €/t</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20</a:t>
            </a:fld>
            <a:endParaRPr lang="fr-FR"/>
          </a:p>
        </p:txBody>
      </p:sp>
    </p:spTree>
    <p:extLst>
      <p:ext uri="{BB962C8B-B14F-4D97-AF65-F5344CB8AC3E}">
        <p14:creationId xmlns:p14="http://schemas.microsoft.com/office/powerpoint/2010/main" val="155679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Les bases de calcul :</a:t>
            </a:r>
          </a:p>
          <a:p>
            <a:pPr marL="171450" indent="-171450">
              <a:buFontTx/>
              <a:buChar char="-"/>
            </a:pPr>
            <a:r>
              <a:rPr lang="fr-FR" dirty="0" smtClean="0"/>
              <a:t>70</a:t>
            </a:r>
            <a:r>
              <a:rPr lang="fr-FR" baseline="0" dirty="0" smtClean="0"/>
              <a:t> kg par agneau</a:t>
            </a:r>
          </a:p>
          <a:p>
            <a:pPr marL="171450" indent="-171450">
              <a:buFontTx/>
              <a:buChar char="-"/>
            </a:pPr>
            <a:r>
              <a:rPr lang="fr-FR" baseline="0" dirty="0" smtClean="0"/>
              <a:t>15 kg de foin de graminées</a:t>
            </a:r>
          </a:p>
          <a:p>
            <a:pPr marL="171450" indent="-171450">
              <a:buFontTx/>
              <a:buChar char="-"/>
            </a:pPr>
            <a:r>
              <a:rPr lang="fr-FR" baseline="0" dirty="0" smtClean="0"/>
              <a:t>30 kg de foin de légumineuse</a:t>
            </a:r>
          </a:p>
          <a:p>
            <a:pPr marL="171450" indent="-171450">
              <a:buFontTx/>
              <a:buChar char="-"/>
            </a:pPr>
            <a:endParaRPr lang="fr-FR" baseline="0" dirty="0" smtClean="0"/>
          </a:p>
          <a:p>
            <a:pPr marL="0" indent="0">
              <a:buFontTx/>
              <a:buNone/>
            </a:pPr>
            <a:r>
              <a:rPr lang="fr-FR" b="1" baseline="0" dirty="0" smtClean="0"/>
              <a:t>Les prix retenus :</a:t>
            </a:r>
          </a:p>
          <a:p>
            <a:pPr marL="171450" indent="-171450">
              <a:buFontTx/>
              <a:buChar char="-"/>
            </a:pPr>
            <a:r>
              <a:rPr lang="fr-FR" dirty="0" smtClean="0"/>
              <a:t>Aliment complet : 550 €/t</a:t>
            </a:r>
          </a:p>
          <a:p>
            <a:pPr marL="171450" indent="-171450">
              <a:buFontTx/>
              <a:buChar char="-"/>
            </a:pPr>
            <a:r>
              <a:rPr lang="fr-FR" dirty="0" smtClean="0"/>
              <a:t>Orge</a:t>
            </a:r>
            <a:r>
              <a:rPr lang="fr-FR" baseline="0" dirty="0" smtClean="0"/>
              <a:t> : 200 €/t</a:t>
            </a:r>
          </a:p>
          <a:p>
            <a:pPr marL="171450" indent="-171450">
              <a:buFontTx/>
              <a:buChar char="-"/>
            </a:pPr>
            <a:r>
              <a:rPr lang="fr-FR" baseline="0" dirty="0" smtClean="0"/>
              <a:t>Complémentaire azoté 30 % : 3700 €/t</a:t>
            </a:r>
          </a:p>
          <a:p>
            <a:pPr marL="171450" indent="-171450">
              <a:buFontTx/>
              <a:buChar char="-"/>
            </a:pPr>
            <a:r>
              <a:rPr lang="fr-FR" baseline="0" dirty="0" smtClean="0"/>
              <a:t>Pois : 240 €/t</a:t>
            </a:r>
          </a:p>
          <a:p>
            <a:pPr marL="171450" indent="-171450">
              <a:buFontTx/>
              <a:buChar char="-"/>
            </a:pPr>
            <a:r>
              <a:rPr lang="fr-FR" baseline="0" dirty="0" smtClean="0"/>
              <a:t>AMV : 700 €/t</a:t>
            </a:r>
          </a:p>
          <a:p>
            <a:pPr marL="171450" indent="-171450">
              <a:buFontTx/>
              <a:buChar char="-"/>
            </a:pPr>
            <a:r>
              <a:rPr lang="fr-FR" baseline="0" dirty="0" smtClean="0"/>
              <a:t>Foin de graminées : 65 €/t</a:t>
            </a:r>
          </a:p>
          <a:p>
            <a:pPr marL="171450" indent="-171450">
              <a:buFontTx/>
              <a:buChar char="-"/>
            </a:pPr>
            <a:r>
              <a:rPr lang="fr-FR" baseline="0" dirty="0" smtClean="0"/>
              <a:t>Foin de légumineuses : 100 €/t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21</a:t>
            </a:fld>
            <a:endParaRPr lang="fr-FR"/>
          </a:p>
        </p:txBody>
      </p:sp>
    </p:spTree>
    <p:extLst>
      <p:ext uri="{BB962C8B-B14F-4D97-AF65-F5344CB8AC3E}">
        <p14:creationId xmlns:p14="http://schemas.microsoft.com/office/powerpoint/2010/main" val="3563886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1131E4C-6027-47E1-9E96-4CE45C953D3B}" type="slidenum">
              <a:rPr kumimoji="0" lang="fr-FR" altLang="fr-FR" smtClean="0">
                <a:latin typeface="Times New Roman" panose="02020603050405020304" pitchFamily="18" charset="0"/>
              </a:rPr>
              <a:pPr>
                <a:spcBef>
                  <a:spcPct val="0"/>
                </a:spcBef>
              </a:pPr>
              <a:t>22</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179650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céréales sont toujours distribuées entières. Dans le</a:t>
            </a:r>
            <a:r>
              <a:rPr lang="fr-FR" baseline="0" dirty="0" smtClean="0"/>
              <a:t> cas contraire, la ration est plus acidogène et les qualités du gras sont détériorées.</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24</a:t>
            </a:fld>
            <a:endParaRPr lang="fr-FR"/>
          </a:p>
        </p:txBody>
      </p:sp>
    </p:spTree>
    <p:extLst>
      <p:ext uri="{BB962C8B-B14F-4D97-AF65-F5344CB8AC3E}">
        <p14:creationId xmlns:p14="http://schemas.microsoft.com/office/powerpoint/2010/main" val="63620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25</a:t>
            </a:fld>
            <a:endParaRPr lang="fr-FR"/>
          </a:p>
        </p:txBody>
      </p:sp>
    </p:spTree>
    <p:extLst>
      <p:ext uri="{BB962C8B-B14F-4D97-AF65-F5344CB8AC3E}">
        <p14:creationId xmlns:p14="http://schemas.microsoft.com/office/powerpoint/2010/main" val="393992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en savoir plus pour savoir</a:t>
            </a:r>
            <a:r>
              <a:rPr lang="fr-FR" baseline="0" dirty="0" smtClean="0"/>
              <a:t> lire l’étiquette d’un aliment, vous pouvez consulter la fiche technique « savoir lire les étiquettes des aliments » sur www.idele.fr et www.inn-ovin.fr</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28</a:t>
            </a:fld>
            <a:endParaRPr lang="fr-FR"/>
          </a:p>
        </p:txBody>
      </p:sp>
    </p:spTree>
    <p:extLst>
      <p:ext uri="{BB962C8B-B14F-4D97-AF65-F5344CB8AC3E}">
        <p14:creationId xmlns:p14="http://schemas.microsoft.com/office/powerpoint/2010/main" val="182582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398F5F5-694D-4EB9-B470-06FEC746757F}" type="slidenum">
              <a:rPr kumimoji="0" lang="fr-FR" altLang="fr-FR" smtClean="0">
                <a:latin typeface="Times New Roman" panose="02020603050405020304" pitchFamily="18" charset="0"/>
              </a:rPr>
              <a:pPr>
                <a:spcBef>
                  <a:spcPct val="0"/>
                </a:spcBef>
              </a:pPr>
              <a:t>30</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30569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6553E3F-F91E-47E6-B49F-F0E4591D7C11}" type="slidenum">
              <a:rPr kumimoji="0" lang="fr-FR" altLang="fr-FR" smtClean="0">
                <a:latin typeface="Times New Roman" panose="02020603050405020304" pitchFamily="18" charset="0"/>
              </a:rPr>
              <a:pPr>
                <a:spcBef>
                  <a:spcPct val="0"/>
                </a:spcBef>
              </a:pPr>
              <a:t>31</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370945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latin typeface="Arial" panose="020B0604020202020204"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80958D3-B8C9-4D3C-B148-824EB50A8CA5}" type="slidenum">
              <a:rPr kumimoji="0" lang="fr-FR" altLang="fr-FR" smtClean="0">
                <a:latin typeface="Times New Roman" panose="02020603050405020304" pitchFamily="18" charset="0"/>
              </a:rPr>
              <a:pPr>
                <a:spcBef>
                  <a:spcPct val="0"/>
                </a:spcBef>
              </a:pPr>
              <a:t>32</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655604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protéagineux</a:t>
            </a:r>
            <a:r>
              <a:rPr lang="fr-FR" baseline="0" dirty="0" smtClean="0"/>
              <a:t> sont distribués entiers.</a:t>
            </a:r>
          </a:p>
          <a:p>
            <a:r>
              <a:rPr lang="fr-FR" baseline="0" dirty="0" smtClean="0"/>
              <a:t>Certains éleveurs évoquent des difficultés pour faire consommer la féverole entière et préfèrent la concasser. </a:t>
            </a:r>
          </a:p>
          <a:p>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33</a:t>
            </a:fld>
            <a:endParaRPr lang="fr-FR"/>
          </a:p>
        </p:txBody>
      </p:sp>
    </p:spTree>
    <p:extLst>
      <p:ext uri="{BB962C8B-B14F-4D97-AF65-F5344CB8AC3E}">
        <p14:creationId xmlns:p14="http://schemas.microsoft.com/office/powerpoint/2010/main" val="337548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307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52885A6-8AD0-4360-9EDC-3291724EDF5F}" type="slidenum">
              <a:rPr kumimoji="0" lang="fr-FR" altLang="fr-FR" smtClean="0">
                <a:latin typeface="Times New Roman" panose="02020603050405020304" pitchFamily="18" charset="0"/>
              </a:rPr>
              <a:pPr>
                <a:spcBef>
                  <a:spcPct val="0"/>
                </a:spcBef>
              </a:pPr>
              <a:t>35</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393194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36</a:t>
            </a:fld>
            <a:endParaRPr lang="fr-FR"/>
          </a:p>
        </p:txBody>
      </p:sp>
    </p:spTree>
    <p:extLst>
      <p:ext uri="{BB962C8B-B14F-4D97-AF65-F5344CB8AC3E}">
        <p14:creationId xmlns:p14="http://schemas.microsoft.com/office/powerpoint/2010/main" val="892121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368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7A9B8DD-1FEB-4B88-9175-F91F5040F3B2}" type="slidenum">
              <a:rPr kumimoji="0" lang="fr-FR" altLang="fr-FR" smtClean="0">
                <a:latin typeface="Times New Roman" panose="02020603050405020304" pitchFamily="18" charset="0"/>
              </a:rPr>
              <a:pPr>
                <a:spcBef>
                  <a:spcPct val="0"/>
                </a:spcBef>
              </a:pPr>
              <a:t>38</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643144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D8975B9-BD1E-4A05-BFCD-FCC1E1B2F9B5}" type="slidenum">
              <a:rPr kumimoji="0" lang="fr-FR" altLang="fr-FR" smtClean="0">
                <a:latin typeface="Times New Roman" panose="02020603050405020304" pitchFamily="18" charset="0"/>
              </a:rPr>
              <a:pPr>
                <a:spcBef>
                  <a:spcPct val="0"/>
                </a:spcBef>
              </a:pPr>
              <a:t>39</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2229568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409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CB23E2D-7D11-4BFA-AAB3-A50F13B4494E}" type="slidenum">
              <a:rPr kumimoji="0" lang="fr-FR" altLang="fr-FR" smtClean="0">
                <a:latin typeface="Times New Roman" panose="02020603050405020304" pitchFamily="18" charset="0"/>
              </a:rPr>
              <a:pPr>
                <a:spcBef>
                  <a:spcPct val="0"/>
                </a:spcBef>
              </a:pPr>
              <a:t>40</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103282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471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8691B09-4116-4C39-B36C-7DAE0690A547}" type="slidenum">
              <a:rPr kumimoji="0" lang="fr-FR" altLang="fr-FR" smtClean="0">
                <a:latin typeface="Times New Roman" panose="02020603050405020304" pitchFamily="18" charset="0"/>
              </a:rPr>
              <a:pPr>
                <a:spcBef>
                  <a:spcPct val="0"/>
                </a:spcBef>
              </a:pPr>
              <a:t>41</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138674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3</a:t>
            </a:fld>
            <a:endParaRPr lang="fr-FR"/>
          </a:p>
        </p:txBody>
      </p:sp>
    </p:spTree>
    <p:extLst>
      <p:ext uri="{BB962C8B-B14F-4D97-AF65-F5344CB8AC3E}">
        <p14:creationId xmlns:p14="http://schemas.microsoft.com/office/powerpoint/2010/main" val="287583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latin typeface="Arial" panose="020B0604020202020204" pitchFamily="34" charset="0"/>
              </a:rPr>
              <a:t>Pas</a:t>
            </a:r>
            <a:r>
              <a:rPr lang="fr-FR" altLang="fr-FR" baseline="0" dirty="0" smtClean="0">
                <a:latin typeface="Arial" panose="020B0604020202020204" pitchFamily="34" charset="0"/>
              </a:rPr>
              <a:t> de différence de croissance ni de consommation en concentré entre les trois modalités : avant le sevrage, c’est le lait de la mère qui influence les performances des agneaux!</a:t>
            </a:r>
            <a:endParaRPr lang="fr-FR" altLang="fr-FR" dirty="0" smtClean="0">
              <a:latin typeface="Arial" panose="020B0604020202020204" pitchFamily="34" charset="0"/>
            </a:endParaRPr>
          </a:p>
        </p:txBody>
      </p:sp>
      <p:sp>
        <p:nvSpPr>
          <p:cNvPr id="430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defRPr>
            </a:lvl1pPr>
            <a:lvl2pPr marL="742950" indent="-285750" defTabSz="915988">
              <a:spcBef>
                <a:spcPct val="30000"/>
              </a:spcBef>
              <a:defRPr kumimoji="1" sz="1200">
                <a:solidFill>
                  <a:schemeClr val="tx1"/>
                </a:solidFill>
                <a:latin typeface="Arial" panose="020B0604020202020204" pitchFamily="34" charset="0"/>
              </a:defRPr>
            </a:lvl2pPr>
            <a:lvl3pPr marL="1143000" indent="-228600" defTabSz="915988">
              <a:spcBef>
                <a:spcPct val="30000"/>
              </a:spcBef>
              <a:defRPr kumimoji="1" sz="1200">
                <a:solidFill>
                  <a:schemeClr val="tx1"/>
                </a:solidFill>
                <a:latin typeface="Arial" panose="020B0604020202020204" pitchFamily="34" charset="0"/>
              </a:defRPr>
            </a:lvl3pPr>
            <a:lvl4pPr marL="1600200" indent="-228600" defTabSz="915988">
              <a:spcBef>
                <a:spcPct val="30000"/>
              </a:spcBef>
              <a:defRPr kumimoji="1" sz="1200">
                <a:solidFill>
                  <a:schemeClr val="tx1"/>
                </a:solidFill>
                <a:latin typeface="Arial" panose="020B0604020202020204" pitchFamily="34" charset="0"/>
              </a:defRPr>
            </a:lvl4pPr>
            <a:lvl5pPr marL="2057400" indent="-228600" defTabSz="915988">
              <a:spcBef>
                <a:spcPct val="30000"/>
              </a:spcBef>
              <a:defRPr kumimoji="1"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B6C1EB8-3B16-4E64-B749-26B584057DD3}" type="slidenum">
              <a:rPr kumimoji="0" lang="fr-FR" altLang="fr-FR" smtClean="0">
                <a:latin typeface="Times New Roman" panose="02020603050405020304" pitchFamily="18" charset="0"/>
              </a:rPr>
              <a:pPr>
                <a:spcBef>
                  <a:spcPct val="0"/>
                </a:spcBef>
              </a:pPr>
              <a:t>42</a:t>
            </a:fld>
            <a:endParaRPr kumimoji="0" lang="fr-FR" altLang="fr-FR" smtClean="0">
              <a:latin typeface="Times New Roman" panose="02020603050405020304" pitchFamily="18" charset="0"/>
            </a:endParaRPr>
          </a:p>
        </p:txBody>
      </p:sp>
    </p:spTree>
    <p:extLst>
      <p:ext uri="{BB962C8B-B14F-4D97-AF65-F5344CB8AC3E}">
        <p14:creationId xmlns:p14="http://schemas.microsoft.com/office/powerpoint/2010/main" val="651041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résultats d’un essai sur la comparaison foin de graminées</a:t>
            </a:r>
            <a:r>
              <a:rPr lang="fr-FR" baseline="0" dirty="0" smtClean="0"/>
              <a:t> de première coupe et paille. Nous n’avons rien de plus récent.</a:t>
            </a:r>
          </a:p>
          <a:p>
            <a:r>
              <a:rPr lang="fr-FR" baseline="0" dirty="0" smtClean="0"/>
              <a:t>Pas différence entre les deux.</a:t>
            </a:r>
          </a:p>
          <a:p>
            <a:r>
              <a:rPr lang="fr-FR" baseline="0" dirty="0" smtClean="0"/>
              <a:t>Le plus important reste que le fourrage soit </a:t>
            </a:r>
            <a:r>
              <a:rPr lang="fr-FR" baseline="0" dirty="0" err="1" smtClean="0"/>
              <a:t>appétent</a:t>
            </a:r>
            <a:r>
              <a:rPr lang="fr-FR" baseline="0" dirty="0" smtClean="0"/>
              <a:t> et que les agneaux en consomment suffisamment pour ruminer.</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44</a:t>
            </a:fld>
            <a:endParaRPr lang="fr-FR"/>
          </a:p>
        </p:txBody>
      </p:sp>
    </p:spTree>
    <p:extLst>
      <p:ext uri="{BB962C8B-B14F-4D97-AF65-F5344CB8AC3E}">
        <p14:creationId xmlns:p14="http://schemas.microsoft.com/office/powerpoint/2010/main" val="679559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45</a:t>
            </a:fld>
            <a:endParaRPr lang="fr-FR"/>
          </a:p>
        </p:txBody>
      </p:sp>
    </p:spTree>
    <p:extLst>
      <p:ext uri="{BB962C8B-B14F-4D97-AF65-F5344CB8AC3E}">
        <p14:creationId xmlns:p14="http://schemas.microsoft.com/office/powerpoint/2010/main" val="45393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grille EUROP</a:t>
            </a:r>
            <a:r>
              <a:rPr lang="fr-FR" baseline="0" dirty="0" smtClean="0"/>
              <a:t> d’état d’engraissement avec les 3 classes les plus représentées</a:t>
            </a:r>
          </a:p>
          <a:p>
            <a:r>
              <a:rPr lang="fr-FR" baseline="0" dirty="0" smtClean="0"/>
              <a:t>Possibilité d’argumenter avec les prix au kg de carcasse</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4</a:t>
            </a:fld>
            <a:endParaRPr lang="fr-FR"/>
          </a:p>
        </p:txBody>
      </p:sp>
    </p:spTree>
    <p:extLst>
      <p:ext uri="{BB962C8B-B14F-4D97-AF65-F5344CB8AC3E}">
        <p14:creationId xmlns:p14="http://schemas.microsoft.com/office/powerpoint/2010/main" val="303984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en savoir plus sur les facteurs favorisants les gras colorés et les solution</a:t>
            </a:r>
            <a:r>
              <a:rPr lang="fr-FR" baseline="0" dirty="0" smtClean="0"/>
              <a:t>s possible, vous pouvez consulter la fiche « gras colorés : origines et solutions techniques » sur www.idele.fr et www.inn-ovin.fr</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5</a:t>
            </a:fld>
            <a:endParaRPr lang="fr-FR"/>
          </a:p>
        </p:txBody>
      </p:sp>
    </p:spTree>
    <p:extLst>
      <p:ext uri="{BB962C8B-B14F-4D97-AF65-F5344CB8AC3E}">
        <p14:creationId xmlns:p14="http://schemas.microsoft.com/office/powerpoint/2010/main" val="115055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en savoir plus, vous pouvez consulter la fiche technique « gras mou : origines et solutions techniques »</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6</a:t>
            </a:fld>
            <a:endParaRPr lang="fr-FR"/>
          </a:p>
        </p:txBody>
      </p:sp>
    </p:spTree>
    <p:extLst>
      <p:ext uri="{BB962C8B-B14F-4D97-AF65-F5344CB8AC3E}">
        <p14:creationId xmlns:p14="http://schemas.microsoft.com/office/powerpoint/2010/main" val="257103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résultats d’une</a:t>
            </a:r>
            <a:r>
              <a:rPr lang="fr-FR" baseline="0" dirty="0" smtClean="0"/>
              <a:t> étude avec la comparaison de deux lots au sevrage :</a:t>
            </a:r>
          </a:p>
          <a:p>
            <a:pPr marL="171450" indent="-171450">
              <a:buFontTx/>
              <a:buChar char="-"/>
            </a:pPr>
            <a:r>
              <a:rPr lang="fr-FR" baseline="0" dirty="0" smtClean="0"/>
              <a:t>Les « gros » pèsent 29 kg au sevrage en moyenne</a:t>
            </a:r>
          </a:p>
          <a:p>
            <a:pPr marL="171450" indent="-171450">
              <a:buFontTx/>
              <a:buChar char="-"/>
            </a:pPr>
            <a:r>
              <a:rPr lang="fr-FR" baseline="0" dirty="0" smtClean="0"/>
              <a:t>Les « petits » pèsent 23,6 kg au sevrage en moyenne</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9</a:t>
            </a:fld>
            <a:endParaRPr lang="fr-FR"/>
          </a:p>
        </p:txBody>
      </p:sp>
    </p:spTree>
    <p:extLst>
      <p:ext uri="{BB962C8B-B14F-4D97-AF65-F5344CB8AC3E}">
        <p14:creationId xmlns:p14="http://schemas.microsoft.com/office/powerpoint/2010/main" val="116688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Suite des résultats de l’essai décrit à la diapo précédente</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10</a:t>
            </a:fld>
            <a:endParaRPr lang="fr-FR"/>
          </a:p>
        </p:txBody>
      </p:sp>
    </p:spTree>
    <p:extLst>
      <p:ext uri="{BB962C8B-B14F-4D97-AF65-F5344CB8AC3E}">
        <p14:creationId xmlns:p14="http://schemas.microsoft.com/office/powerpoint/2010/main" val="328375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besoins</a:t>
            </a:r>
            <a:r>
              <a:rPr lang="fr-FR" baseline="0" dirty="0" smtClean="0"/>
              <a:t> en énergie varient du simple au double selon le poids vif des agneaux.</a:t>
            </a:r>
          </a:p>
          <a:p>
            <a:r>
              <a:rPr lang="fr-FR" baseline="0" dirty="0" smtClean="0"/>
              <a:t>Les besoins en azote restent stables.</a:t>
            </a:r>
            <a:endParaRPr lang="fr-FR" dirty="0"/>
          </a:p>
        </p:txBody>
      </p:sp>
      <p:sp>
        <p:nvSpPr>
          <p:cNvPr id="4" name="Espace réservé du numéro de diapositive 3"/>
          <p:cNvSpPr>
            <a:spLocks noGrp="1"/>
          </p:cNvSpPr>
          <p:nvPr>
            <p:ph type="sldNum" sz="quarter" idx="10"/>
          </p:nvPr>
        </p:nvSpPr>
        <p:spPr/>
        <p:txBody>
          <a:bodyPr/>
          <a:lstStyle/>
          <a:p>
            <a:fld id="{E8840DE3-DBC2-4A2D-A660-E6931222450A}" type="slidenum">
              <a:rPr lang="fr-FR" smtClean="0"/>
              <a:t>11</a:t>
            </a:fld>
            <a:endParaRPr lang="fr-FR"/>
          </a:p>
        </p:txBody>
      </p:sp>
    </p:spTree>
    <p:extLst>
      <p:ext uri="{BB962C8B-B14F-4D97-AF65-F5344CB8AC3E}">
        <p14:creationId xmlns:p14="http://schemas.microsoft.com/office/powerpoint/2010/main" val="552986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Imag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038"/>
            <a:ext cx="12192000" cy="683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2"/>
          <p:cNvSpPr txBox="1">
            <a:spLocks noChangeArrowheads="1"/>
          </p:cNvSpPr>
          <p:nvPr userDrawn="1"/>
        </p:nvSpPr>
        <p:spPr bwMode="auto">
          <a:xfrm rot="16200000" flipH="1">
            <a:off x="-838518" y="1163499"/>
            <a:ext cx="1989390" cy="20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726">
                <a:solidFill>
                  <a:schemeClr val="bg1"/>
                </a:solidFill>
              </a:rPr>
              <a:t>©ROM Sélection</a:t>
            </a:r>
          </a:p>
        </p:txBody>
      </p:sp>
      <p:sp>
        <p:nvSpPr>
          <p:cNvPr id="6" name="Rectangle 18"/>
          <p:cNvSpPr/>
          <p:nvPr userDrawn="1"/>
        </p:nvSpPr>
        <p:spPr>
          <a:xfrm>
            <a:off x="5630032" y="6322474"/>
            <a:ext cx="6561968" cy="59050"/>
          </a:xfrm>
          <a:prstGeom prst="rect">
            <a:avLst/>
          </a:prstGeom>
          <a:gradFill flip="none" rotWithShape="1">
            <a:gsLst>
              <a:gs pos="6000">
                <a:schemeClr val="accent1">
                  <a:lumMod val="5000"/>
                  <a:lumOff val="95000"/>
                </a:schemeClr>
              </a:gs>
              <a:gs pos="88000">
                <a:srgbClr val="83B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2036" eaLnBrk="1" fontAlgn="auto" hangingPunct="1">
              <a:spcBef>
                <a:spcPts val="0"/>
              </a:spcBef>
              <a:spcAft>
                <a:spcPts val="0"/>
              </a:spcAft>
              <a:defRPr/>
            </a:pPr>
            <a:endParaRPr lang="fr-FR" sz="1756"/>
          </a:p>
        </p:txBody>
      </p:sp>
      <p:sp>
        <p:nvSpPr>
          <p:cNvPr id="2" name="Title 1"/>
          <p:cNvSpPr>
            <a:spLocks noGrp="1"/>
          </p:cNvSpPr>
          <p:nvPr>
            <p:ph type="title"/>
          </p:nvPr>
        </p:nvSpPr>
        <p:spPr>
          <a:xfrm>
            <a:off x="3199173" y="2229754"/>
            <a:ext cx="8782887" cy="813198"/>
          </a:xfrm>
          <a:prstGeom prst="rect">
            <a:avLst/>
          </a:prstGeom>
        </p:spPr>
        <p:txBody>
          <a:bodyPr>
            <a:noAutofit/>
          </a:bodyPr>
          <a:lstStyle>
            <a:lvl1pPr algn="r">
              <a:defRPr lang="en-US" sz="3629" b="1" kern="1200" baseline="0" dirty="0">
                <a:solidFill>
                  <a:srgbClr val="83B441"/>
                </a:solidFill>
                <a:latin typeface="Neo Sans Pro" panose="020B0504030504040204" pitchFamily="34" charset="0"/>
                <a:ea typeface="+mn-ea"/>
                <a:cs typeface="+mn-cs"/>
              </a:defRPr>
            </a:lvl1pPr>
          </a:lstStyle>
          <a:p>
            <a:r>
              <a:rPr lang="fr-FR" dirty="0" smtClean="0"/>
              <a:t>Modifiez le style du titre</a:t>
            </a:r>
            <a:endParaRPr lang="en-US" dirty="0"/>
          </a:p>
        </p:txBody>
      </p:sp>
      <p:sp>
        <p:nvSpPr>
          <p:cNvPr id="14" name="Content Placeholder 2"/>
          <p:cNvSpPr>
            <a:spLocks noGrp="1"/>
          </p:cNvSpPr>
          <p:nvPr>
            <p:ph sz="half" idx="1"/>
          </p:nvPr>
        </p:nvSpPr>
        <p:spPr>
          <a:xfrm>
            <a:off x="3199173" y="3014347"/>
            <a:ext cx="8782887" cy="3236171"/>
          </a:xfrm>
          <a:prstGeom prst="rect">
            <a:avLst/>
          </a:prstGeom>
        </p:spPr>
        <p:txBody>
          <a:bodyPr/>
          <a:lstStyle>
            <a:lvl1pPr marL="414772" indent="-414772">
              <a:buClr>
                <a:srgbClr val="83B441"/>
              </a:buClr>
              <a:buFont typeface="Arial" panose="020B0604020202020204" pitchFamily="34" charset="0"/>
              <a:buChar char="•"/>
              <a:defRPr sz="2903" b="1" i="1">
                <a:latin typeface="Arial" panose="020B0604020202020204" pitchFamily="34" charset="0"/>
                <a:cs typeface="Arial" panose="020B0604020202020204" pitchFamily="34" charset="0"/>
              </a:defRPr>
            </a:lvl1pPr>
            <a:lvl2pPr marL="646713" indent="-215571">
              <a:buClr>
                <a:srgbClr val="E31C2F"/>
              </a:buClr>
              <a:buFont typeface="Arial" panose="020B0604020202020204" pitchFamily="34" charset="0"/>
              <a:buChar char="•"/>
              <a:defRPr sz="2177">
                <a:latin typeface="Arial" panose="020B0604020202020204" pitchFamily="34" charset="0"/>
                <a:cs typeface="Arial" panose="020B0604020202020204" pitchFamily="34" charset="0"/>
              </a:defRPr>
            </a:lvl2pPr>
            <a:lvl3pPr>
              <a:buClr>
                <a:srgbClr val="0051A0"/>
              </a:buClr>
              <a:defRPr/>
            </a:lvl3pPr>
            <a:lvl4pPr>
              <a:buClr>
                <a:srgbClr val="0051A0"/>
              </a:buClr>
              <a:defRPr/>
            </a:lvl4pPr>
            <a:lvl5pPr>
              <a:buClr>
                <a:srgbClr val="0051A0"/>
              </a:buClr>
              <a:defRPr/>
            </a:lvl5pPr>
          </a:lstStyle>
          <a:p>
            <a:pPr lvl="0"/>
            <a:r>
              <a:rPr lang="fr-FR" dirty="0" smtClean="0"/>
              <a:t>Modifiez les styles du texte du masque</a:t>
            </a:r>
          </a:p>
        </p:txBody>
      </p:sp>
      <p:sp>
        <p:nvSpPr>
          <p:cNvPr id="16" name="Slide Number Placeholder 5"/>
          <p:cNvSpPr>
            <a:spLocks noGrp="1"/>
          </p:cNvSpPr>
          <p:nvPr>
            <p:ph type="sldNum" sz="quarter" idx="10"/>
          </p:nvPr>
        </p:nvSpPr>
        <p:spPr>
          <a:xfrm>
            <a:off x="10242" y="6613654"/>
            <a:ext cx="824407" cy="250456"/>
          </a:xfrm>
          <a:prstGeom prst="rect">
            <a:avLst/>
          </a:prstGeom>
        </p:spPr>
        <p:txBody>
          <a:bodyPr vert="horz" wrap="square" lIns="91440" tIns="45720" rIns="91440" bIns="45720" numCol="1" anchor="ctr" anchorCtr="0" compatLnSpc="1">
            <a:prstTxWarp prst="textNoShape">
              <a:avLst/>
            </a:prstTxWarp>
          </a:bodyPr>
          <a:lstStyle>
            <a:lvl1pPr eaLnBrk="1" hangingPunct="1">
              <a:defRPr sz="968"/>
            </a:lvl1pPr>
          </a:lstStyle>
          <a:p>
            <a:pPr>
              <a:defRPr/>
            </a:pPr>
            <a:fld id="{9C59A8F6-DD1D-47B9-8081-44B66D034DB9}" type="slidenum">
              <a:rPr lang="fr-FR" altLang="fr-FR"/>
              <a:pPr>
                <a:defRPr/>
              </a:pPr>
              <a:t>‹N°›</a:t>
            </a:fld>
            <a:endParaRPr lang="fr-FR" altLang="fr-FR"/>
          </a:p>
        </p:txBody>
      </p:sp>
    </p:spTree>
    <p:extLst>
      <p:ext uri="{BB962C8B-B14F-4D97-AF65-F5344CB8AC3E}">
        <p14:creationId xmlns:p14="http://schemas.microsoft.com/office/powerpoint/2010/main" val="264955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smtClean="0"/>
              <a:t>Cliquez pour modifier le style du titre</a:t>
            </a:r>
            <a:endParaRPr lang="fr-FR"/>
          </a:p>
        </p:txBody>
      </p:sp>
      <p:sp>
        <p:nvSpPr>
          <p:cNvPr id="7" name="Espace réservé du numéro de diapositive 6"/>
          <p:cNvSpPr>
            <a:spLocks noGrp="1" noChangeArrowheads="1"/>
          </p:cNvSpPr>
          <p:nvPr>
            <p:ph type="sldNum" sz="quarter" idx="11"/>
          </p:nvPr>
        </p:nvSpPr>
        <p:spPr>
          <a:xfrm>
            <a:off x="8737600" y="6172200"/>
            <a:ext cx="2540000" cy="457200"/>
          </a:xfrm>
          <a:prstGeom prst="rect">
            <a:avLst/>
          </a:prstGeom>
        </p:spPr>
        <p:txBody>
          <a:bodyPr/>
          <a:lstStyle>
            <a:lvl1pPr>
              <a:defRPr smtClean="0"/>
            </a:lvl1pPr>
          </a:lstStyle>
          <a:p>
            <a:pPr>
              <a:defRPr/>
            </a:pPr>
            <a:fld id="{334E6111-2600-4D00-B57F-505E456AE6D2}" type="slidenum">
              <a:rPr lang="fr-FR" altLang="fr-FR"/>
              <a:pPr>
                <a:defRPr/>
              </a:pPr>
              <a:t>‹N°›</a:t>
            </a:fld>
            <a:endParaRPr lang="fr-FR" altLang="fr-FR"/>
          </a:p>
        </p:txBody>
      </p:sp>
    </p:spTree>
    <p:extLst>
      <p:ext uri="{BB962C8B-B14F-4D97-AF65-F5344CB8AC3E}">
        <p14:creationId xmlns:p14="http://schemas.microsoft.com/office/powerpoint/2010/main" val="2248054390"/>
      </p:ext>
    </p:extLst>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smtClean="0"/>
              <a:t>Cliquez pour modifier le style du titre</a:t>
            </a:r>
            <a:endParaRPr lang="fr-FR"/>
          </a:p>
        </p:txBody>
      </p:sp>
      <p:sp>
        <p:nvSpPr>
          <p:cNvPr id="7" name="Espace réservé du numéro de diapositive 6"/>
          <p:cNvSpPr>
            <a:spLocks noGrp="1" noChangeArrowheads="1"/>
          </p:cNvSpPr>
          <p:nvPr>
            <p:ph type="sldNum" sz="quarter" idx="11"/>
          </p:nvPr>
        </p:nvSpPr>
        <p:spPr>
          <a:xfrm>
            <a:off x="8737600" y="6172200"/>
            <a:ext cx="2540000" cy="457200"/>
          </a:xfrm>
          <a:prstGeom prst="rect">
            <a:avLst/>
          </a:prstGeom>
        </p:spPr>
        <p:txBody>
          <a:bodyPr/>
          <a:lstStyle>
            <a:lvl1pPr>
              <a:defRPr smtClean="0"/>
            </a:lvl1pPr>
          </a:lstStyle>
          <a:p>
            <a:pPr>
              <a:defRPr/>
            </a:pPr>
            <a:fld id="{334E6111-2600-4D00-B57F-505E456AE6D2}" type="slidenum">
              <a:rPr lang="fr-FR" altLang="fr-FR"/>
              <a:pPr>
                <a:defRPr/>
              </a:pPr>
              <a:t>‹N°›</a:t>
            </a:fld>
            <a:endParaRPr lang="fr-FR" altLang="fr-FR"/>
          </a:p>
        </p:txBody>
      </p:sp>
    </p:spTree>
    <p:extLst>
      <p:ext uri="{BB962C8B-B14F-4D97-AF65-F5344CB8AC3E}">
        <p14:creationId xmlns:p14="http://schemas.microsoft.com/office/powerpoint/2010/main" val="3840552419"/>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smtClean="0"/>
              <a:t>Cliquez pour modifier le style du titre</a:t>
            </a:r>
            <a:endParaRPr lang="fr-FR"/>
          </a:p>
        </p:txBody>
      </p:sp>
      <p:sp>
        <p:nvSpPr>
          <p:cNvPr id="7" name="Espace réservé du numéro de diapositive 6"/>
          <p:cNvSpPr>
            <a:spLocks noGrp="1" noChangeArrowheads="1"/>
          </p:cNvSpPr>
          <p:nvPr>
            <p:ph type="sldNum" sz="quarter" idx="11"/>
          </p:nvPr>
        </p:nvSpPr>
        <p:spPr>
          <a:xfrm>
            <a:off x="8737600" y="6172200"/>
            <a:ext cx="2540000" cy="457200"/>
          </a:xfrm>
          <a:prstGeom prst="rect">
            <a:avLst/>
          </a:prstGeom>
        </p:spPr>
        <p:txBody>
          <a:bodyPr/>
          <a:lstStyle>
            <a:lvl1pPr>
              <a:defRPr smtClean="0"/>
            </a:lvl1pPr>
          </a:lstStyle>
          <a:p>
            <a:pPr>
              <a:defRPr/>
            </a:pPr>
            <a:fld id="{334E6111-2600-4D00-B57F-505E456AE6D2}" type="slidenum">
              <a:rPr lang="fr-FR" altLang="fr-FR"/>
              <a:pPr>
                <a:defRPr/>
              </a:pPr>
              <a:t>‹N°›</a:t>
            </a:fld>
            <a:endParaRPr lang="fr-FR" altLang="fr-FR"/>
          </a:p>
        </p:txBody>
      </p:sp>
    </p:spTree>
    <p:extLst>
      <p:ext uri="{BB962C8B-B14F-4D97-AF65-F5344CB8AC3E}">
        <p14:creationId xmlns:p14="http://schemas.microsoft.com/office/powerpoint/2010/main" val="1579531036"/>
      </p:ext>
    </p:extLst>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apo de titre de la présenta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85710" y="428605"/>
            <a:ext cx="11620580" cy="857256"/>
          </a:xfrm>
          <a:prstGeom prst="rect">
            <a:avLst/>
          </a:prstGeom>
        </p:spPr>
        <p:txBody>
          <a:bodyPr anchor="ctr">
            <a:noAutofit/>
          </a:bodyPr>
          <a:lstStyle>
            <a:lvl1pPr algn="ctr">
              <a:defRPr lang="fr-FR" sz="4000" dirty="0" smtClean="0"/>
            </a:lvl1pPr>
          </a:lstStyle>
          <a:p>
            <a:r>
              <a:rPr lang="fr-FR" dirty="0" smtClean="0"/>
              <a:t>Titre de la présentation</a:t>
            </a:r>
            <a:endParaRPr lang="fr-FR" dirty="0"/>
          </a:p>
        </p:txBody>
      </p:sp>
      <p:sp>
        <p:nvSpPr>
          <p:cNvPr id="3" name="Espace réservé du texte 2"/>
          <p:cNvSpPr>
            <a:spLocks noGrp="1"/>
          </p:cNvSpPr>
          <p:nvPr>
            <p:ph type="body" idx="1" hasCustomPrompt="1"/>
          </p:nvPr>
        </p:nvSpPr>
        <p:spPr>
          <a:xfrm>
            <a:off x="285709" y="1500175"/>
            <a:ext cx="11525331" cy="785818"/>
          </a:xfrm>
          <a:prstGeom prst="rect">
            <a:avLst/>
          </a:prstGeom>
        </p:spPr>
        <p:txBody>
          <a:bodyPr anchor="ctr">
            <a:noAutofit/>
          </a:bodyPr>
          <a:lstStyle>
            <a:lvl1pPr marL="0" indent="0">
              <a:buFont typeface="Arial" pitchFamily="34" charset="0"/>
              <a:buNone/>
              <a:defRPr sz="3200" b="1">
                <a:solidFill>
                  <a:srgbClr val="004C9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 Sous-titre de la présentation</a:t>
            </a:r>
          </a:p>
        </p:txBody>
      </p:sp>
      <p:sp>
        <p:nvSpPr>
          <p:cNvPr id="5" name="Espace réservé pour une image  8"/>
          <p:cNvSpPr>
            <a:spLocks noGrp="1"/>
          </p:cNvSpPr>
          <p:nvPr>
            <p:ph type="pic" sz="quarter" idx="14" hasCustomPrompt="1"/>
          </p:nvPr>
        </p:nvSpPr>
        <p:spPr>
          <a:xfrm>
            <a:off x="3516739" y="4786322"/>
            <a:ext cx="960000" cy="720000"/>
          </a:xfrm>
          <a:prstGeom prst="rect">
            <a:avLst/>
          </a:prstGeom>
        </p:spPr>
        <p:txBody>
          <a:bodyPr>
            <a:normAutofit/>
          </a:bodyPr>
          <a:lstStyle>
            <a:lvl1pPr>
              <a:buNone/>
              <a:defRPr sz="1200" b="0">
                <a:solidFill>
                  <a:schemeClr val="tx1"/>
                </a:solidFill>
              </a:defRPr>
            </a:lvl1pPr>
          </a:lstStyle>
          <a:p>
            <a:r>
              <a:rPr lang="fr-FR" sz="1200" b="0" dirty="0" smtClean="0"/>
              <a:t>Insérer</a:t>
            </a:r>
          </a:p>
          <a:p>
            <a:r>
              <a:rPr lang="fr-FR" sz="1200" b="0" dirty="0" smtClean="0"/>
              <a:t>logo</a:t>
            </a:r>
            <a:endParaRPr lang="fr-FR" dirty="0"/>
          </a:p>
        </p:txBody>
      </p:sp>
      <p:sp>
        <p:nvSpPr>
          <p:cNvPr id="7" name="Espace réservé pour une image  10"/>
          <p:cNvSpPr>
            <a:spLocks noGrp="1"/>
          </p:cNvSpPr>
          <p:nvPr>
            <p:ph type="pic" sz="quarter" idx="15" hasCustomPrompt="1"/>
          </p:nvPr>
        </p:nvSpPr>
        <p:spPr>
          <a:xfrm>
            <a:off x="4857741" y="5143512"/>
            <a:ext cx="960000" cy="720000"/>
          </a:xfrm>
          <a:prstGeom prst="rect">
            <a:avLst/>
          </a:prstGeom>
        </p:spPr>
        <p:txBody>
          <a:bodyPr>
            <a:normAutofit/>
          </a:bodyPr>
          <a:lstStyle>
            <a:lvl1pPr>
              <a:buNone/>
              <a:defRPr sz="1200" b="0">
                <a:solidFill>
                  <a:schemeClr val="tx1"/>
                </a:solidFill>
              </a:defRPr>
            </a:lvl1pPr>
          </a:lstStyle>
          <a:p>
            <a:r>
              <a:rPr lang="fr-FR" dirty="0" smtClean="0"/>
              <a:t>Insérer</a:t>
            </a:r>
          </a:p>
          <a:p>
            <a:r>
              <a:rPr lang="fr-FR" dirty="0" smtClean="0"/>
              <a:t>logo</a:t>
            </a:r>
            <a:endParaRPr lang="fr-FR" dirty="0"/>
          </a:p>
        </p:txBody>
      </p:sp>
      <p:sp>
        <p:nvSpPr>
          <p:cNvPr id="8" name="Espace réservé pour une image  12"/>
          <p:cNvSpPr>
            <a:spLocks noGrp="1"/>
          </p:cNvSpPr>
          <p:nvPr>
            <p:ph type="pic" sz="quarter" idx="16" hasCustomPrompt="1"/>
          </p:nvPr>
        </p:nvSpPr>
        <p:spPr>
          <a:xfrm>
            <a:off x="6286501" y="5357827"/>
            <a:ext cx="952504" cy="714375"/>
          </a:xfrm>
          <a:prstGeom prst="rect">
            <a:avLst/>
          </a:prstGeom>
        </p:spPr>
        <p:txBody>
          <a:bodyPr>
            <a:normAutofit/>
          </a:bodyPr>
          <a:lstStyle>
            <a:lvl1pPr>
              <a:buNone/>
              <a:defRPr sz="1200" b="0">
                <a:solidFill>
                  <a:schemeClr val="tx1"/>
                </a:solidFill>
              </a:defRPr>
            </a:lvl1pPr>
          </a:lstStyle>
          <a:p>
            <a:r>
              <a:rPr lang="fr-FR" sz="1200" b="0" dirty="0" smtClean="0">
                <a:solidFill>
                  <a:schemeClr val="tx1"/>
                </a:solidFill>
              </a:rPr>
              <a:t>Insérer</a:t>
            </a:r>
          </a:p>
          <a:p>
            <a:r>
              <a:rPr lang="fr-FR" sz="1200" b="0" dirty="0" smtClean="0">
                <a:solidFill>
                  <a:schemeClr val="tx1"/>
                </a:solidFill>
              </a:rPr>
              <a:t>logo</a:t>
            </a:r>
            <a:endParaRPr lang="fr-FR" dirty="0"/>
          </a:p>
        </p:txBody>
      </p:sp>
      <p:sp>
        <p:nvSpPr>
          <p:cNvPr id="9" name="Espace réservé pour une image  14"/>
          <p:cNvSpPr>
            <a:spLocks noGrp="1"/>
          </p:cNvSpPr>
          <p:nvPr>
            <p:ph type="pic" sz="quarter" idx="17" hasCustomPrompt="1"/>
          </p:nvPr>
        </p:nvSpPr>
        <p:spPr>
          <a:xfrm>
            <a:off x="7810512" y="5429264"/>
            <a:ext cx="960000" cy="720000"/>
          </a:xfrm>
          <a:prstGeom prst="rect">
            <a:avLst/>
          </a:prstGeom>
        </p:spPr>
        <p:txBody>
          <a:bodyPr>
            <a:normAutofit/>
          </a:bodyPr>
          <a:lstStyle>
            <a:lvl1pPr>
              <a:buNone/>
              <a:defRPr sz="1200" b="0">
                <a:solidFill>
                  <a:schemeClr val="tx1"/>
                </a:solidFill>
              </a:defRPr>
            </a:lvl1pPr>
          </a:lstStyle>
          <a:p>
            <a:r>
              <a:rPr lang="fr-FR" sz="1200" b="0" dirty="0" smtClean="0">
                <a:solidFill>
                  <a:schemeClr val="tx1"/>
                </a:solidFill>
              </a:rPr>
              <a:t>Insérer</a:t>
            </a:r>
          </a:p>
          <a:p>
            <a:r>
              <a:rPr lang="fr-FR" sz="1200" b="0" dirty="0" smtClean="0">
                <a:solidFill>
                  <a:schemeClr val="tx1"/>
                </a:solidFill>
              </a:rPr>
              <a:t>logo</a:t>
            </a:r>
            <a:endParaRPr lang="fr-FR" dirty="0"/>
          </a:p>
        </p:txBody>
      </p:sp>
      <p:sp>
        <p:nvSpPr>
          <p:cNvPr id="10" name="Espace réservé pour une image  16"/>
          <p:cNvSpPr>
            <a:spLocks noGrp="1"/>
          </p:cNvSpPr>
          <p:nvPr>
            <p:ph type="pic" sz="quarter" idx="18" hasCustomPrompt="1"/>
          </p:nvPr>
        </p:nvSpPr>
        <p:spPr>
          <a:xfrm>
            <a:off x="9334523" y="5429264"/>
            <a:ext cx="960000" cy="720000"/>
          </a:xfrm>
          <a:prstGeom prst="rect">
            <a:avLst/>
          </a:prstGeom>
        </p:spPr>
        <p:txBody>
          <a:bodyPr>
            <a:normAutofit/>
          </a:bodyPr>
          <a:lstStyle>
            <a:lvl1pPr>
              <a:buNone/>
              <a:defRPr sz="1200" b="0">
                <a:solidFill>
                  <a:schemeClr val="tx1"/>
                </a:solidFill>
              </a:defRPr>
            </a:lvl1pPr>
          </a:lstStyle>
          <a:p>
            <a:r>
              <a:rPr lang="fr-FR" sz="1200" b="0" dirty="0" smtClean="0">
                <a:solidFill>
                  <a:schemeClr val="tx1"/>
                </a:solidFill>
              </a:rPr>
              <a:t>Insérer</a:t>
            </a:r>
          </a:p>
          <a:p>
            <a:r>
              <a:rPr lang="fr-FR" sz="1200" b="0" dirty="0" smtClean="0">
                <a:solidFill>
                  <a:schemeClr val="tx1"/>
                </a:solidFill>
              </a:rPr>
              <a:t>logo</a:t>
            </a:r>
            <a:endParaRPr lang="fr-FR" dirty="0"/>
          </a:p>
        </p:txBody>
      </p:sp>
      <p:sp>
        <p:nvSpPr>
          <p:cNvPr id="11" name="Espace réservé pour une image  18"/>
          <p:cNvSpPr>
            <a:spLocks noGrp="1"/>
          </p:cNvSpPr>
          <p:nvPr>
            <p:ph type="pic" sz="quarter" idx="19" hasCustomPrompt="1"/>
          </p:nvPr>
        </p:nvSpPr>
        <p:spPr>
          <a:xfrm>
            <a:off x="10763283" y="5357826"/>
            <a:ext cx="960000" cy="720000"/>
          </a:xfrm>
          <a:prstGeom prst="rect">
            <a:avLst/>
          </a:prstGeom>
        </p:spPr>
        <p:txBody>
          <a:bodyPr>
            <a:normAutofit/>
          </a:bodyPr>
          <a:lstStyle>
            <a:lvl1pPr>
              <a:buNone/>
              <a:defRPr sz="1200" b="0" baseline="0">
                <a:solidFill>
                  <a:schemeClr val="tx1"/>
                </a:solidFill>
              </a:defRPr>
            </a:lvl1pPr>
          </a:lstStyle>
          <a:p>
            <a:r>
              <a:rPr lang="fr-FR" sz="1200" b="0" dirty="0" smtClean="0">
                <a:solidFill>
                  <a:schemeClr val="tx1"/>
                </a:solidFill>
              </a:rPr>
              <a:t>Insérer logo</a:t>
            </a:r>
            <a:endParaRPr lang="fr-FR" dirty="0"/>
          </a:p>
        </p:txBody>
      </p:sp>
      <p:sp>
        <p:nvSpPr>
          <p:cNvPr id="12" name="Espace réservé pour une image  8"/>
          <p:cNvSpPr>
            <a:spLocks noGrp="1"/>
          </p:cNvSpPr>
          <p:nvPr>
            <p:ph type="pic" sz="quarter" idx="20" hasCustomPrompt="1"/>
          </p:nvPr>
        </p:nvSpPr>
        <p:spPr>
          <a:xfrm>
            <a:off x="2183229" y="4423512"/>
            <a:ext cx="960000" cy="720000"/>
          </a:xfrm>
          <a:prstGeom prst="rect">
            <a:avLst/>
          </a:prstGeom>
        </p:spPr>
        <p:txBody>
          <a:bodyPr>
            <a:normAutofit/>
          </a:bodyPr>
          <a:lstStyle>
            <a:lvl1pPr>
              <a:buNone/>
              <a:defRPr sz="1200" b="0">
                <a:solidFill>
                  <a:schemeClr val="tx1"/>
                </a:solidFill>
              </a:defRPr>
            </a:lvl1pPr>
          </a:lstStyle>
          <a:p>
            <a:r>
              <a:rPr lang="fr-FR" sz="1200" b="0" dirty="0" smtClean="0"/>
              <a:t>Insérer</a:t>
            </a:r>
          </a:p>
          <a:p>
            <a:r>
              <a:rPr lang="fr-FR" sz="1200" b="0" dirty="0" smtClean="0"/>
              <a:t>logo</a:t>
            </a:r>
            <a:endParaRPr lang="fr-FR" dirty="0"/>
          </a:p>
        </p:txBody>
      </p:sp>
      <p:sp>
        <p:nvSpPr>
          <p:cNvPr id="14" name="Espace réservé du texte 13"/>
          <p:cNvSpPr>
            <a:spLocks noGrp="1"/>
          </p:cNvSpPr>
          <p:nvPr>
            <p:ph type="body" sz="quarter" idx="21" hasCustomPrompt="1"/>
          </p:nvPr>
        </p:nvSpPr>
        <p:spPr>
          <a:xfrm>
            <a:off x="3238501" y="2428876"/>
            <a:ext cx="8572500" cy="2214563"/>
          </a:xfrm>
          <a:prstGeom prst="rect">
            <a:avLst/>
          </a:prstGeom>
        </p:spPr>
        <p:txBody>
          <a:bodyPr anchor="ctr">
            <a:noAutofit/>
          </a:bodyPr>
          <a:lstStyle>
            <a:lvl1pPr algn="r">
              <a:defRPr sz="2400" b="0"/>
            </a:lvl1pPr>
          </a:lstStyle>
          <a:p>
            <a:pPr lvl="0"/>
            <a:r>
              <a:rPr lang="fr-FR" dirty="0" smtClean="0"/>
              <a:t>Liste des auteurs</a:t>
            </a:r>
            <a:endParaRPr lang="fr-FR" dirty="0"/>
          </a:p>
        </p:txBody>
      </p:sp>
      <p:sp>
        <p:nvSpPr>
          <p:cNvPr id="16" name="Espace réservé du texte 15"/>
          <p:cNvSpPr>
            <a:spLocks noGrp="1"/>
          </p:cNvSpPr>
          <p:nvPr>
            <p:ph type="body" sz="quarter" idx="22" hasCustomPrompt="1"/>
          </p:nvPr>
        </p:nvSpPr>
        <p:spPr>
          <a:xfrm>
            <a:off x="7334259" y="4786322"/>
            <a:ext cx="4476743" cy="571500"/>
          </a:xfrm>
          <a:prstGeom prst="rect">
            <a:avLst/>
          </a:prstGeom>
        </p:spPr>
        <p:txBody>
          <a:bodyPr anchor="ctr">
            <a:noAutofit/>
          </a:bodyPr>
          <a:lstStyle>
            <a:lvl1pPr algn="r">
              <a:defRPr sz="2400" b="0"/>
            </a:lvl1pPr>
          </a:lstStyle>
          <a:p>
            <a:pPr lvl="0"/>
            <a:r>
              <a:rPr lang="fr-FR" dirty="0" smtClean="0"/>
              <a:t>Date de la présentation</a:t>
            </a:r>
            <a:endParaRPr lang="fr-FR" dirty="0"/>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58720" y="1"/>
            <a:ext cx="3133280" cy="1625671"/>
          </a:xfrm>
          <a:prstGeom prst="rect">
            <a:avLst/>
          </a:prstGeom>
        </p:spPr>
      </p:pic>
    </p:spTree>
    <p:extLst>
      <p:ext uri="{BB962C8B-B14F-4D97-AF65-F5344CB8AC3E}">
        <p14:creationId xmlns:p14="http://schemas.microsoft.com/office/powerpoint/2010/main" val="597441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smtClean="0"/>
              <a:t>Cliquez pour modifier le style du titre</a:t>
            </a:r>
            <a:endParaRPr lang="fr-FR"/>
          </a:p>
        </p:txBody>
      </p:sp>
      <p:sp>
        <p:nvSpPr>
          <p:cNvPr id="7" name="Espace réservé du numéro de diapositive 6"/>
          <p:cNvSpPr>
            <a:spLocks noGrp="1" noChangeArrowheads="1"/>
          </p:cNvSpPr>
          <p:nvPr>
            <p:ph type="sldNum" sz="quarter" idx="11"/>
          </p:nvPr>
        </p:nvSpPr>
        <p:spPr>
          <a:xfrm>
            <a:off x="8737600" y="6172200"/>
            <a:ext cx="2540000" cy="457200"/>
          </a:xfrm>
          <a:prstGeom prst="rect">
            <a:avLst/>
          </a:prstGeom>
        </p:spPr>
        <p:txBody>
          <a:bodyPr/>
          <a:lstStyle>
            <a:lvl1pPr>
              <a:defRPr smtClean="0"/>
            </a:lvl1pPr>
          </a:lstStyle>
          <a:p>
            <a:pPr>
              <a:defRPr/>
            </a:pPr>
            <a:fld id="{334E6111-2600-4D00-B57F-505E456AE6D2}" type="slidenum">
              <a:rPr lang="fr-FR" altLang="fr-FR"/>
              <a:pPr>
                <a:defRPr/>
              </a:pPr>
              <a:t>‹N°›</a:t>
            </a:fld>
            <a:endParaRPr lang="fr-FR" altLang="fr-FR"/>
          </a:p>
        </p:txBody>
      </p:sp>
    </p:spTree>
    <p:extLst>
      <p:ext uri="{BB962C8B-B14F-4D97-AF65-F5344CB8AC3E}">
        <p14:creationId xmlns:p14="http://schemas.microsoft.com/office/powerpoint/2010/main" val="527674803"/>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1/24/2020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1" r:id="rId19"/>
    <p:sldLayoutId id="2147483672" r:id="rId20"/>
    <p:sldLayoutId id="2147483674" r:id="rId21"/>
    <p:sldLayoutId id="2147483675" r:id="rId22"/>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http://www.inn-ovin.fr/" TargetMode="External"/><Relationship Id="rId5" Type="http://schemas.openxmlformats.org/officeDocument/2006/relationships/hyperlink" Target="http://www.idele.fr/" TargetMode="Externa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hyperlink" Target="http://www.inn-ovin.fr/" TargetMode="External"/><Relationship Id="rId4" Type="http://schemas.openxmlformats.org/officeDocument/2006/relationships/hyperlink" Target="http://www.idele.fr/"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hyperlink" Target="http://www.inn-ovin.fr/" TargetMode="External"/><Relationship Id="rId5" Type="http://schemas.openxmlformats.org/officeDocument/2006/relationships/hyperlink" Target="http://www.idele.fr/" TargetMode="Externa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hyperlink" Target="http://www.inn-ovin.fr/" TargetMode="External"/><Relationship Id="rId5" Type="http://schemas.openxmlformats.org/officeDocument/2006/relationships/hyperlink" Target="http://www.idele.fr/" TargetMode="Externa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hyperlink" Target="http://www.inn-ovin.fr/" TargetMode="External"/><Relationship Id="rId4" Type="http://schemas.openxmlformats.org/officeDocument/2006/relationships/hyperlink" Target="http://www.idele.f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hyperlink" Target="http://www.inn-ovin.fr/" TargetMode="External"/><Relationship Id="rId4" Type="http://schemas.openxmlformats.org/officeDocument/2006/relationships/hyperlink" Target="http://www.idele.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66583" y="15831"/>
            <a:ext cx="9448800" cy="7318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fr-FR" sz="4000" kern="1200" dirty="0" smtClean="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altLang="fr-FR" dirty="0" smtClean="0">
                <a:solidFill>
                  <a:srgbClr val="99CC00"/>
                </a:solidFill>
              </a:rPr>
              <a:t>Rien ne remplace le lait!</a:t>
            </a:r>
            <a:endParaRPr lang="fr-FR" altLang="fr-FR" dirty="0">
              <a:solidFill>
                <a:srgbClr val="99CC00"/>
              </a:solidFill>
            </a:endParaRPr>
          </a:p>
        </p:txBody>
      </p:sp>
      <p:pic>
        <p:nvPicPr>
          <p:cNvPr id="3" name="Image 2"/>
          <p:cNvPicPr>
            <a:picLocks noChangeAspect="1"/>
          </p:cNvPicPr>
          <p:nvPr/>
        </p:nvPicPr>
        <p:blipFill>
          <a:blip r:embed="rId3"/>
          <a:stretch>
            <a:fillRect/>
          </a:stretch>
        </p:blipFill>
        <p:spPr>
          <a:xfrm>
            <a:off x="873282" y="877331"/>
            <a:ext cx="8777346" cy="5634530"/>
          </a:xfrm>
          <a:prstGeom prst="rect">
            <a:avLst/>
          </a:prstGeom>
        </p:spPr>
      </p:pic>
    </p:spTree>
    <p:extLst>
      <p:ext uri="{BB962C8B-B14F-4D97-AF65-F5344CB8AC3E}">
        <p14:creationId xmlns:p14="http://schemas.microsoft.com/office/powerpoint/2010/main" val="4156852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07068"/>
            <a:ext cx="9448800" cy="731838"/>
          </a:xfrm>
        </p:spPr>
        <p:txBody>
          <a:bodyPr>
            <a:noAutofit/>
          </a:bodyPr>
          <a:lstStyle/>
          <a:p>
            <a:pPr eaLnBrk="1" hangingPunct="1"/>
            <a:r>
              <a:rPr lang="fr-FR" altLang="fr-FR" dirty="0"/>
              <a:t>Après sevrage, des besoins alimentaires  croissants</a:t>
            </a:r>
          </a:p>
        </p:txBody>
      </p:sp>
      <p:sp>
        <p:nvSpPr>
          <p:cNvPr id="17411" name="Rectangle 3"/>
          <p:cNvSpPr>
            <a:spLocks noGrp="1" noChangeArrowheads="1"/>
          </p:cNvSpPr>
          <p:nvPr>
            <p:ph type="body" idx="4294967295"/>
          </p:nvPr>
        </p:nvSpPr>
        <p:spPr>
          <a:xfrm>
            <a:off x="-201827" y="1496200"/>
            <a:ext cx="10927492" cy="4800600"/>
          </a:xfrm>
          <a:prstGeom prst="rect">
            <a:avLst/>
          </a:prstGeom>
        </p:spPr>
        <p:txBody>
          <a:bodyPr>
            <a:normAutofit/>
          </a:bodyPr>
          <a:lstStyle/>
          <a:p>
            <a:pPr marL="444500" lvl="1" indent="12700" eaLnBrk="1" hangingPunct="1">
              <a:buFont typeface="Wingdings" panose="05000000000000000000" pitchFamily="2" charset="2"/>
              <a:buNone/>
            </a:pPr>
            <a:r>
              <a:rPr lang="fr-FR" altLang="fr-FR" sz="2400" dirty="0"/>
              <a:t>Les besoins </a:t>
            </a:r>
            <a:r>
              <a:rPr lang="fr-FR" altLang="fr-FR" sz="2400" dirty="0" smtClean="0"/>
              <a:t>journaliers en </a:t>
            </a:r>
            <a:r>
              <a:rPr lang="fr-FR" altLang="fr-FR" sz="2400" dirty="0"/>
              <a:t>énergie et en azote selon le poids des agneaux</a:t>
            </a:r>
          </a:p>
        </p:txBody>
      </p:sp>
      <p:sp>
        <p:nvSpPr>
          <p:cNvPr id="7" name="Espace réservé du numéro de diapositive 2"/>
          <p:cNvSpPr>
            <a:spLocks noGrp="1"/>
          </p:cNvSpPr>
          <p:nvPr>
            <p:ph type="sldNum" sz="quarter" idx="4294967295"/>
          </p:nvPr>
        </p:nvSpPr>
        <p:spPr>
          <a:xfrm>
            <a:off x="9767526" y="6148649"/>
            <a:ext cx="683339" cy="365125"/>
          </a:xfrm>
          <a:prstGeom prst="rect">
            <a:avLst/>
          </a:prstGeom>
        </p:spPr>
        <p:txBody>
          <a:bodyPr/>
          <a:lstStyle/>
          <a:p>
            <a:pPr>
              <a:defRPr/>
            </a:pPr>
            <a:r>
              <a:rPr lang="fr-FR" altLang="fr-FR" dirty="0" smtClean="0">
                <a:solidFill>
                  <a:srgbClr val="008000"/>
                </a:solidFill>
              </a:rPr>
              <a:t>12</a:t>
            </a:r>
            <a:endParaRPr lang="fr-FR" altLang="fr-FR" dirty="0">
              <a:solidFill>
                <a:srgbClr val="008000"/>
              </a:solidFill>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668" y="2332806"/>
            <a:ext cx="8151058" cy="4072481"/>
          </a:xfrm>
          <a:prstGeom prst="rect">
            <a:avLst/>
          </a:prstGeom>
        </p:spPr>
      </p:pic>
    </p:spTree>
    <p:extLst>
      <p:ext uri="{BB962C8B-B14F-4D97-AF65-F5344CB8AC3E}">
        <p14:creationId xmlns:p14="http://schemas.microsoft.com/office/powerpoint/2010/main" val="3736850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6584" y="391820"/>
            <a:ext cx="9448800" cy="731838"/>
          </a:xfrm>
        </p:spPr>
        <p:txBody>
          <a:bodyPr>
            <a:normAutofit/>
          </a:bodyPr>
          <a:lstStyle/>
          <a:p>
            <a:pPr eaLnBrk="1" hangingPunct="1"/>
            <a:r>
              <a:rPr lang="fr-FR" altLang="fr-FR" dirty="0"/>
              <a:t>Pour des laitons en finition à volonté</a:t>
            </a:r>
          </a:p>
        </p:txBody>
      </p:sp>
      <p:sp>
        <p:nvSpPr>
          <p:cNvPr id="18435" name="Rectangle 3"/>
          <p:cNvSpPr>
            <a:spLocks noGrp="1" noChangeArrowheads="1"/>
          </p:cNvSpPr>
          <p:nvPr>
            <p:ph type="body" idx="4294967295"/>
          </p:nvPr>
        </p:nvSpPr>
        <p:spPr>
          <a:xfrm>
            <a:off x="442784" y="1317303"/>
            <a:ext cx="9296400" cy="609600"/>
          </a:xfrm>
          <a:prstGeom prst="rect">
            <a:avLst/>
          </a:prstGeom>
        </p:spPr>
        <p:txBody>
          <a:bodyPr>
            <a:normAutofit/>
          </a:bodyPr>
          <a:lstStyle/>
          <a:p>
            <a:pPr lvl="1" eaLnBrk="1" hangingPunct="1">
              <a:buFont typeface="Wingdings" panose="05000000000000000000" pitchFamily="2" charset="2"/>
              <a:buNone/>
            </a:pPr>
            <a:r>
              <a:rPr lang="fr-FR" altLang="fr-FR" sz="2800" dirty="0"/>
              <a:t>Entre 1 et 1,2 kg de concentré par jour</a:t>
            </a:r>
          </a:p>
        </p:txBody>
      </p:sp>
      <p:sp>
        <p:nvSpPr>
          <p:cNvPr id="7" name="Espace réservé du numéro de diapositive 2"/>
          <p:cNvSpPr>
            <a:spLocks noGrp="1"/>
          </p:cNvSpPr>
          <p:nvPr>
            <p:ph type="sldNum" sz="quarter" idx="4294967295"/>
          </p:nvPr>
        </p:nvSpPr>
        <p:spPr>
          <a:xfrm>
            <a:off x="9767526" y="6148649"/>
            <a:ext cx="683339" cy="365125"/>
          </a:xfrm>
          <a:prstGeom prst="rect">
            <a:avLst/>
          </a:prstGeom>
        </p:spPr>
        <p:txBody>
          <a:bodyPr/>
          <a:lstStyle/>
          <a:p>
            <a:pPr>
              <a:defRPr/>
            </a:pPr>
            <a:r>
              <a:rPr lang="fr-FR" altLang="fr-FR" dirty="0" smtClean="0">
                <a:solidFill>
                  <a:srgbClr val="008000"/>
                </a:solidFill>
              </a:rPr>
              <a:t>13</a:t>
            </a:r>
            <a:endParaRPr lang="fr-FR" altLang="fr-FR" dirty="0">
              <a:solidFill>
                <a:srgbClr val="008000"/>
              </a:solidFill>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454" y="2024912"/>
            <a:ext cx="9815411" cy="4596782"/>
          </a:xfrm>
          <a:prstGeom prst="rect">
            <a:avLst/>
          </a:prstGeom>
        </p:spPr>
      </p:pic>
    </p:spTree>
    <p:extLst>
      <p:ext uri="{BB962C8B-B14F-4D97-AF65-F5344CB8AC3E}">
        <p14:creationId xmlns:p14="http://schemas.microsoft.com/office/powerpoint/2010/main" val="178616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71748" y="1718730"/>
            <a:ext cx="457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marL="361950" indent="-361950" eaLnBrk="1" hangingPunct="1">
              <a:lnSpc>
                <a:spcPct val="90000"/>
              </a:lnSpc>
              <a:buClr>
                <a:srgbClr val="99CC00"/>
              </a:buClr>
              <a:buSzTx/>
              <a:buFont typeface="Wingdings 3" panose="05040102010807070707" pitchFamily="18" charset="2"/>
              <a:buChar char=""/>
            </a:pPr>
            <a:r>
              <a:rPr lang="fr-FR" altLang="fr-FR" sz="2200" dirty="0">
                <a:solidFill>
                  <a:schemeClr val="tx1">
                    <a:lumMod val="75000"/>
                    <a:lumOff val="25000"/>
                  </a:schemeClr>
                </a:solidFill>
                <a:latin typeface="+mn-lt"/>
              </a:rPr>
              <a:t>Plus de concentré </a:t>
            </a:r>
            <a:r>
              <a:rPr lang="fr-FR" altLang="fr-FR" sz="2200" dirty="0" smtClean="0">
                <a:solidFill>
                  <a:schemeClr val="tx1">
                    <a:lumMod val="75000"/>
                    <a:lumOff val="25000"/>
                  </a:schemeClr>
                </a:solidFill>
                <a:latin typeface="+mn-lt"/>
              </a:rPr>
              <a:t>consommé avec l’aliment basse énergie</a:t>
            </a:r>
            <a:endParaRPr lang="fr-FR" altLang="fr-FR" sz="2200" dirty="0">
              <a:solidFill>
                <a:schemeClr val="tx1">
                  <a:lumMod val="75000"/>
                  <a:lumOff val="25000"/>
                </a:schemeClr>
              </a:solidFill>
              <a:latin typeface="+mn-lt"/>
            </a:endParaRPr>
          </a:p>
        </p:txBody>
      </p:sp>
      <p:sp>
        <p:nvSpPr>
          <p:cNvPr id="18435" name="Rectangle 4"/>
          <p:cNvSpPr>
            <a:spLocks noChangeArrowheads="1"/>
          </p:cNvSpPr>
          <p:nvPr/>
        </p:nvSpPr>
        <p:spPr bwMode="auto">
          <a:xfrm>
            <a:off x="5961846" y="171873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2600" indent="-482600">
              <a:spcBef>
                <a:spcPct val="20000"/>
              </a:spcBef>
              <a:buSzPct val="80000"/>
              <a:buBlip>
                <a:blip r:embed="rId3"/>
              </a:buBlip>
              <a:tabLst>
                <a:tab pos="1054100" algn="l"/>
              </a:tabLst>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tabLst>
                <a:tab pos="1054100" algn="l"/>
              </a:tabLst>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tabLst>
                <a:tab pos="1054100" algn="l"/>
              </a:tabLst>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tabLst>
                <a:tab pos="1054100" algn="l"/>
              </a:tabLst>
              <a:defRPr sz="2000">
                <a:solidFill>
                  <a:schemeClr val="tx1"/>
                </a:solidFill>
                <a:latin typeface="Arial" panose="020B0604020202020204" pitchFamily="34" charset="0"/>
              </a:defRPr>
            </a:lvl4pPr>
            <a:lvl5pPr marL="2057400" indent="-228600">
              <a:spcBef>
                <a:spcPct val="20000"/>
              </a:spcBef>
              <a:buChar char="•"/>
              <a:tabLst>
                <a:tab pos="1054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54100" algn="l"/>
              </a:tabLst>
              <a:defRPr sz="2000">
                <a:solidFill>
                  <a:schemeClr val="tx1"/>
                </a:solidFill>
                <a:latin typeface="Arial" panose="020B0604020202020204" pitchFamily="34" charset="0"/>
              </a:defRPr>
            </a:lvl9pPr>
          </a:lstStyle>
          <a:p>
            <a:pPr marL="361950" indent="-361950">
              <a:lnSpc>
                <a:spcPct val="90000"/>
              </a:lnSpc>
              <a:buClr>
                <a:srgbClr val="99CC00"/>
              </a:buClr>
              <a:buSzTx/>
              <a:buFont typeface="Wingdings 3" panose="05040102010807070707" pitchFamily="18" charset="2"/>
              <a:buChar char=""/>
            </a:pPr>
            <a:r>
              <a:rPr lang="fr-FR" altLang="fr-FR" sz="2200" dirty="0">
                <a:solidFill>
                  <a:schemeClr val="tx1">
                    <a:lumMod val="75000"/>
                    <a:lumOff val="25000"/>
                  </a:schemeClr>
                </a:solidFill>
                <a:latin typeface="+mn-lt"/>
              </a:rPr>
              <a:t>Des croissances comparables</a:t>
            </a:r>
          </a:p>
        </p:txBody>
      </p:sp>
      <p:sp>
        <p:nvSpPr>
          <p:cNvPr id="18438" name="Oval 67"/>
          <p:cNvSpPr>
            <a:spLocks noChangeArrowheads="1"/>
          </p:cNvSpPr>
          <p:nvPr/>
        </p:nvSpPr>
        <p:spPr bwMode="auto">
          <a:xfrm>
            <a:off x="2250116" y="4046842"/>
            <a:ext cx="2667000" cy="609600"/>
          </a:xfrm>
          <a:prstGeom prst="ellipse">
            <a:avLst/>
          </a:prstGeom>
          <a:gradFill rotWithShape="0">
            <a:gsLst>
              <a:gs pos="0">
                <a:srgbClr val="CCFF66"/>
              </a:gs>
              <a:gs pos="100000">
                <a:srgbClr val="5E762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fr-FR" altLang="fr-FR" sz="2000" dirty="0">
                <a:solidFill>
                  <a:srgbClr val="000066"/>
                </a:solidFill>
              </a:rPr>
              <a:t>+ 20% en moyenne</a:t>
            </a:r>
          </a:p>
        </p:txBody>
      </p:sp>
      <p:sp>
        <p:nvSpPr>
          <p:cNvPr id="18440" name="Rectangle 108"/>
          <p:cNvSpPr>
            <a:spLocks noChangeArrowheads="1"/>
          </p:cNvSpPr>
          <p:nvPr/>
        </p:nvSpPr>
        <p:spPr bwMode="auto">
          <a:xfrm>
            <a:off x="116601" y="309667"/>
            <a:ext cx="101577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fr-FR" altLang="fr-FR" sz="3600" dirty="0">
                <a:solidFill>
                  <a:schemeClr val="accent1"/>
                </a:solidFill>
                <a:latin typeface="+mj-lt"/>
                <a:ea typeface="+mj-ea"/>
                <a:cs typeface="+mj-cs"/>
              </a:rPr>
              <a:t>Des niveaux </a:t>
            </a:r>
            <a:r>
              <a:rPr lang="fr-FR" altLang="fr-FR" sz="3600" dirty="0" smtClean="0">
                <a:solidFill>
                  <a:schemeClr val="accent1"/>
                </a:solidFill>
                <a:latin typeface="+mj-lt"/>
                <a:ea typeface="+mj-ea"/>
                <a:cs typeface="+mj-cs"/>
              </a:rPr>
              <a:t>d’ingestion</a:t>
            </a:r>
            <a:r>
              <a:rPr lang="fr-FR" altLang="fr-FR" sz="3600" dirty="0">
                <a:solidFill>
                  <a:schemeClr val="accent1"/>
                </a:solidFill>
                <a:latin typeface="+mj-lt"/>
                <a:ea typeface="+mj-ea"/>
                <a:cs typeface="+mj-cs"/>
              </a:rPr>
              <a:t> </a:t>
            </a:r>
            <a:r>
              <a:rPr lang="fr-FR" altLang="fr-FR" sz="3600" dirty="0" smtClean="0">
                <a:solidFill>
                  <a:schemeClr val="accent1"/>
                </a:solidFill>
                <a:latin typeface="+mj-lt"/>
                <a:ea typeface="+mj-ea"/>
                <a:cs typeface="+mj-cs"/>
              </a:rPr>
              <a:t>régulés </a:t>
            </a:r>
            <a:r>
              <a:rPr lang="fr-FR" altLang="fr-FR" sz="3600" dirty="0">
                <a:solidFill>
                  <a:schemeClr val="accent1"/>
                </a:solidFill>
                <a:latin typeface="+mj-lt"/>
                <a:ea typeface="+mj-ea"/>
                <a:cs typeface="+mj-cs"/>
              </a:rPr>
              <a:t>sur </a:t>
            </a:r>
            <a:r>
              <a:rPr lang="fr-FR" altLang="fr-FR" sz="3600" dirty="0" smtClean="0">
                <a:solidFill>
                  <a:schemeClr val="accent1"/>
                </a:solidFill>
                <a:latin typeface="+mj-lt"/>
                <a:ea typeface="+mj-ea"/>
                <a:cs typeface="+mj-cs"/>
              </a:rPr>
              <a:t>l’énergie</a:t>
            </a:r>
            <a:endParaRPr lang="fr-FR" altLang="fr-FR" sz="3600" dirty="0">
              <a:solidFill>
                <a:schemeClr val="accent1"/>
              </a:solidFill>
              <a:latin typeface="+mj-lt"/>
              <a:ea typeface="+mj-ea"/>
              <a:cs typeface="+mj-cs"/>
            </a:endParaRPr>
          </a:p>
        </p:txBody>
      </p:sp>
      <p:sp>
        <p:nvSpPr>
          <p:cNvPr id="108"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14</a:t>
            </a:r>
            <a:endParaRPr lang="fr-FR" altLang="fr-FR" dirty="0">
              <a:solidFill>
                <a:srgbClr val="008000"/>
              </a:solidFill>
            </a:endParaRPr>
          </a:p>
        </p:txBody>
      </p:sp>
      <p:grpSp>
        <p:nvGrpSpPr>
          <p:cNvPr id="4" name="Groupe 3"/>
          <p:cNvGrpSpPr/>
          <p:nvPr/>
        </p:nvGrpSpPr>
        <p:grpSpPr>
          <a:xfrm>
            <a:off x="602383" y="2363696"/>
            <a:ext cx="9889184" cy="4384832"/>
            <a:chOff x="602383" y="2363696"/>
            <a:chExt cx="9889184" cy="4384832"/>
          </a:xfrm>
        </p:grpSpPr>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383" y="2449047"/>
              <a:ext cx="4804064" cy="3749365"/>
            </a:xfrm>
            <a:prstGeom prst="rect">
              <a:avLst/>
            </a:prstGeom>
          </p:spPr>
        </p:pic>
        <p:sp>
          <p:nvSpPr>
            <p:cNvPr id="18436" name="Text Box 6"/>
            <p:cNvSpPr txBox="1">
              <a:spLocks noChangeArrowheads="1"/>
            </p:cNvSpPr>
            <p:nvPr/>
          </p:nvSpPr>
          <p:spPr bwMode="auto">
            <a:xfrm>
              <a:off x="3511860" y="6471529"/>
              <a:ext cx="449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SzTx/>
                <a:buFontTx/>
                <a:buNone/>
              </a:pPr>
              <a:r>
                <a:rPr lang="fr-FR" altLang="fr-FR" sz="1200" dirty="0"/>
                <a:t>Source : Institut de l’Elevage</a:t>
              </a:r>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1846" y="2363696"/>
              <a:ext cx="4529721" cy="3834716"/>
            </a:xfrm>
            <a:prstGeom prst="rect">
              <a:avLst/>
            </a:prstGeom>
          </p:spPr>
        </p:pic>
      </p:grpSp>
    </p:spTree>
    <p:extLst>
      <p:ext uri="{BB962C8B-B14F-4D97-AF65-F5344CB8AC3E}">
        <p14:creationId xmlns:p14="http://schemas.microsoft.com/office/powerpoint/2010/main" val="1409191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16182" y="155863"/>
            <a:ext cx="9448800" cy="731838"/>
          </a:xfrm>
        </p:spPr>
        <p:txBody>
          <a:bodyPr>
            <a:normAutofit fontScale="90000"/>
          </a:bodyPr>
          <a:lstStyle/>
          <a:p>
            <a:pPr eaLnBrk="1" hangingPunct="1"/>
            <a:r>
              <a:rPr lang="fr-FR" altLang="fr-FR" sz="4000" dirty="0">
                <a:solidFill>
                  <a:srgbClr val="990000"/>
                </a:solidFill>
              </a:rPr>
              <a:t>Azote : </a:t>
            </a:r>
            <a:r>
              <a:rPr lang="fr-FR" altLang="fr-FR" sz="2800" dirty="0">
                <a:solidFill>
                  <a:srgbClr val="990000"/>
                </a:solidFill>
              </a:rPr>
              <a:t>100 g de PDI par kg brut d’aliment</a:t>
            </a:r>
            <a:br>
              <a:rPr lang="fr-FR" altLang="fr-FR" sz="2800" dirty="0">
                <a:solidFill>
                  <a:srgbClr val="990000"/>
                </a:solidFill>
              </a:rPr>
            </a:br>
            <a:r>
              <a:rPr lang="fr-FR" altLang="fr-FR" sz="2800" dirty="0">
                <a:solidFill>
                  <a:srgbClr val="990000"/>
                </a:solidFill>
              </a:rPr>
              <a:t/>
            </a:r>
            <a:br>
              <a:rPr lang="fr-FR" altLang="fr-FR" sz="2800" dirty="0">
                <a:solidFill>
                  <a:srgbClr val="990000"/>
                </a:solidFill>
              </a:rPr>
            </a:br>
            <a:endParaRPr lang="fr-FR" altLang="fr-FR" sz="4000" dirty="0">
              <a:solidFill>
                <a:schemeClr val="bg1">
                  <a:lumMod val="50000"/>
                </a:schemeClr>
              </a:solidFill>
            </a:endParaRPr>
          </a:p>
        </p:txBody>
      </p:sp>
      <p:pic>
        <p:nvPicPr>
          <p:cNvPr id="3" name="Image 2"/>
          <p:cNvPicPr>
            <a:picLocks noChangeAspect="1"/>
          </p:cNvPicPr>
          <p:nvPr/>
        </p:nvPicPr>
        <p:blipFill>
          <a:blip r:embed="rId3"/>
          <a:stretch>
            <a:fillRect/>
          </a:stretch>
        </p:blipFill>
        <p:spPr>
          <a:xfrm>
            <a:off x="821912" y="1112109"/>
            <a:ext cx="8835361" cy="4886030"/>
          </a:xfrm>
          <a:prstGeom prst="rect">
            <a:avLst/>
          </a:prstGeom>
        </p:spPr>
      </p:pic>
    </p:spTree>
    <p:extLst>
      <p:ext uri="{BB962C8B-B14F-4D97-AF65-F5344CB8AC3E}">
        <p14:creationId xmlns:p14="http://schemas.microsoft.com/office/powerpoint/2010/main" val="3217618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347960" y="169490"/>
            <a:ext cx="95999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3600" dirty="0" smtClean="0">
                <a:solidFill>
                  <a:schemeClr val="accent1"/>
                </a:solidFill>
                <a:latin typeface="+mj-lt"/>
                <a:ea typeface="+mj-ea"/>
                <a:cs typeface="+mj-cs"/>
                <a:sym typeface="Monotype Sorts" pitchFamily="2" charset="2"/>
              </a:rPr>
              <a:t>Valeurs </a:t>
            </a:r>
            <a:r>
              <a:rPr lang="fr-FR" altLang="fr-FR" sz="3600" dirty="0">
                <a:solidFill>
                  <a:schemeClr val="accent1"/>
                </a:solidFill>
                <a:latin typeface="+mj-lt"/>
                <a:ea typeface="+mj-ea"/>
                <a:cs typeface="+mj-cs"/>
                <a:sym typeface="Monotype Sorts" pitchFamily="2" charset="2"/>
              </a:rPr>
              <a:t>alimentaires de l’aliment concentré destiné à la finition des agneaux (par kg brut) </a:t>
            </a:r>
            <a:endParaRPr lang="fr-FR" altLang="fr-FR" sz="3600" dirty="0">
              <a:solidFill>
                <a:schemeClr val="accent1"/>
              </a:solidFill>
              <a:latin typeface="+mj-lt"/>
              <a:ea typeface="+mj-ea"/>
              <a:cs typeface="+mj-cs"/>
            </a:endParaRPr>
          </a:p>
        </p:txBody>
      </p:sp>
      <p:sp>
        <p:nvSpPr>
          <p:cNvPr id="5"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16</a:t>
            </a:r>
            <a:endParaRPr lang="fr-FR" altLang="fr-FR" dirty="0">
              <a:solidFill>
                <a:srgbClr val="008000"/>
              </a:solidFill>
            </a:endParaRPr>
          </a:p>
        </p:txBody>
      </p:sp>
      <p:pic>
        <p:nvPicPr>
          <p:cNvPr id="3" name="Image 2"/>
          <p:cNvPicPr>
            <a:picLocks noChangeAspect="1"/>
          </p:cNvPicPr>
          <p:nvPr/>
        </p:nvPicPr>
        <p:blipFill>
          <a:blip r:embed="rId4"/>
          <a:stretch>
            <a:fillRect/>
          </a:stretch>
        </p:blipFill>
        <p:spPr>
          <a:xfrm>
            <a:off x="1272746" y="1724024"/>
            <a:ext cx="8402595" cy="4378645"/>
          </a:xfrm>
          <a:prstGeom prst="rect">
            <a:avLst/>
          </a:prstGeom>
        </p:spPr>
      </p:pic>
    </p:spTree>
    <p:extLst>
      <p:ext uri="{BB962C8B-B14F-4D97-AF65-F5344CB8AC3E}">
        <p14:creationId xmlns:p14="http://schemas.microsoft.com/office/powerpoint/2010/main" val="116053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lum bright="19000"/>
            <a:extLst>
              <a:ext uri="{28A0092B-C50C-407E-A947-70E740481C1C}">
                <a14:useLocalDpi xmlns:a14="http://schemas.microsoft.com/office/drawing/2010/main"/>
              </a:ext>
            </a:extLst>
          </a:blip>
          <a:srcRect l="18965" r="1513"/>
          <a:stretch/>
        </p:blipFill>
        <p:spPr>
          <a:xfrm>
            <a:off x="271306" y="187882"/>
            <a:ext cx="3647552" cy="298540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Isosceles Triangle 28"/>
          <p:cNvSpPr/>
          <p:nvPr/>
        </p:nvSpPr>
        <p:spPr>
          <a:xfrm>
            <a:off x="4911571" y="1976943"/>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itre 2"/>
          <p:cNvSpPr txBox="1">
            <a:spLocks/>
          </p:cNvSpPr>
          <p:nvPr/>
        </p:nvSpPr>
        <p:spPr>
          <a:xfrm>
            <a:off x="1033570" y="230127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smtClean="0">
                <a:solidFill>
                  <a:schemeClr val="bg1"/>
                </a:solidFill>
              </a:rPr>
              <a:t>3</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smtClean="0">
                <a:solidFill>
                  <a:srgbClr val="00B050"/>
                </a:solidFill>
              </a:rPr>
              <a:t>L’aliment complet</a:t>
            </a:r>
            <a:endParaRPr lang="fr-FR" sz="4800" b="1" dirty="0">
              <a:solidFill>
                <a:srgbClr val="00B050"/>
              </a:solidFill>
            </a:endParaRPr>
          </a:p>
        </p:txBody>
      </p:sp>
      <p:sp>
        <p:nvSpPr>
          <p:cNvPr id="7"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17</a:t>
            </a:r>
            <a:endParaRPr lang="fr-FR" altLang="fr-FR" dirty="0">
              <a:solidFill>
                <a:srgbClr val="008000"/>
              </a:solidFill>
            </a:endParaRPr>
          </a:p>
        </p:txBody>
      </p:sp>
    </p:spTree>
    <p:extLst>
      <p:ext uri="{BB962C8B-B14F-4D97-AF65-F5344CB8AC3E}">
        <p14:creationId xmlns:p14="http://schemas.microsoft.com/office/powerpoint/2010/main" val="299975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449" y="428162"/>
            <a:ext cx="8596668" cy="536480"/>
          </a:xfrm>
        </p:spPr>
        <p:txBody>
          <a:bodyPr>
            <a:noAutofit/>
          </a:bodyPr>
          <a:lstStyle/>
          <a:p>
            <a:r>
              <a:rPr lang="fr-FR" dirty="0" smtClean="0"/>
              <a:t>L’aliment </a:t>
            </a:r>
            <a:r>
              <a:rPr lang="fr-FR" dirty="0"/>
              <a:t>complet</a:t>
            </a:r>
            <a:br>
              <a:rPr lang="fr-FR" dirty="0"/>
            </a:br>
            <a:endParaRPr lang="fr-FR" dirty="0"/>
          </a:p>
        </p:txBody>
      </p:sp>
      <p:sp>
        <p:nvSpPr>
          <p:cNvPr id="3" name="Espace réservé du contenu 2"/>
          <p:cNvSpPr>
            <a:spLocks noGrp="1"/>
          </p:cNvSpPr>
          <p:nvPr>
            <p:ph idx="1"/>
          </p:nvPr>
        </p:nvSpPr>
        <p:spPr>
          <a:xfrm>
            <a:off x="707479" y="1929478"/>
            <a:ext cx="8596668" cy="2702812"/>
          </a:xfrm>
        </p:spPr>
        <p:txBody>
          <a:bodyPr>
            <a:noAutofit/>
          </a:bodyPr>
          <a:lstStyle/>
          <a:p>
            <a:r>
              <a:rPr lang="fr-FR" sz="2400" dirty="0"/>
              <a:t> </a:t>
            </a:r>
            <a:r>
              <a:rPr lang="fr-FR" sz="2400" b="1" dirty="0" smtClean="0">
                <a:solidFill>
                  <a:srgbClr val="008000"/>
                </a:solidFill>
              </a:rPr>
              <a:t>Un </a:t>
            </a:r>
            <a:r>
              <a:rPr lang="fr-FR" sz="2400" b="1" dirty="0">
                <a:solidFill>
                  <a:srgbClr val="008000"/>
                </a:solidFill>
              </a:rPr>
              <a:t>aliment équilibré </a:t>
            </a:r>
            <a:r>
              <a:rPr lang="fr-FR" sz="2400" dirty="0"/>
              <a:t>en énergie et en azote</a:t>
            </a:r>
          </a:p>
          <a:p>
            <a:r>
              <a:rPr lang="fr-FR" sz="2400" dirty="0"/>
              <a:t> </a:t>
            </a:r>
            <a:r>
              <a:rPr lang="fr-FR" sz="2400" b="1" dirty="0" smtClean="0"/>
              <a:t>Des </a:t>
            </a:r>
            <a:r>
              <a:rPr lang="fr-FR" sz="2400" b="1" dirty="0">
                <a:solidFill>
                  <a:srgbClr val="008000"/>
                </a:solidFill>
              </a:rPr>
              <a:t>vitamines</a:t>
            </a:r>
            <a:r>
              <a:rPr lang="fr-FR" sz="2400" b="1" dirty="0"/>
              <a:t> et </a:t>
            </a:r>
            <a:r>
              <a:rPr lang="fr-FR" sz="2400" b="1" dirty="0">
                <a:solidFill>
                  <a:srgbClr val="008000"/>
                </a:solidFill>
              </a:rPr>
              <a:t>minéraux </a:t>
            </a:r>
            <a:r>
              <a:rPr lang="fr-FR" sz="2400" dirty="0"/>
              <a:t>déjà incorporés</a:t>
            </a:r>
          </a:p>
          <a:p>
            <a:r>
              <a:rPr lang="fr-FR" sz="2400" dirty="0"/>
              <a:t> </a:t>
            </a:r>
            <a:r>
              <a:rPr lang="fr-FR" sz="2400" b="1" dirty="0" smtClean="0"/>
              <a:t>Le </a:t>
            </a:r>
            <a:r>
              <a:rPr lang="fr-FR" sz="2400" b="1" dirty="0">
                <a:solidFill>
                  <a:srgbClr val="008000"/>
                </a:solidFill>
              </a:rPr>
              <a:t>chlorure d’ammonium </a:t>
            </a:r>
            <a:r>
              <a:rPr lang="fr-FR" sz="2400" dirty="0"/>
              <a:t>déjà incorporé</a:t>
            </a:r>
          </a:p>
          <a:p>
            <a:r>
              <a:rPr lang="fr-FR" sz="2400" dirty="0"/>
              <a:t> </a:t>
            </a:r>
            <a:r>
              <a:rPr lang="fr-FR" sz="2400" b="1" dirty="0" smtClean="0"/>
              <a:t>Un </a:t>
            </a:r>
            <a:r>
              <a:rPr lang="fr-FR" sz="2400" b="1" dirty="0">
                <a:solidFill>
                  <a:srgbClr val="008000"/>
                </a:solidFill>
              </a:rPr>
              <a:t>aliment moins acidogène </a:t>
            </a:r>
            <a:r>
              <a:rPr lang="fr-FR" sz="2400" dirty="0"/>
              <a:t>que du mélange </a:t>
            </a:r>
            <a:r>
              <a:rPr lang="fr-FR" sz="2400" dirty="0" smtClean="0"/>
              <a:t>fermier</a:t>
            </a:r>
            <a:endParaRPr lang="fr-FR" sz="2400" dirty="0"/>
          </a:p>
        </p:txBody>
      </p:sp>
      <p:sp>
        <p:nvSpPr>
          <p:cNvPr id="5"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18</a:t>
            </a:r>
            <a:endParaRPr lang="fr-FR" altLang="fr-FR" dirty="0"/>
          </a:p>
        </p:txBody>
      </p:sp>
    </p:spTree>
    <p:extLst>
      <p:ext uri="{BB962C8B-B14F-4D97-AF65-F5344CB8AC3E}">
        <p14:creationId xmlns:p14="http://schemas.microsoft.com/office/powerpoint/2010/main" val="82199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28"/>
          <p:cNvSpPr/>
          <p:nvPr/>
        </p:nvSpPr>
        <p:spPr>
          <a:xfrm>
            <a:off x="4911571" y="1976943"/>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itre 2"/>
          <p:cNvSpPr txBox="1">
            <a:spLocks/>
          </p:cNvSpPr>
          <p:nvPr/>
        </p:nvSpPr>
        <p:spPr>
          <a:xfrm>
            <a:off x="1033570" y="230127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smtClean="0">
                <a:solidFill>
                  <a:schemeClr val="bg1"/>
                </a:solidFill>
              </a:rPr>
              <a:t>4</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smtClean="0">
                <a:solidFill>
                  <a:srgbClr val="00B050"/>
                </a:solidFill>
              </a:rPr>
              <a:t>Le mélange fermier</a:t>
            </a:r>
            <a:endParaRPr lang="fr-FR" sz="4800" b="1" dirty="0">
              <a:solidFill>
                <a:srgbClr val="00B050"/>
              </a:solidFill>
            </a:endParaRPr>
          </a:p>
        </p:txBody>
      </p:sp>
      <p:pic>
        <p:nvPicPr>
          <p:cNvPr id="3" name="Image 2"/>
          <p:cNvPicPr>
            <a:picLocks noChangeAspect="1"/>
          </p:cNvPicPr>
          <p:nvPr/>
        </p:nvPicPr>
        <p:blipFill>
          <a:blip r:embed="rId2" cstate="email">
            <a:lum bright="14000"/>
            <a:extLst>
              <a:ext uri="{28A0092B-C50C-407E-A947-70E740481C1C}">
                <a14:useLocalDpi xmlns:a14="http://schemas.microsoft.com/office/drawing/2010/main"/>
              </a:ext>
            </a:extLst>
          </a:blip>
          <a:stretch>
            <a:fillRect/>
          </a:stretch>
        </p:blipFill>
        <p:spPr>
          <a:xfrm>
            <a:off x="134754" y="151584"/>
            <a:ext cx="2648515" cy="406283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7"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19</a:t>
            </a:r>
            <a:endParaRPr lang="fr-FR" altLang="fr-FR" dirty="0">
              <a:solidFill>
                <a:srgbClr val="008000"/>
              </a:solidFill>
            </a:endParaRPr>
          </a:p>
        </p:txBody>
      </p:sp>
    </p:spTree>
    <p:extLst>
      <p:ext uri="{BB962C8B-B14F-4D97-AF65-F5344CB8AC3E}">
        <p14:creationId xmlns:p14="http://schemas.microsoft.com/office/powerpoint/2010/main" val="155845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mélange fermier</a:t>
            </a:r>
            <a:endParaRPr lang="fr-FR" dirty="0"/>
          </a:p>
        </p:txBody>
      </p:sp>
      <p:sp>
        <p:nvSpPr>
          <p:cNvPr id="3" name="Espace réservé du contenu 2"/>
          <p:cNvSpPr>
            <a:spLocks noGrp="1"/>
          </p:cNvSpPr>
          <p:nvPr>
            <p:ph idx="1"/>
          </p:nvPr>
        </p:nvSpPr>
        <p:spPr>
          <a:xfrm>
            <a:off x="677334" y="1930400"/>
            <a:ext cx="8596668" cy="3880773"/>
          </a:xfrm>
        </p:spPr>
        <p:txBody>
          <a:bodyPr>
            <a:normAutofit/>
          </a:bodyPr>
          <a:lstStyle/>
          <a:p>
            <a:r>
              <a:rPr lang="fr-FR" sz="2800" dirty="0"/>
              <a:t>Le principal intérêt est d’ordre économique</a:t>
            </a:r>
          </a:p>
          <a:p>
            <a:endParaRPr lang="fr-FR" sz="2800"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7857" y="3251200"/>
            <a:ext cx="2828550" cy="2170180"/>
          </a:xfrm>
          <a:prstGeom prst="rect">
            <a:avLst/>
          </a:prstGeom>
        </p:spPr>
      </p:pic>
      <p:sp>
        <p:nvSpPr>
          <p:cNvPr id="6"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20</a:t>
            </a:r>
            <a:endParaRPr lang="fr-FR" altLang="fr-FR" dirty="0"/>
          </a:p>
        </p:txBody>
      </p:sp>
    </p:spTree>
    <p:extLst>
      <p:ext uri="{BB962C8B-B14F-4D97-AF65-F5344CB8AC3E}">
        <p14:creationId xmlns:p14="http://schemas.microsoft.com/office/powerpoint/2010/main" val="329902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2078473"/>
            <a:ext cx="9609503" cy="1646302"/>
          </a:xfrm>
        </p:spPr>
        <p:txBody>
          <a:bodyPr/>
          <a:lstStyle/>
          <a:p>
            <a:pPr algn="ctr">
              <a:spcBef>
                <a:spcPts val="1200"/>
              </a:spcBef>
            </a:pPr>
            <a:r>
              <a:rPr lang="fr-FR" sz="4800" b="1" dirty="0" smtClean="0"/>
              <a:t>Les rations possibles pour les agneaux</a:t>
            </a:r>
            <a:r>
              <a:rPr lang="fr-FR" sz="4800" b="1" dirty="0"/>
              <a:t/>
            </a:r>
            <a:br>
              <a:rPr lang="fr-FR" sz="4800" b="1" dirty="0"/>
            </a:br>
            <a:endParaRPr lang="fr-FR" sz="3200" b="1" dirty="0"/>
          </a:p>
        </p:txBody>
      </p:sp>
      <p:sp>
        <p:nvSpPr>
          <p:cNvPr id="3" name="Sous-titre 2"/>
          <p:cNvSpPr>
            <a:spLocks noGrp="1"/>
          </p:cNvSpPr>
          <p:nvPr>
            <p:ph type="subTitle" idx="1"/>
          </p:nvPr>
        </p:nvSpPr>
        <p:spPr>
          <a:xfrm>
            <a:off x="1471441" y="4198126"/>
            <a:ext cx="8586959" cy="1117683"/>
          </a:xfrm>
        </p:spPr>
        <p:txBody>
          <a:bodyPr>
            <a:normAutofit/>
          </a:bodyPr>
          <a:lstStyle/>
          <a:p>
            <a:pPr algn="ctr"/>
            <a:r>
              <a:rPr lang="fr-FR" dirty="0" smtClean="0"/>
              <a:t>Par Laurent </a:t>
            </a:r>
            <a:r>
              <a:rPr lang="fr-FR" dirty="0" err="1" smtClean="0"/>
              <a:t>Solas</a:t>
            </a:r>
            <a:r>
              <a:rPr lang="fr-FR" dirty="0" smtClean="0"/>
              <a:t> (Chambre d’agriculture 71) </a:t>
            </a:r>
            <a:r>
              <a:rPr lang="fr-FR" dirty="0" smtClean="0">
                <a:solidFill>
                  <a:schemeClr val="accent2">
                    <a:lumMod val="75000"/>
                  </a:schemeClr>
                </a:solidFill>
              </a:rPr>
              <a:t>LSOLAS@sl.chambagri.fr</a:t>
            </a:r>
          </a:p>
          <a:p>
            <a:pPr algn="ctr"/>
            <a:r>
              <a:rPr lang="fr-FR" dirty="0" smtClean="0"/>
              <a:t>et Laurence Sagot (Institut de l’Elevage) </a:t>
            </a:r>
            <a:r>
              <a:rPr lang="fr-FR" dirty="0" smtClean="0">
                <a:solidFill>
                  <a:schemeClr val="accent2">
                    <a:lumMod val="75000"/>
                  </a:schemeClr>
                </a:solidFill>
              </a:rPr>
              <a:t>laurence.sagot@idele.fr</a:t>
            </a:r>
            <a:endParaRPr lang="fr-FR" dirty="0">
              <a:solidFill>
                <a:schemeClr val="accent2">
                  <a:lumMod val="75000"/>
                </a:schemeClr>
              </a:solidFill>
            </a:endParaRPr>
          </a:p>
          <a:p>
            <a:pPr algn="ctr"/>
            <a:endParaRPr lang="fr-FR" dirty="0">
              <a:solidFill>
                <a:schemeClr val="accent2">
                  <a:lumMod val="75000"/>
                </a:schemeClr>
              </a:solidFill>
            </a:endParaRPr>
          </a:p>
        </p:txBody>
      </p:sp>
      <p:pic>
        <p:nvPicPr>
          <p:cNvPr id="13" name="Image 12"/>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18331" y="4142155"/>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26333" y="88289"/>
            <a:ext cx="971196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3600" dirty="0">
                <a:solidFill>
                  <a:schemeClr val="accent1"/>
                </a:solidFill>
                <a:latin typeface="+mj-lt"/>
                <a:ea typeface="+mj-ea"/>
                <a:cs typeface="+mj-cs"/>
              </a:rPr>
              <a:t>En agriculture conventionnelle, une réduction de l’ordre de 5 € par agneau avec un mélange fermier*</a:t>
            </a:r>
          </a:p>
        </p:txBody>
      </p:sp>
      <p:sp>
        <p:nvSpPr>
          <p:cNvPr id="8" name="Text Box 2"/>
          <p:cNvSpPr txBox="1">
            <a:spLocks noChangeArrowheads="1"/>
          </p:cNvSpPr>
          <p:nvPr/>
        </p:nvSpPr>
        <p:spPr bwMode="auto">
          <a:xfrm>
            <a:off x="494945" y="6411200"/>
            <a:ext cx="71121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1800" dirty="0">
                <a:solidFill>
                  <a:schemeClr val="accent1">
                    <a:lumMod val="75000"/>
                  </a:schemeClr>
                </a:solidFill>
                <a:latin typeface="Tahoma" panose="020B0604030504040204" pitchFamily="34" charset="0"/>
              </a:rPr>
              <a:t>* Hors coût de stockage et de transport</a:t>
            </a:r>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21</a:t>
            </a:r>
            <a:endParaRPr lang="fr-FR" altLang="fr-FR" dirty="0">
              <a:solidFill>
                <a:srgbClr val="008000"/>
              </a:solidFill>
            </a:endParaRP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7255" y="2142487"/>
            <a:ext cx="8480271" cy="3968840"/>
          </a:xfrm>
          <a:prstGeom prst="rect">
            <a:avLst/>
          </a:prstGeom>
        </p:spPr>
      </p:pic>
    </p:spTree>
    <p:extLst>
      <p:ext uri="{BB962C8B-B14F-4D97-AF65-F5344CB8AC3E}">
        <p14:creationId xmlns:p14="http://schemas.microsoft.com/office/powerpoint/2010/main" val="30100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20135" y="0"/>
            <a:ext cx="98487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3600" dirty="0">
                <a:solidFill>
                  <a:schemeClr val="accent1"/>
                </a:solidFill>
                <a:latin typeface="+mj-lt"/>
                <a:ea typeface="+mj-ea"/>
                <a:cs typeface="+mj-cs"/>
              </a:rPr>
              <a:t>En agriculture biologique, le coût de la ration est divisé par deux avec un mélange fermier*</a:t>
            </a:r>
          </a:p>
        </p:txBody>
      </p:sp>
      <p:sp>
        <p:nvSpPr>
          <p:cNvPr id="8" name="Text Box 2"/>
          <p:cNvSpPr txBox="1">
            <a:spLocks noChangeArrowheads="1"/>
          </p:cNvSpPr>
          <p:nvPr/>
        </p:nvSpPr>
        <p:spPr bwMode="auto">
          <a:xfrm>
            <a:off x="615525" y="6359194"/>
            <a:ext cx="71121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1800" dirty="0">
                <a:solidFill>
                  <a:schemeClr val="accent1">
                    <a:lumMod val="75000"/>
                  </a:schemeClr>
                </a:solidFill>
                <a:latin typeface="Tahoma" panose="020B0604030504040204" pitchFamily="34" charset="0"/>
              </a:rPr>
              <a:t>* Hors coût de stockage et de transport</a:t>
            </a:r>
          </a:p>
        </p:txBody>
      </p:sp>
      <p:sp>
        <p:nvSpPr>
          <p:cNvPr id="10"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22</a:t>
            </a:r>
            <a:endParaRPr lang="fr-FR" altLang="fr-FR" dirty="0">
              <a:solidFill>
                <a:srgbClr val="008000"/>
              </a:solidFill>
            </a:endParaRP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004" y="1735793"/>
            <a:ext cx="9675191" cy="3877392"/>
          </a:xfrm>
          <a:prstGeom prst="rect">
            <a:avLst/>
          </a:prstGeom>
        </p:spPr>
      </p:pic>
    </p:spTree>
    <p:extLst>
      <p:ext uri="{BB962C8B-B14F-4D97-AF65-F5344CB8AC3E}">
        <p14:creationId xmlns:p14="http://schemas.microsoft.com/office/powerpoint/2010/main" val="144209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19063" y="1714500"/>
            <a:ext cx="8775701" cy="1016000"/>
          </a:xfrm>
          <a:prstGeom prst="rect">
            <a:avLst/>
          </a:prstGeom>
          <a:noFill/>
          <a:ln w="9525">
            <a:noFill/>
            <a:miter lim="800000"/>
            <a:headEnd/>
            <a:tailEnd/>
          </a:ln>
        </p:spPr>
        <p:txBody>
          <a:bodyPr>
            <a:spAutoFit/>
          </a:bodyPr>
          <a:lstStyle/>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95260" name="ZoneTexte 6"/>
          <p:cNvSpPr txBox="1">
            <a:spLocks noChangeArrowheads="1"/>
          </p:cNvSpPr>
          <p:nvPr/>
        </p:nvSpPr>
        <p:spPr bwMode="auto">
          <a:xfrm>
            <a:off x="384884" y="1097470"/>
            <a:ext cx="104062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2800" dirty="0">
                <a:solidFill>
                  <a:schemeClr val="tx1">
                    <a:lumMod val="75000"/>
                    <a:lumOff val="25000"/>
                  </a:schemeClr>
                </a:solidFill>
                <a:latin typeface="+mn-lt"/>
              </a:rPr>
              <a:t>Coûts de stockage, de transport et de fabrication </a:t>
            </a:r>
          </a:p>
          <a:p>
            <a:pPr eaLnBrk="1" hangingPunct="1">
              <a:spcBef>
                <a:spcPct val="0"/>
              </a:spcBef>
              <a:buSzTx/>
              <a:buFontTx/>
              <a:buNone/>
            </a:pPr>
            <a:r>
              <a:rPr lang="fr-FR" altLang="fr-FR" sz="2400" dirty="0">
                <a:solidFill>
                  <a:schemeClr val="tx1">
                    <a:lumMod val="75000"/>
                    <a:lumOff val="25000"/>
                  </a:schemeClr>
                </a:solidFill>
                <a:latin typeface="+mn-lt"/>
              </a:rPr>
              <a:t>Calcul réalisé pour une distribution par vis et pour 600 agneaux </a:t>
            </a:r>
            <a:r>
              <a:rPr lang="fr-FR" altLang="fr-FR" sz="2000" dirty="0">
                <a:solidFill>
                  <a:schemeClr val="tx1">
                    <a:lumMod val="75000"/>
                    <a:lumOff val="25000"/>
                  </a:schemeClr>
                </a:solidFill>
                <a:latin typeface="+mn-lt"/>
              </a:rPr>
              <a:t>(HT 2010)</a:t>
            </a:r>
          </a:p>
        </p:txBody>
      </p:sp>
      <p:sp>
        <p:nvSpPr>
          <p:cNvPr id="2" name="Titre 1"/>
          <p:cNvSpPr>
            <a:spLocks noGrp="1"/>
          </p:cNvSpPr>
          <p:nvPr>
            <p:ph type="title"/>
          </p:nvPr>
        </p:nvSpPr>
        <p:spPr>
          <a:xfrm>
            <a:off x="406029" y="274289"/>
            <a:ext cx="8596668" cy="1320800"/>
          </a:xfrm>
        </p:spPr>
        <p:txBody>
          <a:bodyPr/>
          <a:lstStyle/>
          <a:p>
            <a:r>
              <a:rPr lang="fr-FR" dirty="0" smtClean="0"/>
              <a:t>Des solutions automatisées</a:t>
            </a:r>
            <a:endParaRPr lang="fr-FR" dirty="0"/>
          </a:p>
        </p:txBody>
      </p:sp>
      <p:sp>
        <p:nvSpPr>
          <p:cNvPr id="8"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23</a:t>
            </a:r>
            <a:endParaRPr lang="fr-FR" altLang="fr-FR" dirty="0"/>
          </a:p>
        </p:txBody>
      </p:sp>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210" y="2418270"/>
            <a:ext cx="8693649" cy="3505504"/>
          </a:xfrm>
          <a:prstGeom prst="rect">
            <a:avLst/>
          </a:prstGeom>
        </p:spPr>
      </p:pic>
    </p:spTree>
    <p:extLst>
      <p:ext uri="{BB962C8B-B14F-4D97-AF65-F5344CB8AC3E}">
        <p14:creationId xmlns:p14="http://schemas.microsoft.com/office/powerpoint/2010/main" val="3687043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28"/>
          <p:cNvSpPr/>
          <p:nvPr/>
        </p:nvSpPr>
        <p:spPr>
          <a:xfrm>
            <a:off x="4911571" y="1976943"/>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itre 2"/>
          <p:cNvSpPr txBox="1">
            <a:spLocks/>
          </p:cNvSpPr>
          <p:nvPr/>
        </p:nvSpPr>
        <p:spPr>
          <a:xfrm>
            <a:off x="1033570" y="230127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smtClean="0">
                <a:solidFill>
                  <a:schemeClr val="bg1"/>
                </a:solidFill>
              </a:rPr>
              <a:t>5</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smtClean="0">
                <a:solidFill>
                  <a:srgbClr val="00B050"/>
                </a:solidFill>
              </a:rPr>
              <a:t>La céréale comme matière première de base</a:t>
            </a:r>
            <a:endParaRPr lang="fr-FR" sz="4800" b="1" dirty="0">
              <a:solidFill>
                <a:srgbClr val="00B050"/>
              </a:solidFill>
            </a:endParaRPr>
          </a:p>
        </p:txBody>
      </p:sp>
      <p:sp>
        <p:nvSpPr>
          <p:cNvPr id="7"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24</a:t>
            </a:r>
            <a:endParaRPr lang="fr-FR" altLang="fr-FR" dirty="0">
              <a:solidFill>
                <a:srgbClr val="008000"/>
              </a:solidFill>
            </a:endParaRPr>
          </a:p>
        </p:txBody>
      </p:sp>
    </p:spTree>
    <p:extLst>
      <p:ext uri="{BB962C8B-B14F-4D97-AF65-F5344CB8AC3E}">
        <p14:creationId xmlns:p14="http://schemas.microsoft.com/office/powerpoint/2010/main" val="310688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a:xfrm>
            <a:off x="677334" y="322264"/>
            <a:ext cx="8596668" cy="1320800"/>
          </a:xfrm>
        </p:spPr>
        <p:txBody>
          <a:bodyPr>
            <a:normAutofit/>
          </a:bodyPr>
          <a:lstStyle/>
          <a:p>
            <a:r>
              <a:rPr lang="fr-FR" dirty="0" smtClean="0"/>
              <a:t>Les </a:t>
            </a:r>
            <a:r>
              <a:rPr lang="fr-FR" dirty="0"/>
              <a:t>céréales : des valeurs alimentaires </a:t>
            </a:r>
            <a:r>
              <a:rPr lang="fr-FR" dirty="0" smtClean="0"/>
              <a:t>variables</a:t>
            </a:r>
            <a:endParaRPr lang="fr-FR" dirty="0"/>
          </a:p>
        </p:txBody>
      </p:sp>
      <p:sp>
        <p:nvSpPr>
          <p:cNvPr id="3" name="Espace réservé du contenu 2"/>
          <p:cNvSpPr>
            <a:spLocks noGrp="1"/>
          </p:cNvSpPr>
          <p:nvPr>
            <p:ph idx="1"/>
          </p:nvPr>
        </p:nvSpPr>
        <p:spPr>
          <a:xfrm>
            <a:off x="750532" y="1748791"/>
            <a:ext cx="8596668" cy="608648"/>
          </a:xfrm>
        </p:spPr>
        <p:txBody>
          <a:bodyPr/>
          <a:lstStyle/>
          <a:p>
            <a:r>
              <a:rPr lang="fr-FR" sz="2400" dirty="0"/>
              <a:t>Valeurs alimentaires par kg brut</a:t>
            </a:r>
          </a:p>
          <a:p>
            <a:endParaRPr lang="fr-FR" dirty="0"/>
          </a:p>
        </p:txBody>
      </p:sp>
      <p:sp>
        <p:nvSpPr>
          <p:cNvPr id="10"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25</a:t>
            </a:r>
            <a:endParaRPr lang="fr-FR" altLang="fr-FR" dirty="0"/>
          </a:p>
        </p:txBody>
      </p:sp>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2501" y="2313266"/>
            <a:ext cx="8254699" cy="4200508"/>
          </a:xfrm>
          <a:prstGeom prst="rect">
            <a:avLst/>
          </a:prstGeom>
        </p:spPr>
      </p:pic>
    </p:spTree>
    <p:extLst>
      <p:ext uri="{BB962C8B-B14F-4D97-AF65-F5344CB8AC3E}">
        <p14:creationId xmlns:p14="http://schemas.microsoft.com/office/powerpoint/2010/main" val="2408594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2" name="Text Box 16"/>
          <p:cNvSpPr txBox="1">
            <a:spLocks noChangeArrowheads="1"/>
          </p:cNvSpPr>
          <p:nvPr/>
        </p:nvSpPr>
        <p:spPr bwMode="auto">
          <a:xfrm>
            <a:off x="2715731" y="2239424"/>
            <a:ext cx="1040841" cy="822305"/>
          </a:xfrm>
          <a:prstGeom prst="ellipse">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dirty="0">
                <a:solidFill>
                  <a:schemeClr val="bg1"/>
                </a:solidFill>
                <a:latin typeface="Tahoma" panose="020B0604030504040204" pitchFamily="34" charset="0"/>
                <a:sym typeface="Monotype Sorts" pitchFamily="2" charset="2"/>
              </a:rPr>
              <a:t>blé</a:t>
            </a:r>
            <a:endParaRPr lang="fr-FR" altLang="fr-FR" dirty="0">
              <a:solidFill>
                <a:schemeClr val="bg1"/>
              </a:solidFill>
              <a:latin typeface="Tahoma" panose="020B0604030504040204" pitchFamily="34" charset="0"/>
            </a:endParaRPr>
          </a:p>
        </p:txBody>
      </p:sp>
      <p:sp>
        <p:nvSpPr>
          <p:cNvPr id="34833" name="Text Box 17"/>
          <p:cNvSpPr txBox="1">
            <a:spLocks noChangeArrowheads="1"/>
          </p:cNvSpPr>
          <p:nvPr/>
        </p:nvSpPr>
        <p:spPr bwMode="auto">
          <a:xfrm>
            <a:off x="2396061" y="3767779"/>
            <a:ext cx="1413468" cy="822305"/>
          </a:xfrm>
          <a:prstGeom prst="ellipse">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dirty="0">
                <a:solidFill>
                  <a:schemeClr val="bg1"/>
                </a:solidFill>
                <a:latin typeface="Tahoma" panose="020B0604030504040204" pitchFamily="34" charset="0"/>
                <a:sym typeface="Monotype Sorts" pitchFamily="2" charset="2"/>
              </a:rPr>
              <a:t>orge</a:t>
            </a:r>
            <a:endParaRPr lang="fr-FR" altLang="fr-FR" dirty="0">
              <a:solidFill>
                <a:schemeClr val="bg1"/>
              </a:solidFill>
              <a:latin typeface="Tahoma" panose="020B0604030504040204" pitchFamily="34" charset="0"/>
            </a:endParaRPr>
          </a:p>
        </p:txBody>
      </p:sp>
      <p:sp>
        <p:nvSpPr>
          <p:cNvPr id="34834" name="Text Box 18"/>
          <p:cNvSpPr txBox="1">
            <a:spLocks noChangeArrowheads="1"/>
          </p:cNvSpPr>
          <p:nvPr/>
        </p:nvSpPr>
        <p:spPr bwMode="auto">
          <a:xfrm>
            <a:off x="4588165" y="1599259"/>
            <a:ext cx="2002971" cy="822305"/>
          </a:xfrm>
          <a:prstGeom prst="ellipse">
            <a:avLst/>
          </a:prstGeom>
          <a:ln/>
          <a:extLst/>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dirty="0">
                <a:solidFill>
                  <a:schemeClr val="bg1"/>
                </a:solidFill>
                <a:latin typeface="Tahoma" panose="020B0604030504040204" pitchFamily="34" charset="0"/>
                <a:sym typeface="Monotype Sorts" pitchFamily="2" charset="2"/>
              </a:rPr>
              <a:t>avoine</a:t>
            </a:r>
            <a:endParaRPr lang="fr-FR" altLang="fr-FR" dirty="0">
              <a:solidFill>
                <a:schemeClr val="bg1"/>
              </a:solidFill>
              <a:latin typeface="Tahoma" panose="020B0604030504040204" pitchFamily="34" charset="0"/>
            </a:endParaRPr>
          </a:p>
        </p:txBody>
      </p:sp>
      <p:sp>
        <p:nvSpPr>
          <p:cNvPr id="34835" name="Text Box 19"/>
          <p:cNvSpPr txBox="1">
            <a:spLocks noChangeArrowheads="1"/>
          </p:cNvSpPr>
          <p:nvPr/>
        </p:nvSpPr>
        <p:spPr bwMode="auto">
          <a:xfrm>
            <a:off x="4588165" y="4989000"/>
            <a:ext cx="2299398" cy="822305"/>
          </a:xfrm>
          <a:prstGeom prst="ellipse">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dirty="0">
                <a:solidFill>
                  <a:schemeClr val="bg1"/>
                </a:solidFill>
                <a:latin typeface="Tahoma" panose="020B0604030504040204" pitchFamily="34" charset="0"/>
                <a:sym typeface="Monotype Sorts" pitchFamily="2" charset="2"/>
              </a:rPr>
              <a:t>triticale</a:t>
            </a:r>
            <a:endParaRPr lang="fr-FR" altLang="fr-FR" dirty="0">
              <a:solidFill>
                <a:schemeClr val="bg1"/>
              </a:solidFill>
              <a:latin typeface="Tahoma" panose="020B0604030504040204" pitchFamily="34" charset="0"/>
            </a:endParaRPr>
          </a:p>
        </p:txBody>
      </p:sp>
      <p:sp>
        <p:nvSpPr>
          <p:cNvPr id="34836" name="Text Box 20"/>
          <p:cNvSpPr txBox="1">
            <a:spLocks noChangeArrowheads="1"/>
          </p:cNvSpPr>
          <p:nvPr/>
        </p:nvSpPr>
        <p:spPr bwMode="auto">
          <a:xfrm>
            <a:off x="6926620" y="2316225"/>
            <a:ext cx="1477945" cy="822305"/>
          </a:xfrm>
          <a:prstGeom prst="ellipse">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dirty="0">
                <a:solidFill>
                  <a:schemeClr val="bg1"/>
                </a:solidFill>
                <a:latin typeface="Tahoma" panose="020B0604030504040204" pitchFamily="34" charset="0"/>
                <a:sym typeface="Monotype Sorts" pitchFamily="2" charset="2"/>
              </a:rPr>
              <a:t>maïs</a:t>
            </a:r>
            <a:endParaRPr lang="fr-FR" altLang="fr-FR" dirty="0">
              <a:solidFill>
                <a:schemeClr val="bg1"/>
              </a:solidFill>
              <a:latin typeface="Tahoma" panose="020B0604030504040204" pitchFamily="34" charset="0"/>
            </a:endParaRPr>
          </a:p>
        </p:txBody>
      </p:sp>
      <p:sp>
        <p:nvSpPr>
          <p:cNvPr id="34837" name="Text Box 21"/>
          <p:cNvSpPr txBox="1">
            <a:spLocks noChangeArrowheads="1"/>
          </p:cNvSpPr>
          <p:nvPr/>
        </p:nvSpPr>
        <p:spPr bwMode="auto">
          <a:xfrm>
            <a:off x="7406473" y="4031049"/>
            <a:ext cx="1717432" cy="822305"/>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 typeface="Wingdings" panose="05000000000000000000" pitchFamily="2" charset="2"/>
              <a:buNone/>
            </a:pPr>
            <a:r>
              <a:rPr lang="fr-FR" altLang="fr-FR" dirty="0">
                <a:solidFill>
                  <a:schemeClr val="bg1"/>
                </a:solidFill>
                <a:latin typeface="Tahoma" panose="020B0604030504040204" pitchFamily="34" charset="0"/>
                <a:sym typeface="Monotype Sorts" pitchFamily="2" charset="2"/>
              </a:rPr>
              <a:t>seigle</a:t>
            </a:r>
            <a:endParaRPr lang="fr-FR" altLang="fr-FR" dirty="0">
              <a:solidFill>
                <a:schemeClr val="bg1"/>
              </a:solidFill>
              <a:latin typeface="Tahoma" panose="020B0604030504040204" pitchFamily="34" charset="0"/>
            </a:endParaRPr>
          </a:p>
        </p:txBody>
      </p:sp>
      <p:sp>
        <p:nvSpPr>
          <p:cNvPr id="11" name="Titre 1"/>
          <p:cNvSpPr txBox="1">
            <a:spLocks/>
          </p:cNvSpPr>
          <p:nvPr/>
        </p:nvSpPr>
        <p:spPr>
          <a:xfrm>
            <a:off x="677334" y="322264"/>
            <a:ext cx="9260486"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Toutes les céréales peuvent être utilisées par les agneaux</a:t>
            </a:r>
          </a:p>
        </p:txBody>
      </p:sp>
      <p:sp>
        <p:nvSpPr>
          <p:cNvPr id="13" name="Espace réservé du contenu 2"/>
          <p:cNvSpPr txBox="1">
            <a:spLocks/>
          </p:cNvSpPr>
          <p:nvPr/>
        </p:nvSpPr>
        <p:spPr>
          <a:xfrm>
            <a:off x="1222804" y="5946952"/>
            <a:ext cx="8596668" cy="60864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800" b="1" dirty="0" smtClean="0">
                <a:solidFill>
                  <a:schemeClr val="accent5"/>
                </a:solidFill>
              </a:rPr>
              <a:t>Seules</a:t>
            </a:r>
            <a:r>
              <a:rPr lang="fr-FR" sz="2800" dirty="0" smtClean="0"/>
              <a:t> (pas toutes!) ou en mélange</a:t>
            </a:r>
          </a:p>
          <a:p>
            <a:endParaRPr lang="fr-FR" sz="2000" dirty="0"/>
          </a:p>
        </p:txBody>
      </p:sp>
      <p:sp>
        <p:nvSpPr>
          <p:cNvPr id="15"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26</a:t>
            </a:r>
            <a:endParaRPr lang="fr-FR" altLang="fr-FR" dirty="0">
              <a:solidFill>
                <a:srgbClr val="008000"/>
              </a:solidFill>
            </a:endParaRPr>
          </a:p>
        </p:txBody>
      </p:sp>
    </p:spTree>
    <p:extLst>
      <p:ext uri="{BB962C8B-B14F-4D97-AF65-F5344CB8AC3E}">
        <p14:creationId xmlns:p14="http://schemas.microsoft.com/office/powerpoint/2010/main" val="232583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32"/>
                                        </p:tgtEl>
                                        <p:attrNameLst>
                                          <p:attrName>style.visibility</p:attrName>
                                        </p:attrNameLst>
                                      </p:cBhvr>
                                      <p:to>
                                        <p:strVal val="visible"/>
                                      </p:to>
                                    </p:set>
                                    <p:anim calcmode="lin" valueType="num">
                                      <p:cBhvr additive="base">
                                        <p:cTn id="7" dur="500" fill="hold"/>
                                        <p:tgtEl>
                                          <p:spTgt spid="34832"/>
                                        </p:tgtEl>
                                        <p:attrNameLst>
                                          <p:attrName>ppt_x</p:attrName>
                                        </p:attrNameLst>
                                      </p:cBhvr>
                                      <p:tavLst>
                                        <p:tav tm="0">
                                          <p:val>
                                            <p:strVal val="0-#ppt_w/2"/>
                                          </p:val>
                                        </p:tav>
                                        <p:tav tm="100000">
                                          <p:val>
                                            <p:strVal val="#ppt_x"/>
                                          </p:val>
                                        </p:tav>
                                      </p:tavLst>
                                    </p:anim>
                                    <p:anim calcmode="lin" valueType="num">
                                      <p:cBhvr additive="base">
                                        <p:cTn id="8" dur="500" fill="hold"/>
                                        <p:tgtEl>
                                          <p:spTgt spid="348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33"/>
                                        </p:tgtEl>
                                        <p:attrNameLst>
                                          <p:attrName>style.visibility</p:attrName>
                                        </p:attrNameLst>
                                      </p:cBhvr>
                                      <p:to>
                                        <p:strVal val="visible"/>
                                      </p:to>
                                    </p:set>
                                    <p:anim calcmode="lin" valueType="num">
                                      <p:cBhvr additive="base">
                                        <p:cTn id="13" dur="500" fill="hold"/>
                                        <p:tgtEl>
                                          <p:spTgt spid="34833"/>
                                        </p:tgtEl>
                                        <p:attrNameLst>
                                          <p:attrName>ppt_x</p:attrName>
                                        </p:attrNameLst>
                                      </p:cBhvr>
                                      <p:tavLst>
                                        <p:tav tm="0">
                                          <p:val>
                                            <p:strVal val="0-#ppt_w/2"/>
                                          </p:val>
                                        </p:tav>
                                        <p:tav tm="100000">
                                          <p:val>
                                            <p:strVal val="#ppt_x"/>
                                          </p:val>
                                        </p:tav>
                                      </p:tavLst>
                                    </p:anim>
                                    <p:anim calcmode="lin" valueType="num">
                                      <p:cBhvr additive="base">
                                        <p:cTn id="14" dur="500" fill="hold"/>
                                        <p:tgtEl>
                                          <p:spTgt spid="348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34"/>
                                        </p:tgtEl>
                                        <p:attrNameLst>
                                          <p:attrName>style.visibility</p:attrName>
                                        </p:attrNameLst>
                                      </p:cBhvr>
                                      <p:to>
                                        <p:strVal val="visible"/>
                                      </p:to>
                                    </p:set>
                                    <p:anim calcmode="lin" valueType="num">
                                      <p:cBhvr additive="base">
                                        <p:cTn id="19" dur="500" fill="hold"/>
                                        <p:tgtEl>
                                          <p:spTgt spid="34834"/>
                                        </p:tgtEl>
                                        <p:attrNameLst>
                                          <p:attrName>ppt_x</p:attrName>
                                        </p:attrNameLst>
                                      </p:cBhvr>
                                      <p:tavLst>
                                        <p:tav tm="0">
                                          <p:val>
                                            <p:strVal val="0-#ppt_w/2"/>
                                          </p:val>
                                        </p:tav>
                                        <p:tav tm="100000">
                                          <p:val>
                                            <p:strVal val="#ppt_x"/>
                                          </p:val>
                                        </p:tav>
                                      </p:tavLst>
                                    </p:anim>
                                    <p:anim calcmode="lin" valueType="num">
                                      <p:cBhvr additive="base">
                                        <p:cTn id="20" dur="500" fill="hold"/>
                                        <p:tgtEl>
                                          <p:spTgt spid="3483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35"/>
                                        </p:tgtEl>
                                        <p:attrNameLst>
                                          <p:attrName>style.visibility</p:attrName>
                                        </p:attrNameLst>
                                      </p:cBhvr>
                                      <p:to>
                                        <p:strVal val="visible"/>
                                      </p:to>
                                    </p:set>
                                    <p:anim calcmode="lin" valueType="num">
                                      <p:cBhvr additive="base">
                                        <p:cTn id="25" dur="500" fill="hold"/>
                                        <p:tgtEl>
                                          <p:spTgt spid="34835"/>
                                        </p:tgtEl>
                                        <p:attrNameLst>
                                          <p:attrName>ppt_x</p:attrName>
                                        </p:attrNameLst>
                                      </p:cBhvr>
                                      <p:tavLst>
                                        <p:tav tm="0">
                                          <p:val>
                                            <p:strVal val="0-#ppt_w/2"/>
                                          </p:val>
                                        </p:tav>
                                        <p:tav tm="100000">
                                          <p:val>
                                            <p:strVal val="#ppt_x"/>
                                          </p:val>
                                        </p:tav>
                                      </p:tavLst>
                                    </p:anim>
                                    <p:anim calcmode="lin" valueType="num">
                                      <p:cBhvr additive="base">
                                        <p:cTn id="26" dur="500" fill="hold"/>
                                        <p:tgtEl>
                                          <p:spTgt spid="348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36"/>
                                        </p:tgtEl>
                                        <p:attrNameLst>
                                          <p:attrName>style.visibility</p:attrName>
                                        </p:attrNameLst>
                                      </p:cBhvr>
                                      <p:to>
                                        <p:strVal val="visible"/>
                                      </p:to>
                                    </p:set>
                                    <p:anim calcmode="lin" valueType="num">
                                      <p:cBhvr additive="base">
                                        <p:cTn id="31" dur="500" fill="hold"/>
                                        <p:tgtEl>
                                          <p:spTgt spid="34836"/>
                                        </p:tgtEl>
                                        <p:attrNameLst>
                                          <p:attrName>ppt_x</p:attrName>
                                        </p:attrNameLst>
                                      </p:cBhvr>
                                      <p:tavLst>
                                        <p:tav tm="0">
                                          <p:val>
                                            <p:strVal val="0-#ppt_w/2"/>
                                          </p:val>
                                        </p:tav>
                                        <p:tav tm="100000">
                                          <p:val>
                                            <p:strVal val="#ppt_x"/>
                                          </p:val>
                                        </p:tav>
                                      </p:tavLst>
                                    </p:anim>
                                    <p:anim calcmode="lin" valueType="num">
                                      <p:cBhvr additive="base">
                                        <p:cTn id="32" dur="500" fill="hold"/>
                                        <p:tgtEl>
                                          <p:spTgt spid="348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37"/>
                                        </p:tgtEl>
                                        <p:attrNameLst>
                                          <p:attrName>style.visibility</p:attrName>
                                        </p:attrNameLst>
                                      </p:cBhvr>
                                      <p:to>
                                        <p:strVal val="visible"/>
                                      </p:to>
                                    </p:set>
                                    <p:anim calcmode="lin" valueType="num">
                                      <p:cBhvr additive="base">
                                        <p:cTn id="37" dur="500" fill="hold"/>
                                        <p:tgtEl>
                                          <p:spTgt spid="34837"/>
                                        </p:tgtEl>
                                        <p:attrNameLst>
                                          <p:attrName>ppt_x</p:attrName>
                                        </p:attrNameLst>
                                      </p:cBhvr>
                                      <p:tavLst>
                                        <p:tav tm="0">
                                          <p:val>
                                            <p:strVal val="0-#ppt_w/2"/>
                                          </p:val>
                                        </p:tav>
                                        <p:tav tm="100000">
                                          <p:val>
                                            <p:strVal val="#ppt_x"/>
                                          </p:val>
                                        </p:tav>
                                      </p:tavLst>
                                    </p:anim>
                                    <p:anim calcmode="lin" valueType="num">
                                      <p:cBhvr additive="base">
                                        <p:cTn id="38" dur="500" fill="hold"/>
                                        <p:tgtEl>
                                          <p:spTgt spid="3483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animBg="1" autoUpdateAnimBg="0"/>
      <p:bldP spid="34833" grpId="0" animBg="1" autoUpdateAnimBg="0"/>
      <p:bldP spid="34834" grpId="0" animBg="1" autoUpdateAnimBg="0"/>
      <p:bldP spid="34835" grpId="0" animBg="1" autoUpdateAnimBg="0"/>
      <p:bldP spid="34836" grpId="0" animBg="1" autoUpdateAnimBg="0"/>
      <p:bldP spid="34837" grpId="0" animBg="1" autoUpdateAnimBg="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Text Box 11"/>
          <p:cNvSpPr txBox="1">
            <a:spLocks noChangeArrowheads="1"/>
          </p:cNvSpPr>
          <p:nvPr/>
        </p:nvSpPr>
        <p:spPr bwMode="auto">
          <a:xfrm>
            <a:off x="421673" y="296428"/>
            <a:ext cx="7869462" cy="646331"/>
          </a:xfrm>
          <a:prstGeom prst="rect">
            <a:avLst/>
          </a:prstGeom>
          <a:noFill/>
          <a:ln w="9525">
            <a:noFill/>
            <a:miter lim="800000"/>
            <a:headEnd/>
            <a:tailEnd/>
          </a:ln>
        </p:spPr>
        <p:txBody>
          <a:bodyPr wrap="none">
            <a:spAutoFit/>
          </a:bodyPr>
          <a:lstStyle/>
          <a:p>
            <a:pPr>
              <a:spcBef>
                <a:spcPct val="0"/>
              </a:spcBef>
              <a:defRPr/>
            </a:pPr>
            <a:r>
              <a:rPr lang="fr-FR" sz="3600" dirty="0">
                <a:solidFill>
                  <a:schemeClr val="accent1"/>
                </a:solidFill>
                <a:latin typeface="+mj-lt"/>
                <a:ea typeface="+mj-ea"/>
                <a:cs typeface="+mj-cs"/>
                <a:sym typeface="Monotype Sorts" pitchFamily="2" charset="2"/>
              </a:rPr>
              <a:t>Céréales : quel taux </a:t>
            </a:r>
            <a:r>
              <a:rPr lang="fr-FR" sz="3600" dirty="0" smtClean="0">
                <a:solidFill>
                  <a:schemeClr val="accent1"/>
                </a:solidFill>
                <a:latin typeface="+mj-lt"/>
                <a:ea typeface="+mj-ea"/>
                <a:cs typeface="+mj-cs"/>
                <a:sym typeface="Monotype Sorts" pitchFamily="2" charset="2"/>
              </a:rPr>
              <a:t>d’incorporation?</a:t>
            </a:r>
            <a:endParaRPr lang="fr-FR" sz="3600" dirty="0">
              <a:solidFill>
                <a:schemeClr val="accent1"/>
              </a:solidFill>
              <a:latin typeface="+mj-lt"/>
              <a:ea typeface="+mj-ea"/>
              <a:cs typeface="+mj-cs"/>
            </a:endParaRPr>
          </a:p>
        </p:txBody>
      </p:sp>
      <p:sp>
        <p:nvSpPr>
          <p:cNvPr id="5"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27</a:t>
            </a:r>
            <a:endParaRPr lang="fr-FR" altLang="fr-FR" dirty="0">
              <a:solidFill>
                <a:srgbClr val="008000"/>
              </a:solidFill>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127" y="2206100"/>
            <a:ext cx="8596105" cy="3450635"/>
          </a:xfrm>
          <a:prstGeom prst="rect">
            <a:avLst/>
          </a:prstGeom>
        </p:spPr>
      </p:pic>
    </p:spTree>
    <p:extLst>
      <p:ext uri="{BB962C8B-B14F-4D97-AF65-F5344CB8AC3E}">
        <p14:creationId xmlns:p14="http://schemas.microsoft.com/office/powerpoint/2010/main" val="346964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28"/>
          <p:cNvSpPr/>
          <p:nvPr/>
        </p:nvSpPr>
        <p:spPr>
          <a:xfrm>
            <a:off x="4911571" y="1976943"/>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6" name="Titre 2"/>
          <p:cNvSpPr txBox="1">
            <a:spLocks/>
          </p:cNvSpPr>
          <p:nvPr/>
        </p:nvSpPr>
        <p:spPr>
          <a:xfrm>
            <a:off x="1033570" y="230127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smtClean="0">
                <a:solidFill>
                  <a:schemeClr val="bg1"/>
                </a:solidFill>
              </a:rPr>
              <a:t>6</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a:solidFill>
                  <a:srgbClr val="00B050"/>
                </a:solidFill>
              </a:rPr>
              <a:t>Les compléments azotés </a:t>
            </a:r>
            <a:endParaRPr lang="fr-FR" sz="4800" b="1" dirty="0" smtClean="0">
              <a:solidFill>
                <a:srgbClr val="00B050"/>
              </a:solidFill>
            </a:endParaRPr>
          </a:p>
          <a:p>
            <a:pPr algn="ctr"/>
            <a:r>
              <a:rPr lang="fr-FR" sz="4800" b="1" dirty="0" smtClean="0">
                <a:solidFill>
                  <a:srgbClr val="00B050"/>
                </a:solidFill>
              </a:rPr>
              <a:t>à </a:t>
            </a:r>
            <a:r>
              <a:rPr lang="fr-FR" sz="4800" b="1" dirty="0">
                <a:solidFill>
                  <a:srgbClr val="00B050"/>
                </a:solidFill>
              </a:rPr>
              <a:t>associer aux céréales</a:t>
            </a:r>
          </a:p>
        </p:txBody>
      </p:sp>
      <p:sp>
        <p:nvSpPr>
          <p:cNvPr id="7"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28</a:t>
            </a:r>
            <a:endParaRPr lang="fr-FR" altLang="fr-FR" dirty="0">
              <a:solidFill>
                <a:srgbClr val="008000"/>
              </a:solidFill>
            </a:endParaRPr>
          </a:p>
        </p:txBody>
      </p:sp>
    </p:spTree>
    <p:extLst>
      <p:ext uri="{BB962C8B-B14F-4D97-AF65-F5344CB8AC3E}">
        <p14:creationId xmlns:p14="http://schemas.microsoft.com/office/powerpoint/2010/main" val="68883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5" name="Text Box 11"/>
          <p:cNvSpPr txBox="1">
            <a:spLocks noChangeArrowheads="1"/>
          </p:cNvSpPr>
          <p:nvPr/>
        </p:nvSpPr>
        <p:spPr bwMode="auto">
          <a:xfrm>
            <a:off x="421673" y="296428"/>
            <a:ext cx="6333785" cy="1200329"/>
          </a:xfrm>
          <a:prstGeom prst="rect">
            <a:avLst/>
          </a:prstGeom>
          <a:noFill/>
          <a:ln w="9525">
            <a:noFill/>
            <a:miter lim="800000"/>
            <a:headEnd/>
            <a:tailEnd/>
          </a:ln>
        </p:spPr>
        <p:txBody>
          <a:bodyPr wrap="none">
            <a:spAutoFit/>
          </a:bodyPr>
          <a:lstStyle/>
          <a:p>
            <a:pPr>
              <a:spcBef>
                <a:spcPct val="0"/>
              </a:spcBef>
              <a:defRPr/>
            </a:pPr>
            <a:r>
              <a:rPr lang="fr-FR" sz="3600" dirty="0">
                <a:solidFill>
                  <a:schemeClr val="accent1"/>
                </a:solidFill>
                <a:latin typeface="+mj-lt"/>
                <a:ea typeface="+mj-ea"/>
                <a:cs typeface="+mj-cs"/>
                <a:sym typeface="Monotype Sorts" pitchFamily="2" charset="2"/>
              </a:rPr>
              <a:t>Complément azoté possible : </a:t>
            </a:r>
          </a:p>
          <a:p>
            <a:pPr>
              <a:spcBef>
                <a:spcPct val="0"/>
              </a:spcBef>
              <a:defRPr/>
            </a:pPr>
            <a:r>
              <a:rPr lang="fr-FR" sz="3600" b="1" dirty="0">
                <a:solidFill>
                  <a:schemeClr val="accent5"/>
                </a:solidFill>
                <a:latin typeface="+mj-lt"/>
                <a:ea typeface="+mj-ea"/>
                <a:cs typeface="+mj-cs"/>
                <a:sym typeface="Monotype Sorts" pitchFamily="2" charset="2"/>
              </a:rPr>
              <a:t>les complémentaires azotés</a:t>
            </a:r>
          </a:p>
        </p:txBody>
      </p:sp>
      <p:sp>
        <p:nvSpPr>
          <p:cNvPr id="3" name="Espace réservé du contenu 2"/>
          <p:cNvSpPr>
            <a:spLocks noGrp="1"/>
          </p:cNvSpPr>
          <p:nvPr>
            <p:ph idx="1"/>
          </p:nvPr>
        </p:nvSpPr>
        <p:spPr>
          <a:xfrm>
            <a:off x="677333" y="2160589"/>
            <a:ext cx="9823193" cy="3637310"/>
          </a:xfrm>
        </p:spPr>
        <p:txBody>
          <a:bodyPr>
            <a:normAutofit/>
          </a:bodyPr>
          <a:lstStyle/>
          <a:p>
            <a:r>
              <a:rPr lang="fr-FR" sz="2400" dirty="0" smtClean="0"/>
              <a:t>Pourvus </a:t>
            </a:r>
            <a:r>
              <a:rPr lang="fr-FR" sz="2400" dirty="0"/>
              <a:t>en minéraux et vitamines </a:t>
            </a:r>
          </a:p>
          <a:p>
            <a:endParaRPr lang="fr-FR" sz="1200" dirty="0"/>
          </a:p>
          <a:p>
            <a:r>
              <a:rPr lang="fr-FR" sz="2400" dirty="0" smtClean="0"/>
              <a:t>Pourvus </a:t>
            </a:r>
            <a:r>
              <a:rPr lang="fr-FR" sz="2400" dirty="0"/>
              <a:t>en chlorure d’ammonium </a:t>
            </a:r>
            <a:r>
              <a:rPr lang="fr-FR" sz="2000" dirty="0"/>
              <a:t>(à vérifier dans la liste des additifs)</a:t>
            </a:r>
          </a:p>
          <a:p>
            <a:endParaRPr lang="fr-FR" sz="1200" dirty="0"/>
          </a:p>
          <a:p>
            <a:r>
              <a:rPr lang="fr-FR" sz="2400" dirty="0" smtClean="0"/>
              <a:t>Sans </a:t>
            </a:r>
            <a:r>
              <a:rPr lang="fr-FR" sz="2400" dirty="0"/>
              <a:t>réduction des croissances par rapport à un aliment complet de même valeur alimentaire</a:t>
            </a:r>
          </a:p>
          <a:p>
            <a:endParaRPr lang="fr-FR" sz="2400" dirty="0"/>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29</a:t>
            </a:r>
            <a:endParaRPr lang="fr-FR" altLang="fr-FR" dirty="0"/>
          </a:p>
        </p:txBody>
      </p:sp>
    </p:spTree>
    <p:extLst>
      <p:ext uri="{BB962C8B-B14F-4D97-AF65-F5344CB8AC3E}">
        <p14:creationId xmlns:p14="http://schemas.microsoft.com/office/powerpoint/2010/main" val="3551953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a:xfrm>
            <a:off x="677334" y="420689"/>
            <a:ext cx="8596668" cy="1320800"/>
          </a:xfrm>
        </p:spPr>
        <p:txBody>
          <a:bodyPr>
            <a:normAutofit/>
          </a:bodyPr>
          <a:lstStyle/>
          <a:p>
            <a:r>
              <a:rPr lang="fr-FR" dirty="0"/>
              <a:t>Complément azoté possible :</a:t>
            </a:r>
            <a:br>
              <a:rPr lang="fr-FR" dirty="0"/>
            </a:br>
            <a:r>
              <a:rPr lang="fr-FR" b="1" dirty="0" smtClean="0">
                <a:solidFill>
                  <a:schemeClr val="accent5"/>
                </a:solidFill>
              </a:rPr>
              <a:t>les </a:t>
            </a:r>
            <a:r>
              <a:rPr lang="fr-FR" b="1" dirty="0">
                <a:solidFill>
                  <a:schemeClr val="accent5"/>
                </a:solidFill>
              </a:rPr>
              <a:t>tourteaux </a:t>
            </a:r>
            <a:r>
              <a:rPr lang="fr-FR" b="1" dirty="0" smtClean="0">
                <a:solidFill>
                  <a:schemeClr val="accent5"/>
                </a:solidFill>
              </a:rPr>
              <a:t>d’oléagineux</a:t>
            </a:r>
            <a:endParaRPr lang="fr-FR" b="1" dirty="0">
              <a:solidFill>
                <a:schemeClr val="accent5"/>
              </a:solidFill>
            </a:endParaRPr>
          </a:p>
        </p:txBody>
      </p:sp>
      <p:sp>
        <p:nvSpPr>
          <p:cNvPr id="3" name="Espace réservé du contenu 2"/>
          <p:cNvSpPr>
            <a:spLocks noGrp="1"/>
          </p:cNvSpPr>
          <p:nvPr>
            <p:ph idx="1"/>
          </p:nvPr>
        </p:nvSpPr>
        <p:spPr>
          <a:xfrm>
            <a:off x="750532" y="2041178"/>
            <a:ext cx="8596668" cy="3880773"/>
          </a:xfrm>
        </p:spPr>
        <p:txBody>
          <a:bodyPr>
            <a:normAutofit/>
          </a:bodyPr>
          <a:lstStyle/>
          <a:p>
            <a:r>
              <a:rPr lang="fr-FR" sz="2400" dirty="0"/>
              <a:t>Valeurs alimentaires par kg </a:t>
            </a:r>
            <a:r>
              <a:rPr lang="fr-FR" sz="2400" dirty="0" smtClean="0"/>
              <a:t>brut</a:t>
            </a:r>
            <a:endParaRPr lang="fr-FR" sz="2400" dirty="0"/>
          </a:p>
        </p:txBody>
      </p:sp>
      <p:sp>
        <p:nvSpPr>
          <p:cNvPr id="10"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30</a:t>
            </a:r>
            <a:endParaRPr lang="fr-FR" altLang="fr-FR" dirty="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501" y="2887809"/>
            <a:ext cx="8254699" cy="3554276"/>
          </a:xfrm>
          <a:prstGeom prst="rect">
            <a:avLst/>
          </a:prstGeom>
        </p:spPr>
      </p:pic>
    </p:spTree>
    <p:extLst>
      <p:ext uri="{BB962C8B-B14F-4D97-AF65-F5344CB8AC3E}">
        <p14:creationId xmlns:p14="http://schemas.microsoft.com/office/powerpoint/2010/main" val="3462003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28"/>
          <p:cNvSpPr/>
          <p:nvPr/>
        </p:nvSpPr>
        <p:spPr>
          <a:xfrm>
            <a:off x="4689149" y="1668025"/>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itre 2"/>
          <p:cNvSpPr>
            <a:spLocks noGrp="1"/>
          </p:cNvSpPr>
          <p:nvPr>
            <p:ph type="title"/>
          </p:nvPr>
        </p:nvSpPr>
        <p:spPr>
          <a:xfrm>
            <a:off x="811148" y="1992352"/>
            <a:ext cx="8596668" cy="1320800"/>
          </a:xfrm>
        </p:spPr>
        <p:txBody>
          <a:bodyPr>
            <a:noAutofit/>
          </a:bodyPr>
          <a:lstStyle/>
          <a:p>
            <a:pPr algn="ctr"/>
            <a:r>
              <a:rPr lang="fr-FR" sz="4000" b="1" dirty="0" smtClean="0">
                <a:solidFill>
                  <a:schemeClr val="bg1"/>
                </a:solidFill>
              </a:rPr>
              <a:t>1</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a:solidFill>
                  <a:srgbClr val="00B050"/>
                </a:solidFill>
              </a:rPr>
              <a:t>Les qualités de carcasse recherchées</a:t>
            </a: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241924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7651" name="Text Box 3"/>
          <p:cNvSpPr txBox="1">
            <a:spLocks noChangeArrowheads="1"/>
          </p:cNvSpPr>
          <p:nvPr/>
        </p:nvSpPr>
        <p:spPr bwMode="auto">
          <a:xfrm>
            <a:off x="-1760555" y="6331578"/>
            <a:ext cx="8775700" cy="1015663"/>
          </a:xfrm>
          <a:prstGeom prst="rect">
            <a:avLst/>
          </a:prstGeom>
          <a:noFill/>
          <a:ln w="9525">
            <a:noFill/>
            <a:miter lim="800000"/>
            <a:headEnd/>
            <a:tailEnd/>
          </a:ln>
        </p:spPr>
        <p:txBody>
          <a:bodyPr>
            <a:spAutoFit/>
          </a:bodyPr>
          <a:lstStyle/>
          <a:p>
            <a:pPr algn="ctr" eaLnBrk="1" hangingPunct="1">
              <a:buFont typeface="Wingdings" pitchFamily="2" charset="2"/>
              <a:buNone/>
              <a:defRPr/>
            </a:pP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6" name="Titre 1"/>
          <p:cNvSpPr txBox="1">
            <a:spLocks/>
          </p:cNvSpPr>
          <p:nvPr/>
        </p:nvSpPr>
        <p:spPr>
          <a:xfrm>
            <a:off x="677334" y="420689"/>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Complément azoté possible :</a:t>
            </a:r>
            <a:br>
              <a:rPr lang="fr-FR" dirty="0" smtClean="0"/>
            </a:br>
            <a:r>
              <a:rPr lang="fr-FR" b="1" dirty="0" smtClean="0">
                <a:solidFill>
                  <a:schemeClr val="accent5"/>
                </a:solidFill>
              </a:rPr>
              <a:t>les tourteaux d’oléagineux</a:t>
            </a:r>
            <a:endParaRPr lang="fr-FR" b="1" dirty="0">
              <a:solidFill>
                <a:schemeClr val="accent5"/>
              </a:solidFill>
            </a:endParaRPr>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31</a:t>
            </a:r>
            <a:endParaRPr lang="fr-FR" altLang="fr-FR" dirty="0">
              <a:solidFill>
                <a:srgbClr val="008000"/>
              </a:solidFill>
            </a:endParaRPr>
          </a:p>
        </p:txBody>
      </p:sp>
      <p:pic>
        <p:nvPicPr>
          <p:cNvPr id="4" name="Image 3"/>
          <p:cNvPicPr>
            <a:picLocks noChangeAspect="1"/>
          </p:cNvPicPr>
          <p:nvPr/>
        </p:nvPicPr>
        <p:blipFill>
          <a:blip r:embed="rId4"/>
          <a:stretch>
            <a:fillRect/>
          </a:stretch>
        </p:blipFill>
        <p:spPr>
          <a:xfrm>
            <a:off x="1228810" y="1798925"/>
            <a:ext cx="8449222" cy="4532286"/>
          </a:xfrm>
          <a:prstGeom prst="rect">
            <a:avLst/>
          </a:prstGeom>
        </p:spPr>
      </p:pic>
    </p:spTree>
    <p:extLst>
      <p:ext uri="{BB962C8B-B14F-4D97-AF65-F5344CB8AC3E}">
        <p14:creationId xmlns:p14="http://schemas.microsoft.com/office/powerpoint/2010/main" val="3278930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3" name="Espace réservé du contenu 2"/>
          <p:cNvSpPr>
            <a:spLocks noGrp="1"/>
          </p:cNvSpPr>
          <p:nvPr>
            <p:ph idx="1"/>
          </p:nvPr>
        </p:nvSpPr>
        <p:spPr>
          <a:xfrm>
            <a:off x="750532" y="1748790"/>
            <a:ext cx="8596668" cy="3880773"/>
          </a:xfrm>
        </p:spPr>
        <p:txBody>
          <a:bodyPr>
            <a:normAutofit/>
          </a:bodyPr>
          <a:lstStyle/>
          <a:p>
            <a:r>
              <a:rPr lang="fr-FR" sz="2400" dirty="0"/>
              <a:t>Les résultats par rapport aux autres sources </a:t>
            </a:r>
            <a:r>
              <a:rPr lang="fr-FR" sz="2400" dirty="0" smtClean="0"/>
              <a:t>azotées</a:t>
            </a:r>
            <a:endParaRPr lang="fr-FR" sz="2400" dirty="0"/>
          </a:p>
        </p:txBody>
      </p:sp>
      <p:sp>
        <p:nvSpPr>
          <p:cNvPr id="9" name="Titre 1"/>
          <p:cNvSpPr txBox="1">
            <a:spLocks noGrp="1"/>
          </p:cNvSpPr>
          <p:nvPr>
            <p:ph type="title"/>
          </p:nvPr>
        </p:nvSpPr>
        <p:spPr>
          <a:xfrm>
            <a:off x="345739" y="236538"/>
            <a:ext cx="8596668"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Complément azoté possible :</a:t>
            </a:r>
            <a:br>
              <a:rPr lang="fr-FR" dirty="0" smtClean="0"/>
            </a:br>
            <a:r>
              <a:rPr lang="fr-FR" b="1" dirty="0" smtClean="0">
                <a:solidFill>
                  <a:schemeClr val="accent5"/>
                </a:solidFill>
              </a:rPr>
              <a:t>les tourteaux d’oléagineux</a:t>
            </a:r>
            <a:endParaRPr lang="fr-FR" b="1" dirty="0">
              <a:solidFill>
                <a:schemeClr val="accent5"/>
              </a:solidFill>
            </a:endParaRPr>
          </a:p>
        </p:txBody>
      </p:sp>
      <p:sp>
        <p:nvSpPr>
          <p:cNvPr id="11"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32</a:t>
            </a:r>
            <a:endParaRPr lang="fr-FR" altLang="fr-FR" dirty="0"/>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4395" y="2380661"/>
            <a:ext cx="8315665" cy="3950550"/>
          </a:xfrm>
          <a:prstGeom prst="rect">
            <a:avLst/>
          </a:prstGeom>
        </p:spPr>
      </p:pic>
    </p:spTree>
    <p:extLst>
      <p:ext uri="{BB962C8B-B14F-4D97-AF65-F5344CB8AC3E}">
        <p14:creationId xmlns:p14="http://schemas.microsoft.com/office/powerpoint/2010/main" val="1727068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a:xfrm>
            <a:off x="586899" y="201613"/>
            <a:ext cx="8596668" cy="1320800"/>
          </a:xfrm>
        </p:spPr>
        <p:txBody>
          <a:bodyPr/>
          <a:lstStyle/>
          <a:p>
            <a:r>
              <a:rPr lang="fr-FR" dirty="0"/>
              <a:t>Complément azoté possible :</a:t>
            </a:r>
            <a:br>
              <a:rPr lang="fr-FR" dirty="0"/>
            </a:br>
            <a:r>
              <a:rPr lang="fr-FR" b="1" dirty="0">
                <a:solidFill>
                  <a:schemeClr val="accent5"/>
                </a:solidFill>
              </a:rPr>
              <a:t>les tourteaux d’oléagineux</a:t>
            </a:r>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33</a:t>
            </a:r>
            <a:endParaRPr lang="fr-FR" altLang="fr-FR" dirty="0"/>
          </a:p>
        </p:txBody>
      </p:sp>
      <p:sp>
        <p:nvSpPr>
          <p:cNvPr id="4" name="Espace réservé du contenu 3"/>
          <p:cNvSpPr>
            <a:spLocks noGrp="1"/>
          </p:cNvSpPr>
          <p:nvPr>
            <p:ph idx="1"/>
          </p:nvPr>
        </p:nvSpPr>
        <p:spPr/>
        <p:txBody>
          <a:bodyPr/>
          <a:lstStyle/>
          <a:p>
            <a:endParaRPr lang="fr-FR"/>
          </a:p>
        </p:txBody>
      </p:sp>
      <p:pic>
        <p:nvPicPr>
          <p:cNvPr id="6" name="Image 5"/>
          <p:cNvPicPr>
            <a:picLocks noChangeAspect="1"/>
          </p:cNvPicPr>
          <p:nvPr/>
        </p:nvPicPr>
        <p:blipFill>
          <a:blip r:embed="rId4"/>
          <a:stretch>
            <a:fillRect/>
          </a:stretch>
        </p:blipFill>
        <p:spPr>
          <a:xfrm>
            <a:off x="586898" y="1522412"/>
            <a:ext cx="9481235" cy="4866031"/>
          </a:xfrm>
          <a:prstGeom prst="rect">
            <a:avLst/>
          </a:prstGeom>
        </p:spPr>
      </p:pic>
    </p:spTree>
    <p:extLst>
      <p:ext uri="{BB962C8B-B14F-4D97-AF65-F5344CB8AC3E}">
        <p14:creationId xmlns:p14="http://schemas.microsoft.com/office/powerpoint/2010/main" val="2317603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Complément azoté possible :</a:t>
            </a:r>
            <a:br>
              <a:rPr lang="fr-FR" dirty="0"/>
            </a:br>
            <a:r>
              <a:rPr lang="fr-FR" b="1" dirty="0">
                <a:solidFill>
                  <a:schemeClr val="accent5"/>
                </a:solidFill>
              </a:rPr>
              <a:t>les </a:t>
            </a:r>
            <a:r>
              <a:rPr lang="fr-FR" b="1" dirty="0" smtClean="0">
                <a:solidFill>
                  <a:schemeClr val="accent5"/>
                </a:solidFill>
              </a:rPr>
              <a:t>protéagineux</a:t>
            </a:r>
            <a:endParaRPr lang="fr-FR" b="1" dirty="0">
              <a:solidFill>
                <a:schemeClr val="accent5"/>
              </a:solidFill>
            </a:endParaRPr>
          </a:p>
        </p:txBody>
      </p:sp>
      <p:sp>
        <p:nvSpPr>
          <p:cNvPr id="3" name="Espace réservé du contenu 2"/>
          <p:cNvSpPr>
            <a:spLocks noGrp="1"/>
          </p:cNvSpPr>
          <p:nvPr>
            <p:ph idx="1"/>
          </p:nvPr>
        </p:nvSpPr>
        <p:spPr>
          <a:xfrm>
            <a:off x="677334" y="1944400"/>
            <a:ext cx="8596668" cy="773530"/>
          </a:xfrm>
        </p:spPr>
        <p:txBody>
          <a:bodyPr>
            <a:normAutofit/>
          </a:bodyPr>
          <a:lstStyle/>
          <a:p>
            <a:r>
              <a:rPr lang="fr-FR" sz="2400" dirty="0"/>
              <a:t>Valeurs alimentaires par kg </a:t>
            </a:r>
            <a:r>
              <a:rPr lang="fr-FR" sz="2400" dirty="0" smtClean="0"/>
              <a:t>brut</a:t>
            </a:r>
            <a:endParaRPr lang="fr-FR" sz="2400" dirty="0"/>
          </a:p>
        </p:txBody>
      </p:sp>
      <p:sp>
        <p:nvSpPr>
          <p:cNvPr id="10"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34</a:t>
            </a:r>
            <a:endParaRPr lang="fr-FR" altLang="fr-FR" dirty="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7155" y="2880910"/>
            <a:ext cx="8370533" cy="3267739"/>
          </a:xfrm>
          <a:prstGeom prst="rect">
            <a:avLst/>
          </a:prstGeom>
        </p:spPr>
      </p:pic>
    </p:spTree>
    <p:extLst>
      <p:ext uri="{BB962C8B-B14F-4D97-AF65-F5344CB8AC3E}">
        <p14:creationId xmlns:p14="http://schemas.microsoft.com/office/powerpoint/2010/main" val="33504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p:txBody>
          <a:bodyPr/>
          <a:lstStyle/>
          <a:p>
            <a:r>
              <a:rPr lang="fr-FR" dirty="0"/>
              <a:t>Complément azoté possible :</a:t>
            </a:r>
            <a:br>
              <a:rPr lang="fr-FR" dirty="0"/>
            </a:br>
            <a:r>
              <a:rPr lang="fr-FR" b="1" dirty="0">
                <a:solidFill>
                  <a:schemeClr val="accent5"/>
                </a:solidFill>
              </a:rPr>
              <a:t>les protéagineux</a:t>
            </a:r>
          </a:p>
        </p:txBody>
      </p:sp>
      <p:sp>
        <p:nvSpPr>
          <p:cNvPr id="3" name="Espace réservé du contenu 2"/>
          <p:cNvSpPr>
            <a:spLocks noGrp="1"/>
          </p:cNvSpPr>
          <p:nvPr>
            <p:ph idx="1"/>
          </p:nvPr>
        </p:nvSpPr>
        <p:spPr>
          <a:xfrm>
            <a:off x="848156" y="2041179"/>
            <a:ext cx="8596668" cy="644838"/>
          </a:xfrm>
        </p:spPr>
        <p:txBody>
          <a:bodyPr>
            <a:normAutofit/>
          </a:bodyPr>
          <a:lstStyle/>
          <a:p>
            <a:r>
              <a:rPr lang="fr-FR" sz="2400" dirty="0"/>
              <a:t>Taux </a:t>
            </a:r>
            <a:r>
              <a:rPr lang="fr-FR" sz="2400" dirty="0" smtClean="0"/>
              <a:t>d’incorporation</a:t>
            </a:r>
            <a:endParaRPr lang="fr-FR" sz="2400" dirty="0"/>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35</a:t>
            </a:r>
            <a:endParaRPr lang="fr-FR" altLang="fr-FR" dirty="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7980" y="2789462"/>
            <a:ext cx="7517019" cy="3359187"/>
          </a:xfrm>
          <a:prstGeom prst="rect">
            <a:avLst/>
          </a:prstGeom>
        </p:spPr>
      </p:pic>
    </p:spTree>
    <p:extLst>
      <p:ext uri="{BB962C8B-B14F-4D97-AF65-F5344CB8AC3E}">
        <p14:creationId xmlns:p14="http://schemas.microsoft.com/office/powerpoint/2010/main" val="2358735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6" name="Titre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Complément azoté possible :</a:t>
            </a:r>
            <a:br>
              <a:rPr lang="fr-FR" dirty="0" smtClean="0"/>
            </a:br>
            <a:r>
              <a:rPr lang="fr-FR" b="1" dirty="0" smtClean="0">
                <a:solidFill>
                  <a:schemeClr val="accent5"/>
                </a:solidFill>
              </a:rPr>
              <a:t>les protéagineux</a:t>
            </a:r>
            <a:endParaRPr lang="fr-FR" b="1" dirty="0">
              <a:solidFill>
                <a:schemeClr val="accent5"/>
              </a:solidFill>
            </a:endParaRPr>
          </a:p>
        </p:txBody>
      </p:sp>
      <p:sp>
        <p:nvSpPr>
          <p:cNvPr id="7" name="Espace réservé du contenu 2"/>
          <p:cNvSpPr txBox="1">
            <a:spLocks/>
          </p:cNvSpPr>
          <p:nvPr/>
        </p:nvSpPr>
        <p:spPr>
          <a:xfrm>
            <a:off x="677333" y="2160589"/>
            <a:ext cx="10375853" cy="64290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400" dirty="0"/>
              <a:t>Les résultats par rapport à un aliment dosant 0,9 UF et 100 g de PDI </a:t>
            </a:r>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36</a:t>
            </a:r>
            <a:endParaRPr lang="fr-FR" altLang="fr-FR" dirty="0">
              <a:solidFill>
                <a:srgbClr val="008000"/>
              </a:solidFill>
            </a:endParaRP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166" y="2898533"/>
            <a:ext cx="7895004" cy="3615241"/>
          </a:xfrm>
          <a:prstGeom prst="rect">
            <a:avLst/>
          </a:prstGeom>
        </p:spPr>
      </p:pic>
    </p:spTree>
    <p:extLst>
      <p:ext uri="{BB962C8B-B14F-4D97-AF65-F5344CB8AC3E}">
        <p14:creationId xmlns:p14="http://schemas.microsoft.com/office/powerpoint/2010/main" val="283153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p:txBody>
          <a:bodyPr>
            <a:normAutofit/>
          </a:bodyPr>
          <a:lstStyle/>
          <a:p>
            <a:r>
              <a:rPr lang="fr-FR" dirty="0"/>
              <a:t>Complément azoté possible : </a:t>
            </a:r>
            <a:br>
              <a:rPr lang="fr-FR" dirty="0"/>
            </a:br>
            <a:r>
              <a:rPr lang="fr-FR" b="1" dirty="0">
                <a:solidFill>
                  <a:schemeClr val="accent5"/>
                </a:solidFill>
              </a:rPr>
              <a:t>les fourrages de </a:t>
            </a:r>
            <a:r>
              <a:rPr lang="fr-FR" b="1" dirty="0" smtClean="0">
                <a:solidFill>
                  <a:schemeClr val="accent5"/>
                </a:solidFill>
              </a:rPr>
              <a:t>légumineuses</a:t>
            </a:r>
            <a:endParaRPr lang="fr-FR" b="1" dirty="0">
              <a:solidFill>
                <a:schemeClr val="accent5"/>
              </a:solidFill>
            </a:endParaRPr>
          </a:p>
        </p:txBody>
      </p:sp>
      <p:sp>
        <p:nvSpPr>
          <p:cNvPr id="3" name="Espace réservé du contenu 2"/>
          <p:cNvSpPr>
            <a:spLocks noGrp="1"/>
          </p:cNvSpPr>
          <p:nvPr>
            <p:ph idx="1"/>
          </p:nvPr>
        </p:nvSpPr>
        <p:spPr>
          <a:xfrm>
            <a:off x="677334" y="2041178"/>
            <a:ext cx="8596668" cy="3880773"/>
          </a:xfrm>
        </p:spPr>
        <p:txBody>
          <a:bodyPr>
            <a:normAutofit/>
          </a:bodyPr>
          <a:lstStyle/>
          <a:p>
            <a:r>
              <a:rPr lang="fr-FR" sz="2400" dirty="0"/>
              <a:t>Valeurs alimentaires par kg </a:t>
            </a:r>
            <a:r>
              <a:rPr lang="fr-FR" sz="2400" dirty="0" smtClean="0"/>
              <a:t>brut</a:t>
            </a:r>
            <a:endParaRPr lang="fr-FR" sz="2400" dirty="0"/>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37</a:t>
            </a:r>
            <a:endParaRPr lang="fr-FR" altLang="fr-FR" dirty="0"/>
          </a:p>
        </p:txBody>
      </p:sp>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956" y="2775698"/>
            <a:ext cx="8352244" cy="3657917"/>
          </a:xfrm>
          <a:prstGeom prst="rect">
            <a:avLst/>
          </a:prstGeom>
        </p:spPr>
      </p:pic>
    </p:spTree>
    <p:extLst>
      <p:ext uri="{BB962C8B-B14F-4D97-AF65-F5344CB8AC3E}">
        <p14:creationId xmlns:p14="http://schemas.microsoft.com/office/powerpoint/2010/main" val="2473027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Complément azoté possible : </a:t>
            </a:r>
            <a:br>
              <a:rPr lang="fr-FR" dirty="0"/>
            </a:br>
            <a:r>
              <a:rPr lang="fr-FR" b="1" dirty="0">
                <a:solidFill>
                  <a:schemeClr val="accent5"/>
                </a:solidFill>
              </a:rPr>
              <a:t>les fourrages de </a:t>
            </a:r>
            <a:r>
              <a:rPr lang="fr-FR" b="1" dirty="0" smtClean="0">
                <a:solidFill>
                  <a:schemeClr val="accent5"/>
                </a:solidFill>
              </a:rPr>
              <a:t>légumineuses</a:t>
            </a:r>
            <a:endParaRPr lang="fr-FR" b="1" dirty="0">
              <a:solidFill>
                <a:schemeClr val="accent5"/>
              </a:solidFill>
            </a:endParaRPr>
          </a:p>
        </p:txBody>
      </p:sp>
      <p:sp>
        <p:nvSpPr>
          <p:cNvPr id="3" name="Espace réservé du contenu 2"/>
          <p:cNvSpPr>
            <a:spLocks noGrp="1"/>
          </p:cNvSpPr>
          <p:nvPr>
            <p:ph idx="1"/>
          </p:nvPr>
        </p:nvSpPr>
        <p:spPr>
          <a:xfrm>
            <a:off x="750532" y="2041179"/>
            <a:ext cx="8596668" cy="480958"/>
          </a:xfrm>
        </p:spPr>
        <p:txBody>
          <a:bodyPr>
            <a:normAutofit/>
          </a:bodyPr>
          <a:lstStyle/>
          <a:p>
            <a:r>
              <a:rPr lang="fr-FR" sz="2400" dirty="0"/>
              <a:t>Tout est dans les </a:t>
            </a:r>
            <a:r>
              <a:rPr lang="fr-FR" sz="2400" dirty="0" smtClean="0"/>
              <a:t>feuilles</a:t>
            </a:r>
            <a:endParaRPr lang="fr-FR" sz="2400" dirty="0"/>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38</a:t>
            </a:r>
            <a:endParaRPr lang="fr-FR" alt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4149" y="2892436"/>
            <a:ext cx="7669433" cy="3621338"/>
          </a:xfrm>
          <a:prstGeom prst="rect">
            <a:avLst/>
          </a:prstGeom>
        </p:spPr>
      </p:pic>
    </p:spTree>
    <p:extLst>
      <p:ext uri="{BB962C8B-B14F-4D97-AF65-F5344CB8AC3E}">
        <p14:creationId xmlns:p14="http://schemas.microsoft.com/office/powerpoint/2010/main" val="3835412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p:txBody>
          <a:bodyPr>
            <a:normAutofit/>
          </a:bodyPr>
          <a:lstStyle/>
          <a:p>
            <a:r>
              <a:rPr lang="fr-FR" dirty="0"/>
              <a:t>Complément azoté possible :</a:t>
            </a:r>
            <a:br>
              <a:rPr lang="fr-FR" dirty="0"/>
            </a:br>
            <a:r>
              <a:rPr lang="fr-FR" b="1" dirty="0" smtClean="0">
                <a:solidFill>
                  <a:schemeClr val="accent5"/>
                </a:solidFill>
              </a:rPr>
              <a:t>les </a:t>
            </a:r>
            <a:r>
              <a:rPr lang="fr-FR" b="1" dirty="0">
                <a:solidFill>
                  <a:schemeClr val="accent5"/>
                </a:solidFill>
              </a:rPr>
              <a:t>fourrages de </a:t>
            </a:r>
            <a:r>
              <a:rPr lang="fr-FR" b="1" dirty="0" smtClean="0">
                <a:solidFill>
                  <a:schemeClr val="accent5"/>
                </a:solidFill>
              </a:rPr>
              <a:t>légumineuses</a:t>
            </a:r>
            <a:endParaRPr lang="fr-FR" b="1" dirty="0">
              <a:solidFill>
                <a:schemeClr val="accent5"/>
              </a:solidFill>
            </a:endParaRPr>
          </a:p>
        </p:txBody>
      </p:sp>
      <p:sp>
        <p:nvSpPr>
          <p:cNvPr id="3" name="Espace réservé du contenu 2"/>
          <p:cNvSpPr>
            <a:spLocks noGrp="1"/>
          </p:cNvSpPr>
          <p:nvPr>
            <p:ph idx="1"/>
          </p:nvPr>
        </p:nvSpPr>
        <p:spPr>
          <a:xfrm>
            <a:off x="677333" y="2160589"/>
            <a:ext cx="8778165" cy="753433"/>
          </a:xfrm>
        </p:spPr>
        <p:txBody>
          <a:bodyPr>
            <a:normAutofit lnSpcReduction="10000"/>
          </a:bodyPr>
          <a:lstStyle/>
          <a:p>
            <a:r>
              <a:rPr lang="fr-FR" sz="2400" dirty="0"/>
              <a:t>Les résultats par rapport à un mélange fermier et du foin de graminées</a:t>
            </a:r>
          </a:p>
          <a:p>
            <a:pPr marL="0" indent="0">
              <a:buNone/>
            </a:pPr>
            <a:endParaRPr lang="fr-FR" sz="2400" dirty="0"/>
          </a:p>
        </p:txBody>
      </p:sp>
      <p:sp>
        <p:nvSpPr>
          <p:cNvPr id="8"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39</a:t>
            </a:r>
            <a:endParaRPr lang="fr-FR" altLang="fr-FR" dirty="0"/>
          </a:p>
        </p:txBody>
      </p:sp>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8913" y="3060100"/>
            <a:ext cx="7895004" cy="3651821"/>
          </a:xfrm>
          <a:prstGeom prst="rect">
            <a:avLst/>
          </a:prstGeom>
        </p:spPr>
      </p:pic>
    </p:spTree>
    <p:extLst>
      <p:ext uri="{BB962C8B-B14F-4D97-AF65-F5344CB8AC3E}">
        <p14:creationId xmlns:p14="http://schemas.microsoft.com/office/powerpoint/2010/main" val="1269112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Complément azoté possible :</a:t>
            </a:r>
            <a:br>
              <a:rPr lang="fr-FR" dirty="0"/>
            </a:br>
            <a:r>
              <a:rPr lang="fr-FR" b="1" dirty="0" smtClean="0">
                <a:solidFill>
                  <a:schemeClr val="accent5"/>
                </a:solidFill>
              </a:rPr>
              <a:t>les </a:t>
            </a:r>
            <a:r>
              <a:rPr lang="fr-FR" b="1" dirty="0">
                <a:solidFill>
                  <a:schemeClr val="accent5"/>
                </a:solidFill>
              </a:rPr>
              <a:t>fourrages de </a:t>
            </a:r>
            <a:r>
              <a:rPr lang="fr-FR" b="1" dirty="0" smtClean="0">
                <a:solidFill>
                  <a:schemeClr val="accent5"/>
                </a:solidFill>
              </a:rPr>
              <a:t>légumineuses</a:t>
            </a:r>
            <a:endParaRPr lang="fr-FR" b="1" dirty="0">
              <a:solidFill>
                <a:schemeClr val="accent5"/>
              </a:solidFill>
            </a:endParaRPr>
          </a:p>
        </p:txBody>
      </p:sp>
      <p:sp>
        <p:nvSpPr>
          <p:cNvPr id="3" name="Espace réservé du contenu 2"/>
          <p:cNvSpPr>
            <a:spLocks noGrp="1"/>
          </p:cNvSpPr>
          <p:nvPr>
            <p:ph idx="1"/>
          </p:nvPr>
        </p:nvSpPr>
        <p:spPr>
          <a:xfrm>
            <a:off x="750532" y="2180685"/>
            <a:ext cx="8596668" cy="3325811"/>
          </a:xfrm>
        </p:spPr>
        <p:txBody>
          <a:bodyPr>
            <a:noAutofit/>
          </a:bodyPr>
          <a:lstStyle/>
          <a:p>
            <a:r>
              <a:rPr lang="fr-FR" sz="2800" b="1" dirty="0"/>
              <a:t>Une alternative </a:t>
            </a:r>
            <a:r>
              <a:rPr lang="fr-FR" sz="2800" b="1" dirty="0" smtClean="0"/>
              <a:t>possible :</a:t>
            </a:r>
            <a:endParaRPr lang="fr-FR" sz="2800" b="1" dirty="0"/>
          </a:p>
          <a:p>
            <a:endParaRPr lang="fr-FR" sz="600" dirty="0"/>
          </a:p>
          <a:p>
            <a:pPr lvl="1"/>
            <a:r>
              <a:rPr lang="fr-FR" sz="2400" dirty="0" smtClean="0"/>
              <a:t>Diviser </a:t>
            </a:r>
            <a:r>
              <a:rPr lang="fr-FR" sz="2400" dirty="0"/>
              <a:t>par deux la part de source azotée concentré </a:t>
            </a:r>
            <a:r>
              <a:rPr lang="fr-FR" sz="2200" dirty="0"/>
              <a:t>(complémentaire azoté par exemple)</a:t>
            </a:r>
          </a:p>
          <a:p>
            <a:endParaRPr lang="fr-FR" sz="2400" dirty="0"/>
          </a:p>
        </p:txBody>
      </p:sp>
      <p:sp>
        <p:nvSpPr>
          <p:cNvPr id="7"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40</a:t>
            </a:r>
            <a:endParaRPr lang="fr-FR" altLang="fr-FR" dirty="0"/>
          </a:p>
        </p:txBody>
      </p:sp>
    </p:spTree>
    <p:extLst>
      <p:ext uri="{BB962C8B-B14F-4D97-AF65-F5344CB8AC3E}">
        <p14:creationId xmlns:p14="http://schemas.microsoft.com/office/powerpoint/2010/main" val="1229937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Text Box 5"/>
          <p:cNvSpPr txBox="1">
            <a:spLocks noChangeArrowheads="1"/>
          </p:cNvSpPr>
          <p:nvPr/>
        </p:nvSpPr>
        <p:spPr bwMode="auto">
          <a:xfrm>
            <a:off x="3339790" y="6222630"/>
            <a:ext cx="1890646" cy="523220"/>
          </a:xfrm>
          <a:prstGeom prst="rect">
            <a:avLst/>
          </a:prstGeom>
          <a:solidFill>
            <a:srgbClr val="008000"/>
          </a:solidFill>
          <a:ln>
            <a:noFill/>
          </a:ln>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None/>
            </a:pPr>
            <a:r>
              <a:rPr lang="fr-FR" altLang="fr-FR" sz="2800" b="1" dirty="0">
                <a:solidFill>
                  <a:schemeClr val="bg1"/>
                </a:solidFill>
                <a:latin typeface="+mn-lt"/>
                <a:sym typeface="Monotype Sorts" panose="05000000000000000000" pitchFamily="2" charset="2"/>
              </a:rPr>
              <a:t> </a:t>
            </a:r>
            <a:r>
              <a:rPr lang="fr-FR" altLang="fr-FR" sz="2800" b="1" dirty="0">
                <a:solidFill>
                  <a:schemeClr val="bg1"/>
                </a:solidFill>
                <a:latin typeface="+mn-lt"/>
              </a:rPr>
              <a:t>faible : 2</a:t>
            </a:r>
          </a:p>
        </p:txBody>
      </p:sp>
      <p:sp>
        <p:nvSpPr>
          <p:cNvPr id="201734" name="Text Box 6"/>
          <p:cNvSpPr txBox="1">
            <a:spLocks noChangeArrowheads="1"/>
          </p:cNvSpPr>
          <p:nvPr/>
        </p:nvSpPr>
        <p:spPr bwMode="auto">
          <a:xfrm>
            <a:off x="7424121" y="6222630"/>
            <a:ext cx="1813882" cy="523220"/>
          </a:xfrm>
          <a:prstGeom prst="rect">
            <a:avLst/>
          </a:prstGeom>
          <a:solidFill>
            <a:srgbClr val="008000"/>
          </a:solidFill>
          <a:ln>
            <a:noFill/>
          </a:ln>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None/>
            </a:pPr>
            <a:r>
              <a:rPr lang="fr-FR" altLang="fr-FR" sz="2800" b="1" dirty="0">
                <a:solidFill>
                  <a:schemeClr val="bg1"/>
                </a:solidFill>
                <a:latin typeface="+mn-lt"/>
              </a:rPr>
              <a:t>fort : 4</a:t>
            </a:r>
          </a:p>
        </p:txBody>
      </p:sp>
      <p:sp>
        <p:nvSpPr>
          <p:cNvPr id="9" name="Text Box 6"/>
          <p:cNvSpPr txBox="1">
            <a:spLocks noChangeArrowheads="1"/>
          </p:cNvSpPr>
          <p:nvPr/>
        </p:nvSpPr>
        <p:spPr bwMode="auto">
          <a:xfrm>
            <a:off x="5333006" y="6222630"/>
            <a:ext cx="1981200" cy="523220"/>
          </a:xfrm>
          <a:prstGeom prst="rect">
            <a:avLst/>
          </a:prstGeom>
          <a:solidFill>
            <a:srgbClr val="008000"/>
          </a:solidFill>
          <a:ln>
            <a:noFill/>
          </a:ln>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None/>
            </a:pPr>
            <a:r>
              <a:rPr lang="fr-FR" altLang="fr-FR" sz="2800" b="1" dirty="0">
                <a:solidFill>
                  <a:schemeClr val="bg1"/>
                </a:solidFill>
                <a:latin typeface="+mn-lt"/>
              </a:rPr>
              <a:t>moyen : 3</a:t>
            </a:r>
          </a:p>
        </p:txBody>
      </p:sp>
      <p:pic>
        <p:nvPicPr>
          <p:cNvPr id="2" name="Image 1"/>
          <p:cNvPicPr>
            <a:picLocks noChangeAspect="1"/>
          </p:cNvPicPr>
          <p:nvPr/>
        </p:nvPicPr>
        <p:blipFill>
          <a:blip r:embed="rId4" cstate="email">
            <a:lum bright="7000"/>
            <a:extLst>
              <a:ext uri="{28A0092B-C50C-407E-A947-70E740481C1C}">
                <a14:useLocalDpi xmlns:a14="http://schemas.microsoft.com/office/drawing/2010/main"/>
              </a:ext>
            </a:extLst>
          </a:blip>
          <a:stretch>
            <a:fillRect/>
          </a:stretch>
        </p:blipFill>
        <p:spPr>
          <a:xfrm>
            <a:off x="3339790" y="1155289"/>
            <a:ext cx="1890646" cy="4869305"/>
          </a:xfrm>
          <a:prstGeom prst="rect">
            <a:avLst/>
          </a:prstGeom>
        </p:spPr>
      </p:pic>
      <p:pic>
        <p:nvPicPr>
          <p:cNvPr id="3" name="Image 2"/>
          <p:cNvPicPr>
            <a:picLocks noChangeAspect="1"/>
          </p:cNvPicPr>
          <p:nvPr/>
        </p:nvPicPr>
        <p:blipFill>
          <a:blip r:embed="rId5">
            <a:lum bright="7000"/>
            <a:extLst>
              <a:ext uri="{28A0092B-C50C-407E-A947-70E740481C1C}">
                <a14:useLocalDpi xmlns:a14="http://schemas.microsoft.com/office/drawing/2010/main"/>
              </a:ext>
            </a:extLst>
          </a:blip>
          <a:stretch>
            <a:fillRect/>
          </a:stretch>
        </p:blipFill>
        <p:spPr>
          <a:xfrm>
            <a:off x="5333006" y="1155289"/>
            <a:ext cx="1981200" cy="4914900"/>
          </a:xfrm>
          <a:prstGeom prst="rect">
            <a:avLst/>
          </a:prstGeom>
        </p:spPr>
      </p:pic>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4121" y="1155288"/>
            <a:ext cx="1813882" cy="4869305"/>
          </a:xfrm>
          <a:prstGeom prst="rect">
            <a:avLst/>
          </a:prstGeom>
        </p:spPr>
      </p:pic>
      <p:sp>
        <p:nvSpPr>
          <p:cNvPr id="13" name="Text Box 5"/>
          <p:cNvSpPr txBox="1">
            <a:spLocks noChangeArrowheads="1"/>
          </p:cNvSpPr>
          <p:nvPr/>
        </p:nvSpPr>
        <p:spPr bwMode="auto">
          <a:xfrm>
            <a:off x="4166756" y="471496"/>
            <a:ext cx="4474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None/>
            </a:pPr>
            <a:r>
              <a:rPr lang="fr-FR" altLang="fr-FR" dirty="0">
                <a:solidFill>
                  <a:srgbClr val="008000"/>
                </a:solidFill>
                <a:latin typeface="+mn-lt"/>
                <a:sym typeface="Monotype Sorts" panose="05000000000000000000" pitchFamily="2" charset="2"/>
              </a:rPr>
              <a:t>Etat d’engraissement</a:t>
            </a:r>
            <a:endParaRPr lang="fr-FR" altLang="fr-FR" dirty="0">
              <a:solidFill>
                <a:srgbClr val="008000"/>
              </a:solidFill>
              <a:latin typeface="+mn-lt"/>
            </a:endParaRPr>
          </a:p>
        </p:txBody>
      </p:sp>
      <p:sp>
        <p:nvSpPr>
          <p:cNvPr id="5" name="Titre 4"/>
          <p:cNvSpPr>
            <a:spLocks noGrp="1"/>
          </p:cNvSpPr>
          <p:nvPr>
            <p:ph type="title"/>
          </p:nvPr>
        </p:nvSpPr>
        <p:spPr>
          <a:xfrm>
            <a:off x="113028" y="296853"/>
            <a:ext cx="2952290" cy="1320800"/>
          </a:xfrm>
        </p:spPr>
        <p:txBody>
          <a:bodyPr>
            <a:noAutofit/>
          </a:bodyPr>
          <a:lstStyle/>
          <a:p>
            <a:r>
              <a:rPr lang="fr-FR" dirty="0" smtClean="0"/>
              <a:t>Objectif </a:t>
            </a:r>
            <a:r>
              <a:rPr lang="fr-FR" dirty="0"/>
              <a:t>: </a:t>
            </a:r>
            <a:r>
              <a:rPr lang="fr-FR" dirty="0" smtClean="0"/>
              <a:t/>
            </a:r>
            <a:br>
              <a:rPr lang="fr-FR" dirty="0" smtClean="0"/>
            </a:br>
            <a:r>
              <a:rPr lang="fr-FR" b="1" dirty="0" smtClean="0">
                <a:solidFill>
                  <a:schemeClr val="accent5"/>
                </a:solidFill>
              </a:rPr>
              <a:t>pas </a:t>
            </a:r>
            <a:r>
              <a:rPr lang="fr-FR" b="1" dirty="0">
                <a:solidFill>
                  <a:schemeClr val="accent5"/>
                </a:solidFill>
              </a:rPr>
              <a:t>de gras</a:t>
            </a:r>
            <a:r>
              <a:rPr lang="fr-FR" dirty="0"/>
              <a:t/>
            </a:r>
            <a:br>
              <a:rPr lang="fr-FR" dirty="0"/>
            </a:br>
            <a:endParaRPr lang="fr-FR" dirty="0"/>
          </a:p>
        </p:txBody>
      </p:sp>
      <p:sp>
        <p:nvSpPr>
          <p:cNvPr id="11"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a:t>
            </a:r>
            <a:endParaRPr lang="fr-FR" altLang="fr-FR" dirty="0"/>
          </a:p>
        </p:txBody>
      </p:sp>
    </p:spTree>
    <p:extLst>
      <p:ext uri="{BB962C8B-B14F-4D97-AF65-F5344CB8AC3E}">
        <p14:creationId xmlns:p14="http://schemas.microsoft.com/office/powerpoint/2010/main" val="356558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733"/>
                                        </p:tgtEl>
                                        <p:attrNameLst>
                                          <p:attrName>style.visibility</p:attrName>
                                        </p:attrNameLst>
                                      </p:cBhvr>
                                      <p:to>
                                        <p:strVal val="visible"/>
                                      </p:to>
                                    </p:set>
                                    <p:anim calcmode="lin" valueType="num">
                                      <p:cBhvr additive="base">
                                        <p:cTn id="13" dur="500" fill="hold"/>
                                        <p:tgtEl>
                                          <p:spTgt spid="201733"/>
                                        </p:tgtEl>
                                        <p:attrNameLst>
                                          <p:attrName>ppt_x</p:attrName>
                                        </p:attrNameLst>
                                      </p:cBhvr>
                                      <p:tavLst>
                                        <p:tav tm="0">
                                          <p:val>
                                            <p:strVal val="0-#ppt_w/2"/>
                                          </p:val>
                                        </p:tav>
                                        <p:tav tm="100000">
                                          <p:val>
                                            <p:strVal val="#ppt_x"/>
                                          </p:val>
                                        </p:tav>
                                      </p:tavLst>
                                    </p:anim>
                                    <p:anim calcmode="lin" valueType="num">
                                      <p:cBhvr additive="base">
                                        <p:cTn id="14" dur="500" fill="hold"/>
                                        <p:tgtEl>
                                          <p:spTgt spid="2017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1734"/>
                                        </p:tgtEl>
                                        <p:attrNameLst>
                                          <p:attrName>style.visibility</p:attrName>
                                        </p:attrNameLst>
                                      </p:cBhvr>
                                      <p:to>
                                        <p:strVal val="visible"/>
                                      </p:to>
                                    </p:set>
                                    <p:anim calcmode="lin" valueType="num">
                                      <p:cBhvr additive="base">
                                        <p:cTn id="25" dur="500" fill="hold"/>
                                        <p:tgtEl>
                                          <p:spTgt spid="201734"/>
                                        </p:tgtEl>
                                        <p:attrNameLst>
                                          <p:attrName>ppt_x</p:attrName>
                                        </p:attrNameLst>
                                      </p:cBhvr>
                                      <p:tavLst>
                                        <p:tav tm="0">
                                          <p:val>
                                            <p:strVal val="0-#ppt_w/2"/>
                                          </p:val>
                                        </p:tav>
                                        <p:tav tm="100000">
                                          <p:val>
                                            <p:strVal val="#ppt_x"/>
                                          </p:val>
                                        </p:tav>
                                      </p:tavLst>
                                    </p:anim>
                                    <p:anim calcmode="lin" valueType="num">
                                      <p:cBhvr additive="base">
                                        <p:cTn id="26" dur="500" fill="hold"/>
                                        <p:tgtEl>
                                          <p:spTgt spid="201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autoUpdateAnimBg="0"/>
      <p:bldP spid="201734" grpId="0" animBg="1" autoUpdateAnimBg="0"/>
      <p:bldP spid="9" grpId="0" animBg="1" autoUpdateAnimBg="0"/>
      <p:bldP spid="1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ZoneTexte 6"/>
          <p:cNvSpPr txBox="1">
            <a:spLocks noChangeArrowheads="1"/>
          </p:cNvSpPr>
          <p:nvPr/>
        </p:nvSpPr>
        <p:spPr bwMode="auto">
          <a:xfrm>
            <a:off x="7231932" y="6193114"/>
            <a:ext cx="1236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1200">
                <a:latin typeface="Times New Roman" panose="02020603050405020304" pitchFamily="18" charset="0"/>
              </a:rPr>
              <a:t>Source : CIIRPO</a:t>
            </a:r>
          </a:p>
        </p:txBody>
      </p:sp>
      <p:pic>
        <p:nvPicPr>
          <p:cNvPr id="399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3168" y="1900238"/>
            <a:ext cx="6985000"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77334" y="434312"/>
            <a:ext cx="8596668" cy="1320800"/>
          </a:xfrm>
        </p:spPr>
        <p:txBody>
          <a:bodyPr>
            <a:normAutofit fontScale="90000"/>
          </a:bodyPr>
          <a:lstStyle/>
          <a:p>
            <a:r>
              <a:rPr lang="fr-FR" b="1" dirty="0">
                <a:solidFill>
                  <a:schemeClr val="accent5"/>
                </a:solidFill>
              </a:rPr>
              <a:t>Mélange </a:t>
            </a:r>
            <a:r>
              <a:rPr lang="fr-FR" b="1" dirty="0" smtClean="0">
                <a:solidFill>
                  <a:schemeClr val="accent5"/>
                </a:solidFill>
              </a:rPr>
              <a:t>fermier </a:t>
            </a:r>
            <a:r>
              <a:rPr lang="fr-FR" dirty="0" smtClean="0">
                <a:solidFill>
                  <a:schemeClr val="accent5"/>
                </a:solidFill>
              </a:rPr>
              <a:t>:</a:t>
            </a:r>
            <a:r>
              <a:rPr lang="fr-FR" dirty="0"/>
              <a:t/>
            </a:r>
            <a:br>
              <a:rPr lang="fr-FR" dirty="0"/>
            </a:br>
            <a:r>
              <a:rPr lang="fr-FR" dirty="0" smtClean="0"/>
              <a:t>le </a:t>
            </a:r>
            <a:r>
              <a:rPr lang="fr-FR" dirty="0"/>
              <a:t>même aliment de 15 j à l’abattage</a:t>
            </a:r>
            <a:br>
              <a:rPr lang="fr-FR" dirty="0"/>
            </a:br>
            <a:endParaRPr lang="fr-FR" dirty="0"/>
          </a:p>
        </p:txBody>
      </p:sp>
      <p:sp>
        <p:nvSpPr>
          <p:cNvPr id="9"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41</a:t>
            </a:r>
            <a:endParaRPr lang="fr-FR" altLang="fr-FR" dirty="0"/>
          </a:p>
        </p:txBody>
      </p:sp>
    </p:spTree>
    <p:extLst>
      <p:ext uri="{BB962C8B-B14F-4D97-AF65-F5344CB8AC3E}">
        <p14:creationId xmlns:p14="http://schemas.microsoft.com/office/powerpoint/2010/main" val="3549511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grpSp>
        <p:nvGrpSpPr>
          <p:cNvPr id="5" name="Groupe 4"/>
          <p:cNvGrpSpPr/>
          <p:nvPr/>
        </p:nvGrpSpPr>
        <p:grpSpPr>
          <a:xfrm>
            <a:off x="1586545" y="2554204"/>
            <a:ext cx="6665714" cy="3191604"/>
            <a:chOff x="1586545" y="2554204"/>
            <a:chExt cx="6665714" cy="3191604"/>
          </a:xfrm>
        </p:grpSpPr>
        <p:pic>
          <p:nvPicPr>
            <p:cNvPr id="46085" name="Graphique 2"/>
            <p:cNvPicPr>
              <a:picLocks noChangeArrowheads="1"/>
            </p:cNvPicPr>
            <p:nvPr/>
          </p:nvPicPr>
          <p:blipFill>
            <a:blip r:embed="rId4" cstate="email">
              <a:duotone>
                <a:prstClr val="black"/>
                <a:schemeClr val="accent1">
                  <a:lumMod val="75000"/>
                  <a:tint val="45000"/>
                  <a:satMod val="400000"/>
                </a:schemeClr>
              </a:duotone>
              <a:extLst>
                <a:ext uri="{28A0092B-C50C-407E-A947-70E740481C1C}">
                  <a14:useLocalDpi xmlns:a14="http://schemas.microsoft.com/office/drawing/2010/main"/>
                </a:ext>
              </a:extLst>
            </a:blip>
            <a:srcRect/>
            <a:stretch>
              <a:fillRect/>
            </a:stretch>
          </p:blipFill>
          <p:spPr bwMode="auto">
            <a:xfrm>
              <a:off x="1586545" y="2554204"/>
              <a:ext cx="6357937" cy="3143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6086" name="ZoneTexte 7"/>
            <p:cNvSpPr txBox="1">
              <a:spLocks noChangeArrowheads="1"/>
            </p:cNvSpPr>
            <p:nvPr/>
          </p:nvSpPr>
          <p:spPr bwMode="auto">
            <a:xfrm rot="16200000">
              <a:off x="7392889" y="4886437"/>
              <a:ext cx="1410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FR" altLang="fr-FR" sz="1400" dirty="0">
                  <a:latin typeface="Times New Roman" panose="02020603050405020304" pitchFamily="18" charset="0"/>
                </a:rPr>
                <a:t>Source : CIIRPO</a:t>
              </a:r>
            </a:p>
          </p:txBody>
        </p:sp>
      </p:grpSp>
      <p:sp>
        <p:nvSpPr>
          <p:cNvPr id="2" name="ZoneTexte 1"/>
          <p:cNvSpPr txBox="1"/>
          <p:nvPr/>
        </p:nvSpPr>
        <p:spPr>
          <a:xfrm>
            <a:off x="4137108" y="5741658"/>
            <a:ext cx="2267712" cy="276999"/>
          </a:xfrm>
          <a:prstGeom prst="rect">
            <a:avLst/>
          </a:prstGeom>
          <a:noFill/>
        </p:spPr>
        <p:txBody>
          <a:bodyPr wrap="square" rtlCol="0">
            <a:spAutoFit/>
          </a:bodyPr>
          <a:lstStyle/>
          <a:p>
            <a:r>
              <a:rPr lang="fr-FR" sz="1200" dirty="0"/>
              <a:t>Âge des agneaux (j)</a:t>
            </a:r>
          </a:p>
        </p:txBody>
      </p:sp>
      <p:sp>
        <p:nvSpPr>
          <p:cNvPr id="9" name="ZoneTexte 8"/>
          <p:cNvSpPr txBox="1"/>
          <p:nvPr/>
        </p:nvSpPr>
        <p:spPr>
          <a:xfrm rot="16200000">
            <a:off x="144912" y="3894997"/>
            <a:ext cx="2267712" cy="461665"/>
          </a:xfrm>
          <a:prstGeom prst="rect">
            <a:avLst/>
          </a:prstGeom>
          <a:noFill/>
        </p:spPr>
        <p:txBody>
          <a:bodyPr wrap="square" rtlCol="0">
            <a:spAutoFit/>
          </a:bodyPr>
          <a:lstStyle/>
          <a:p>
            <a:pPr algn="ctr"/>
            <a:r>
              <a:rPr lang="fr-FR" sz="1200" dirty="0"/>
              <a:t>En g brut  par agneau et par jour</a:t>
            </a:r>
          </a:p>
        </p:txBody>
      </p:sp>
      <p:sp>
        <p:nvSpPr>
          <p:cNvPr id="3" name="Titre 2"/>
          <p:cNvSpPr>
            <a:spLocks noGrp="1"/>
          </p:cNvSpPr>
          <p:nvPr>
            <p:ph type="title"/>
          </p:nvPr>
        </p:nvSpPr>
        <p:spPr/>
        <p:txBody>
          <a:bodyPr>
            <a:normAutofit/>
          </a:bodyPr>
          <a:lstStyle/>
          <a:p>
            <a:r>
              <a:rPr lang="fr-FR" b="1" dirty="0">
                <a:solidFill>
                  <a:schemeClr val="accent5"/>
                </a:solidFill>
              </a:rPr>
              <a:t>Mélange fermier</a:t>
            </a:r>
            <a:r>
              <a:rPr lang="fr-FR" dirty="0">
                <a:solidFill>
                  <a:schemeClr val="accent5"/>
                </a:solidFill>
              </a:rPr>
              <a:t>:</a:t>
            </a:r>
            <a:r>
              <a:rPr lang="fr-FR" dirty="0"/>
              <a:t/>
            </a:r>
            <a:br>
              <a:rPr lang="fr-FR" dirty="0"/>
            </a:br>
            <a:r>
              <a:rPr lang="fr-FR" dirty="0" smtClean="0"/>
              <a:t>le </a:t>
            </a:r>
            <a:r>
              <a:rPr lang="fr-FR" dirty="0"/>
              <a:t>même aliment de 15 j à </a:t>
            </a:r>
            <a:r>
              <a:rPr lang="fr-FR" dirty="0" smtClean="0"/>
              <a:t>l’abattage</a:t>
            </a:r>
            <a:endParaRPr lang="fr-FR" dirty="0"/>
          </a:p>
        </p:txBody>
      </p:sp>
      <p:sp>
        <p:nvSpPr>
          <p:cNvPr id="4" name="Espace réservé du contenu 3"/>
          <p:cNvSpPr>
            <a:spLocks noGrp="1"/>
          </p:cNvSpPr>
          <p:nvPr>
            <p:ph idx="1"/>
          </p:nvPr>
        </p:nvSpPr>
        <p:spPr>
          <a:xfrm>
            <a:off x="750532" y="1962816"/>
            <a:ext cx="8596668" cy="458838"/>
          </a:xfrm>
        </p:spPr>
        <p:txBody>
          <a:bodyPr/>
          <a:lstStyle/>
          <a:p>
            <a:r>
              <a:rPr lang="fr-FR" sz="2400" dirty="0"/>
              <a:t>Un exemple de consommation de concentré sous la mère</a:t>
            </a:r>
          </a:p>
          <a:p>
            <a:pPr marL="0" indent="0">
              <a:buNone/>
            </a:pPr>
            <a:endParaRPr lang="fr-FR" dirty="0"/>
          </a:p>
        </p:txBody>
      </p:sp>
      <p:sp>
        <p:nvSpPr>
          <p:cNvPr id="12"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42</a:t>
            </a:r>
            <a:endParaRPr lang="fr-FR" altLang="fr-FR" dirty="0"/>
          </a:p>
        </p:txBody>
      </p:sp>
    </p:spTree>
    <p:extLst>
      <p:ext uri="{BB962C8B-B14F-4D97-AF65-F5344CB8AC3E}">
        <p14:creationId xmlns:p14="http://schemas.microsoft.com/office/powerpoint/2010/main" val="1812730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032000" y="5337176"/>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 typeface="Wingdings" panose="05000000000000000000" pitchFamily="2" charset="2"/>
              <a:buNone/>
            </a:pPr>
            <a:endParaRPr lang="fr-FR" altLang="fr-FR" b="1">
              <a:solidFill>
                <a:srgbClr val="FF0000"/>
              </a:solidFill>
              <a:latin typeface="Comic Sans MS" panose="030F0702030302020204" pitchFamily="66" charset="0"/>
            </a:endParaRPr>
          </a:p>
        </p:txBody>
      </p:sp>
      <p:sp>
        <p:nvSpPr>
          <p:cNvPr id="2" name="Titre 1"/>
          <p:cNvSpPr>
            <a:spLocks noGrp="1"/>
          </p:cNvSpPr>
          <p:nvPr>
            <p:ph type="title"/>
          </p:nvPr>
        </p:nvSpPr>
        <p:spPr>
          <a:xfrm>
            <a:off x="654988" y="376239"/>
            <a:ext cx="8596668" cy="1320800"/>
          </a:xfrm>
        </p:spPr>
        <p:txBody>
          <a:bodyPr>
            <a:normAutofit/>
          </a:bodyPr>
          <a:lstStyle/>
          <a:p>
            <a:r>
              <a:rPr lang="fr-FR" b="1" dirty="0">
                <a:solidFill>
                  <a:schemeClr val="accent5"/>
                </a:solidFill>
              </a:rPr>
              <a:t>Mélange fermier</a:t>
            </a:r>
            <a:r>
              <a:rPr lang="fr-FR" dirty="0">
                <a:solidFill>
                  <a:schemeClr val="accent5"/>
                </a:solidFill>
              </a:rPr>
              <a:t>:</a:t>
            </a:r>
            <a:r>
              <a:rPr lang="fr-FR" dirty="0"/>
              <a:t/>
            </a:r>
            <a:br>
              <a:rPr lang="fr-FR" dirty="0"/>
            </a:br>
            <a:r>
              <a:rPr lang="fr-FR" dirty="0" smtClean="0"/>
              <a:t>le </a:t>
            </a:r>
            <a:r>
              <a:rPr lang="fr-FR" dirty="0"/>
              <a:t>même aliment de 15 j à </a:t>
            </a:r>
            <a:r>
              <a:rPr lang="fr-FR" dirty="0" smtClean="0"/>
              <a:t>l’abattage</a:t>
            </a:r>
            <a:endParaRPr lang="fr-FR" dirty="0"/>
          </a:p>
        </p:txBody>
      </p:sp>
      <p:sp>
        <p:nvSpPr>
          <p:cNvPr id="3" name="Espace réservé du contenu 2"/>
          <p:cNvSpPr>
            <a:spLocks noGrp="1"/>
          </p:cNvSpPr>
          <p:nvPr>
            <p:ph idx="1"/>
          </p:nvPr>
        </p:nvSpPr>
        <p:spPr>
          <a:xfrm>
            <a:off x="654988" y="1905666"/>
            <a:ext cx="8596668" cy="523068"/>
          </a:xfrm>
        </p:spPr>
        <p:txBody>
          <a:bodyPr>
            <a:normAutofit/>
          </a:bodyPr>
          <a:lstStyle/>
          <a:p>
            <a:r>
              <a:rPr lang="fr-FR" sz="2400" dirty="0"/>
              <a:t>Performances d’agneaux sous la </a:t>
            </a:r>
            <a:r>
              <a:rPr lang="fr-FR" sz="2400" dirty="0" smtClean="0"/>
              <a:t>mère</a:t>
            </a:r>
            <a:endParaRPr lang="fr-FR" sz="2400" dirty="0"/>
          </a:p>
        </p:txBody>
      </p:sp>
      <p:sp>
        <p:nvSpPr>
          <p:cNvPr id="10"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43</a:t>
            </a:r>
            <a:endParaRPr lang="fr-FR" altLang="fr-FR" dirty="0"/>
          </a:p>
        </p:txBody>
      </p:sp>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202" y="2637361"/>
            <a:ext cx="8967993" cy="3450635"/>
          </a:xfrm>
          <a:prstGeom prst="rect">
            <a:avLst/>
          </a:prstGeom>
        </p:spPr>
      </p:pic>
    </p:spTree>
    <p:extLst>
      <p:ext uri="{BB962C8B-B14F-4D97-AF65-F5344CB8AC3E}">
        <p14:creationId xmlns:p14="http://schemas.microsoft.com/office/powerpoint/2010/main" val="260788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fr-FR" altLang="fr-FR" dirty="0"/>
              <a:t>Nature du fourrage</a:t>
            </a:r>
          </a:p>
        </p:txBody>
      </p:sp>
      <p:sp>
        <p:nvSpPr>
          <p:cNvPr id="72707" name="Rectangle 3"/>
          <p:cNvSpPr>
            <a:spLocks noGrp="1" noChangeArrowheads="1"/>
          </p:cNvSpPr>
          <p:nvPr>
            <p:ph idx="1"/>
          </p:nvPr>
        </p:nvSpPr>
        <p:spPr>
          <a:xfrm>
            <a:off x="1340619" y="1918947"/>
            <a:ext cx="8596668" cy="3880773"/>
          </a:xfrm>
        </p:spPr>
        <p:txBody>
          <a:bodyPr>
            <a:normAutofit/>
          </a:bodyPr>
          <a:lstStyle/>
          <a:p>
            <a:pPr lvl="1" eaLnBrk="1" hangingPunct="1">
              <a:buFont typeface="Wingdings" panose="05000000000000000000" pitchFamily="2" charset="2"/>
              <a:buNone/>
            </a:pPr>
            <a:r>
              <a:rPr lang="fr-FR" altLang="fr-FR" sz="4000" dirty="0">
                <a:solidFill>
                  <a:schemeClr val="tx1"/>
                </a:solidFill>
              </a:rPr>
              <a:t>Foin </a:t>
            </a:r>
            <a:r>
              <a:rPr lang="fr-FR" altLang="fr-FR" sz="4000" dirty="0" smtClean="0">
                <a:solidFill>
                  <a:schemeClr val="tx1"/>
                </a:solidFill>
              </a:rPr>
              <a:t>          ou          paille</a:t>
            </a:r>
            <a:endParaRPr lang="fr-FR" altLang="fr-FR" sz="4000" dirty="0">
              <a:solidFill>
                <a:schemeClr val="tx1"/>
              </a:solidFill>
            </a:endParaRPr>
          </a:p>
          <a:p>
            <a:pPr lvl="1" eaLnBrk="1" hangingPunct="1">
              <a:buFont typeface="Wingdings" panose="05000000000000000000" pitchFamily="2" charset="2"/>
              <a:buNone/>
            </a:pPr>
            <a:endParaRPr lang="fr-FR" altLang="fr-FR" sz="4000" dirty="0">
              <a:solidFill>
                <a:srgbClr val="CC3300"/>
              </a:solidFill>
            </a:endParaRPr>
          </a:p>
        </p:txBody>
      </p:sp>
      <p:sp>
        <p:nvSpPr>
          <p:cNvPr id="4" name="Rectangle 3"/>
          <p:cNvSpPr/>
          <p:nvPr/>
        </p:nvSpPr>
        <p:spPr>
          <a:xfrm>
            <a:off x="4462253" y="3322422"/>
            <a:ext cx="843516" cy="1862048"/>
          </a:xfrm>
          <a:prstGeom prst="rect">
            <a:avLst/>
          </a:prstGeom>
          <a:noFill/>
        </p:spPr>
        <p:txBody>
          <a:bodyPr wrap="square" lIns="91440" tIns="45720" rIns="91440" bIns="45720">
            <a:spAutoFit/>
          </a:bodyPr>
          <a:lstStyle/>
          <a:p>
            <a:pPr algn="ctr"/>
            <a:r>
              <a:rPr lang="fr-FR" sz="11500" b="1" cap="none" spc="0" dirty="0" smtClean="0">
                <a:ln w="22225">
                  <a:solidFill>
                    <a:schemeClr val="accent2"/>
                  </a:solidFill>
                  <a:prstDash val="solid"/>
                </a:ln>
                <a:solidFill>
                  <a:schemeClr val="accent2">
                    <a:lumMod val="40000"/>
                    <a:lumOff val="60000"/>
                  </a:schemeClr>
                </a:solidFill>
                <a:effectLst/>
              </a:rPr>
              <a:t>?</a:t>
            </a:r>
            <a:endParaRPr lang="fr-FR" sz="11500" b="1" cap="none" spc="0" dirty="0">
              <a:ln w="22225">
                <a:solidFill>
                  <a:schemeClr val="accent2"/>
                </a:solidFill>
                <a:prstDash val="solid"/>
              </a:ln>
              <a:solidFill>
                <a:schemeClr val="accent2">
                  <a:lumMod val="40000"/>
                  <a:lumOff val="60000"/>
                </a:schemeClr>
              </a:solidFill>
              <a:effectLst/>
            </a:endParaRPr>
          </a:p>
        </p:txBody>
      </p:sp>
      <p:sp>
        <p:nvSpPr>
          <p:cNvPr id="10"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44</a:t>
            </a:r>
            <a:endParaRPr lang="fr-FR" altLang="fr-FR" dirty="0"/>
          </a:p>
        </p:txBody>
      </p:sp>
      <p:pic>
        <p:nvPicPr>
          <p:cNvPr id="5" name="Imag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82812" y="3232395"/>
            <a:ext cx="2204817" cy="2156985"/>
          </a:xfrm>
          <a:prstGeom prst="ellipse">
            <a:avLst/>
          </a:prstGeom>
        </p:spPr>
      </p:pic>
      <p:pic>
        <p:nvPicPr>
          <p:cNvPr id="9" name="Imag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0619" y="3232396"/>
            <a:ext cx="2277652" cy="2156985"/>
          </a:xfrm>
          <a:prstGeom prst="ellipse">
            <a:avLst/>
          </a:prstGeom>
        </p:spPr>
      </p:pic>
    </p:spTree>
    <p:extLst>
      <p:ext uri="{BB962C8B-B14F-4D97-AF65-F5344CB8AC3E}">
        <p14:creationId xmlns:p14="http://schemas.microsoft.com/office/powerpoint/2010/main" val="1477653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fr-FR" altLang="fr-FR" dirty="0"/>
              <a:t>Nature du fourrage</a:t>
            </a:r>
          </a:p>
        </p:txBody>
      </p:sp>
      <p:sp>
        <p:nvSpPr>
          <p:cNvPr id="8" name="Espace réservé du contenu 2"/>
          <p:cNvSpPr>
            <a:spLocks noGrp="1"/>
          </p:cNvSpPr>
          <p:nvPr>
            <p:ph idx="1"/>
          </p:nvPr>
        </p:nvSpPr>
        <p:spPr>
          <a:xfrm>
            <a:off x="677334" y="1507446"/>
            <a:ext cx="8596668" cy="743385"/>
          </a:xfrm>
        </p:spPr>
        <p:txBody>
          <a:bodyPr>
            <a:normAutofit/>
          </a:bodyPr>
          <a:lstStyle/>
          <a:p>
            <a:r>
              <a:rPr lang="fr-FR" sz="2400" dirty="0" smtClean="0"/>
              <a:t>Foin ou paille ?</a:t>
            </a:r>
            <a:endParaRPr lang="fr-FR" sz="2400" dirty="0"/>
          </a:p>
        </p:txBody>
      </p:sp>
      <p:sp>
        <p:nvSpPr>
          <p:cNvPr id="11"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45</a:t>
            </a:r>
            <a:endParaRPr lang="fr-FR" altLang="fr-FR" dirty="0"/>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390" y="2170447"/>
            <a:ext cx="7157324" cy="4645555"/>
          </a:xfrm>
          <a:prstGeom prst="rect">
            <a:avLst/>
          </a:prstGeom>
        </p:spPr>
      </p:pic>
    </p:spTree>
    <p:extLst>
      <p:ext uri="{BB962C8B-B14F-4D97-AF65-F5344CB8AC3E}">
        <p14:creationId xmlns:p14="http://schemas.microsoft.com/office/powerpoint/2010/main" val="2545117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5" name="Espace réservé du contenu 4"/>
          <p:cNvSpPr>
            <a:spLocks noGrp="1"/>
          </p:cNvSpPr>
          <p:nvPr>
            <p:ph idx="1"/>
          </p:nvPr>
        </p:nvSpPr>
        <p:spPr>
          <a:xfrm>
            <a:off x="677333" y="2130444"/>
            <a:ext cx="9491599" cy="3880773"/>
          </a:xfrm>
        </p:spPr>
        <p:txBody>
          <a:bodyPr>
            <a:normAutofit/>
          </a:bodyPr>
          <a:lstStyle/>
          <a:p>
            <a:r>
              <a:rPr lang="fr-FR" sz="2400" b="1" dirty="0"/>
              <a:t>Les premières économies possibles </a:t>
            </a:r>
            <a:r>
              <a:rPr lang="fr-FR" sz="2400" dirty="0"/>
              <a:t>sur la ration d’un agneau résident dans </a:t>
            </a:r>
            <a:r>
              <a:rPr lang="fr-FR" sz="2400" b="1" dirty="0">
                <a:solidFill>
                  <a:srgbClr val="008000"/>
                </a:solidFill>
              </a:rPr>
              <a:t>le lait </a:t>
            </a:r>
            <a:r>
              <a:rPr lang="fr-FR" sz="2400" dirty="0"/>
              <a:t>dont il dispose avant le </a:t>
            </a:r>
            <a:r>
              <a:rPr lang="fr-FR" sz="2400" dirty="0" smtClean="0"/>
              <a:t>sevrage</a:t>
            </a:r>
          </a:p>
          <a:p>
            <a:endParaRPr lang="fr-FR" sz="2400" dirty="0"/>
          </a:p>
          <a:p>
            <a:r>
              <a:rPr lang="fr-FR" sz="2400" dirty="0"/>
              <a:t>Un aliment dosant </a:t>
            </a:r>
            <a:r>
              <a:rPr lang="fr-FR" sz="2400" b="1" dirty="0"/>
              <a:t>entre </a:t>
            </a:r>
            <a:r>
              <a:rPr lang="fr-FR" sz="2400" b="1" dirty="0">
                <a:solidFill>
                  <a:srgbClr val="008000"/>
                </a:solidFill>
              </a:rPr>
              <a:t>0,9 à</a:t>
            </a:r>
            <a:r>
              <a:rPr lang="fr-FR" sz="2400" b="1" dirty="0" smtClean="0">
                <a:solidFill>
                  <a:srgbClr val="008000"/>
                </a:solidFill>
              </a:rPr>
              <a:t> </a:t>
            </a:r>
            <a:r>
              <a:rPr lang="fr-FR" sz="2400" b="1" dirty="0">
                <a:solidFill>
                  <a:srgbClr val="008000"/>
                </a:solidFill>
              </a:rPr>
              <a:t>1 UFV </a:t>
            </a:r>
            <a:r>
              <a:rPr lang="fr-FR" sz="2400" dirty="0"/>
              <a:t>et</a:t>
            </a:r>
            <a:r>
              <a:rPr lang="fr-FR" sz="2400" b="1" dirty="0"/>
              <a:t> </a:t>
            </a:r>
            <a:r>
              <a:rPr lang="fr-FR" sz="2400" b="1" dirty="0" smtClean="0">
                <a:solidFill>
                  <a:srgbClr val="008000"/>
                </a:solidFill>
              </a:rPr>
              <a:t>100 </a:t>
            </a:r>
            <a:r>
              <a:rPr lang="fr-FR" sz="2400" b="1" dirty="0">
                <a:solidFill>
                  <a:srgbClr val="008000"/>
                </a:solidFill>
              </a:rPr>
              <a:t>g de PDI </a:t>
            </a:r>
            <a:r>
              <a:rPr lang="fr-FR" sz="2400" b="1" dirty="0"/>
              <a:t>par kg brut </a:t>
            </a:r>
            <a:r>
              <a:rPr lang="fr-FR" sz="2400" dirty="0"/>
              <a:t>reste le meilleur </a:t>
            </a:r>
            <a:r>
              <a:rPr lang="fr-FR" sz="2400" dirty="0" smtClean="0"/>
              <a:t>compromis</a:t>
            </a:r>
          </a:p>
          <a:p>
            <a:endParaRPr lang="fr-FR" sz="2400" dirty="0"/>
          </a:p>
          <a:p>
            <a:r>
              <a:rPr lang="fr-FR" sz="2400" b="1" dirty="0">
                <a:solidFill>
                  <a:srgbClr val="008000"/>
                </a:solidFill>
              </a:rPr>
              <a:t>La nature du fourrage importe peu</a:t>
            </a:r>
            <a:r>
              <a:rPr lang="fr-FR" sz="2400" dirty="0"/>
              <a:t>, sauf </a:t>
            </a:r>
            <a:r>
              <a:rPr lang="fr-FR" sz="2400" dirty="0" smtClean="0"/>
              <a:t>pour le fourrage </a:t>
            </a:r>
            <a:r>
              <a:rPr lang="fr-FR" sz="2400" dirty="0"/>
              <a:t>de légumineuses : une céréale seule peut alors être </a:t>
            </a:r>
            <a:r>
              <a:rPr lang="fr-FR" sz="2400" dirty="0" smtClean="0"/>
              <a:t>distribuée</a:t>
            </a:r>
            <a:endParaRPr lang="fr-FR" sz="2400" dirty="0"/>
          </a:p>
        </p:txBody>
      </p:sp>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45</a:t>
            </a:fld>
            <a:endParaRPr lang="fr-FR" altLang="fr-FR"/>
          </a:p>
        </p:txBody>
      </p:sp>
    </p:spTree>
    <p:extLst>
      <p:ext uri="{BB962C8B-B14F-4D97-AF65-F5344CB8AC3E}">
        <p14:creationId xmlns:p14="http://schemas.microsoft.com/office/powerpoint/2010/main" val="213343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46</a:t>
            </a:fld>
            <a:endParaRPr lang="fr-FR" altLang="fr-FR"/>
          </a:p>
        </p:txBody>
      </p:sp>
      <p:sp>
        <p:nvSpPr>
          <p:cNvPr id="4"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de la </a:t>
            </a:r>
            <a:r>
              <a:rPr lang="fr-FR" sz="2800" b="1" dirty="0">
                <a:solidFill>
                  <a:schemeClr val="accent5"/>
                </a:solidFill>
                <a:latin typeface="+mj-lt"/>
              </a:rPr>
              <a:t>qualité des carcasses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2"/>
              </a:rPr>
              <a:t>www.idele.fr</a:t>
            </a:r>
            <a:r>
              <a:rPr lang="fr-FR" sz="2400" b="1" dirty="0">
                <a:solidFill>
                  <a:schemeClr val="tx2">
                    <a:lumMod val="75000"/>
                  </a:schemeClr>
                </a:solidFill>
                <a:latin typeface="+mj-lt"/>
              </a:rPr>
              <a:t> </a:t>
            </a:r>
            <a:r>
              <a:rPr lang="fr-FR" sz="2400" dirty="0">
                <a:solidFill>
                  <a:schemeClr val="tx2">
                    <a:lumMod val="75000"/>
                  </a:schemeClr>
                </a:solidFill>
                <a:latin typeface="+mj-lt"/>
              </a:rPr>
              <a:t>et </a:t>
            </a:r>
            <a:r>
              <a:rPr lang="fr-FR" sz="2400" b="1" dirty="0" smtClean="0">
                <a:solidFill>
                  <a:schemeClr val="tx2">
                    <a:lumMod val="75000"/>
                  </a:schemeClr>
                </a:solidFill>
                <a:latin typeface="+mj-lt"/>
                <a:hlinkClick r:id="rId3"/>
              </a:rPr>
              <a:t>www.inn-ovin.fr</a:t>
            </a:r>
            <a:endParaRPr lang="fr-FR" sz="2400" b="1" dirty="0">
              <a:solidFill>
                <a:schemeClr val="tx2">
                  <a:lumMod val="75000"/>
                </a:schemeClr>
              </a:solidFill>
              <a:latin typeface="+mj-lt"/>
            </a:endParaRP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456" y="2005722"/>
            <a:ext cx="2982563" cy="4228662"/>
          </a:xfrm>
          <a:prstGeom prst="rect">
            <a:avLst/>
          </a:prstGeom>
          <a:ln>
            <a:solidFill>
              <a:schemeClr val="bg1">
                <a:lumMod val="50000"/>
              </a:schemeClr>
            </a:solidFill>
          </a:ln>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4931" y="2005006"/>
            <a:ext cx="2988837" cy="4229378"/>
          </a:xfrm>
          <a:prstGeom prst="rect">
            <a:avLst/>
          </a:prstGeom>
          <a:ln>
            <a:solidFill>
              <a:schemeClr val="bg1">
                <a:lumMod val="50000"/>
              </a:schemeClr>
            </a:solidFill>
          </a:ln>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09680" y="2005723"/>
            <a:ext cx="2994100" cy="4228661"/>
          </a:xfrm>
          <a:prstGeom prst="rect">
            <a:avLst/>
          </a:prstGeom>
          <a:ln>
            <a:solidFill>
              <a:schemeClr val="bg1">
                <a:lumMod val="50000"/>
              </a:schemeClr>
            </a:solidFill>
          </a:ln>
        </p:spPr>
      </p:pic>
    </p:spTree>
    <p:extLst>
      <p:ext uri="{BB962C8B-B14F-4D97-AF65-F5344CB8AC3E}">
        <p14:creationId xmlns:p14="http://schemas.microsoft.com/office/powerpoint/2010/main" val="58946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47</a:t>
            </a:fld>
            <a:endParaRPr lang="fr-FR" altLang="fr-F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808" y="1917411"/>
            <a:ext cx="2874357" cy="4064129"/>
          </a:xfrm>
          <a:prstGeom prst="rect">
            <a:avLst/>
          </a:prstGeom>
          <a:ln>
            <a:solidFill>
              <a:schemeClr val="bg1">
                <a:lumMod val="50000"/>
              </a:schemeClr>
            </a:solidFill>
          </a:ln>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8517" y="1907405"/>
            <a:ext cx="2845507" cy="4084139"/>
          </a:xfrm>
          <a:prstGeom prst="rect">
            <a:avLst/>
          </a:prstGeom>
          <a:ln>
            <a:solidFill>
              <a:schemeClr val="bg1">
                <a:lumMod val="50000"/>
              </a:schemeClr>
            </a:solidFill>
          </a:ln>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3169" y="1907405"/>
            <a:ext cx="2874357" cy="4060865"/>
          </a:xfrm>
          <a:prstGeom prst="rect">
            <a:avLst/>
          </a:prstGeom>
          <a:ln>
            <a:solidFill>
              <a:schemeClr val="bg1">
                <a:lumMod val="50000"/>
              </a:schemeClr>
            </a:solidFill>
          </a:ln>
        </p:spPr>
      </p:pic>
      <p:sp>
        <p:nvSpPr>
          <p:cNvPr id="10"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de la </a:t>
            </a:r>
            <a:r>
              <a:rPr lang="fr-FR" sz="2800" b="1" dirty="0">
                <a:solidFill>
                  <a:schemeClr val="accent5"/>
                </a:solidFill>
                <a:latin typeface="+mj-lt"/>
              </a:rPr>
              <a:t>qualité des carcasses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5"/>
              </a:rPr>
              <a:t>www.idele.fr</a:t>
            </a:r>
            <a:r>
              <a:rPr lang="fr-FR" sz="2400" b="1" dirty="0">
                <a:solidFill>
                  <a:schemeClr val="tx2">
                    <a:lumMod val="75000"/>
                  </a:schemeClr>
                </a:solidFill>
                <a:latin typeface="+mj-lt"/>
              </a:rPr>
              <a:t> </a:t>
            </a:r>
            <a:r>
              <a:rPr lang="fr-FR" sz="2400" dirty="0">
                <a:solidFill>
                  <a:schemeClr val="tx2">
                    <a:lumMod val="75000"/>
                  </a:schemeClr>
                </a:solidFill>
                <a:latin typeface="+mj-lt"/>
              </a:rPr>
              <a:t>et </a:t>
            </a:r>
            <a:r>
              <a:rPr lang="fr-FR" sz="2400" b="1" dirty="0" smtClean="0">
                <a:solidFill>
                  <a:schemeClr val="tx2">
                    <a:lumMod val="75000"/>
                  </a:schemeClr>
                </a:solidFill>
                <a:latin typeface="+mj-lt"/>
                <a:hlinkClick r:id="rId6"/>
              </a:rPr>
              <a:t>www.inn-ovin.fr</a:t>
            </a:r>
            <a:endParaRPr lang="fr-FR" sz="2400" b="1" dirty="0">
              <a:solidFill>
                <a:schemeClr val="tx2">
                  <a:lumMod val="75000"/>
                </a:schemeClr>
              </a:solidFill>
              <a:latin typeface="+mj-lt"/>
            </a:endParaRPr>
          </a:p>
        </p:txBody>
      </p:sp>
    </p:spTree>
    <p:extLst>
      <p:ext uri="{BB962C8B-B14F-4D97-AF65-F5344CB8AC3E}">
        <p14:creationId xmlns:p14="http://schemas.microsoft.com/office/powerpoint/2010/main" val="423668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48</a:t>
            </a:fld>
            <a:endParaRPr lang="fr-FR" altLang="fr-F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4347" y="1736853"/>
            <a:ext cx="3211038" cy="4619011"/>
          </a:xfrm>
          <a:prstGeom prst="rect">
            <a:avLst/>
          </a:prstGeom>
          <a:ln>
            <a:solidFill>
              <a:schemeClr val="bg1">
                <a:lumMod val="50000"/>
              </a:schemeClr>
            </a:solidFill>
          </a:ln>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962" y="1736854"/>
            <a:ext cx="3248975" cy="4612664"/>
          </a:xfrm>
          <a:prstGeom prst="rect">
            <a:avLst/>
          </a:prstGeom>
          <a:ln>
            <a:solidFill>
              <a:schemeClr val="bg1">
                <a:lumMod val="50000"/>
              </a:schemeClr>
            </a:solidFill>
          </a:ln>
        </p:spPr>
      </p:pic>
      <p:sp>
        <p:nvSpPr>
          <p:cNvPr id="8"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de la </a:t>
            </a:r>
            <a:r>
              <a:rPr lang="fr-FR" sz="2800" b="1" dirty="0">
                <a:solidFill>
                  <a:schemeClr val="accent5"/>
                </a:solidFill>
                <a:latin typeface="+mj-lt"/>
              </a:rPr>
              <a:t>qualité des carcasses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4"/>
              </a:rPr>
              <a:t>www.idele.fr</a:t>
            </a:r>
            <a:r>
              <a:rPr lang="fr-FR" sz="2400" b="1" dirty="0">
                <a:solidFill>
                  <a:schemeClr val="tx2">
                    <a:lumMod val="75000"/>
                  </a:schemeClr>
                </a:solidFill>
                <a:latin typeface="+mj-lt"/>
              </a:rPr>
              <a:t> </a:t>
            </a:r>
            <a:r>
              <a:rPr lang="fr-FR" sz="2000" dirty="0">
                <a:solidFill>
                  <a:schemeClr val="tx2">
                    <a:lumMod val="75000"/>
                  </a:schemeClr>
                </a:solidFill>
                <a:latin typeface="+mj-lt"/>
              </a:rPr>
              <a:t>et</a:t>
            </a:r>
            <a:r>
              <a:rPr lang="fr-FR" sz="2400" dirty="0">
                <a:solidFill>
                  <a:schemeClr val="tx2">
                    <a:lumMod val="75000"/>
                  </a:schemeClr>
                </a:solidFill>
                <a:latin typeface="+mj-lt"/>
              </a:rPr>
              <a:t> </a:t>
            </a:r>
            <a:r>
              <a:rPr lang="fr-FR" sz="2400" b="1" dirty="0" smtClean="0">
                <a:solidFill>
                  <a:schemeClr val="tx2">
                    <a:lumMod val="75000"/>
                  </a:schemeClr>
                </a:solidFill>
                <a:latin typeface="+mj-lt"/>
                <a:hlinkClick r:id="rId5"/>
              </a:rPr>
              <a:t>www.inn-ovin.fr</a:t>
            </a:r>
            <a:endParaRPr lang="fr-FR" sz="2400" b="1" dirty="0">
              <a:solidFill>
                <a:schemeClr val="tx2">
                  <a:lumMod val="75000"/>
                </a:schemeClr>
              </a:solidFill>
              <a:latin typeface="+mj-lt"/>
            </a:endParaRPr>
          </a:p>
        </p:txBody>
      </p:sp>
    </p:spTree>
    <p:extLst>
      <p:ext uri="{BB962C8B-B14F-4D97-AF65-F5344CB8AC3E}">
        <p14:creationId xmlns:p14="http://schemas.microsoft.com/office/powerpoint/2010/main" val="224615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49</a:t>
            </a:fld>
            <a:endParaRPr lang="fr-FR" altLang="fr-F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884" y="1745953"/>
            <a:ext cx="3069810" cy="4313203"/>
          </a:xfrm>
          <a:prstGeom prst="rect">
            <a:avLst/>
          </a:prstGeom>
          <a:ln>
            <a:solidFill>
              <a:schemeClr val="bg1">
                <a:lumMod val="50000"/>
              </a:schemeClr>
            </a:solidFill>
          </a:ln>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3812" y="1745953"/>
            <a:ext cx="3025680" cy="4313203"/>
          </a:xfrm>
          <a:prstGeom prst="rect">
            <a:avLst/>
          </a:prstGeom>
          <a:ln>
            <a:solidFill>
              <a:schemeClr val="bg1">
                <a:lumMod val="50000"/>
              </a:schemeClr>
            </a:solidFill>
          </a:ln>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7610" y="1745953"/>
            <a:ext cx="3069916" cy="4313203"/>
          </a:xfrm>
          <a:prstGeom prst="rect">
            <a:avLst/>
          </a:prstGeom>
          <a:ln>
            <a:solidFill>
              <a:schemeClr val="bg1">
                <a:lumMod val="50000"/>
              </a:schemeClr>
            </a:solidFill>
          </a:ln>
        </p:spPr>
      </p:pic>
      <p:sp>
        <p:nvSpPr>
          <p:cNvPr id="9"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a:t>
            </a:r>
            <a:r>
              <a:rPr lang="fr-FR" sz="2000" b="1" dirty="0" smtClean="0">
                <a:solidFill>
                  <a:schemeClr val="tx2">
                    <a:lumMod val="75000"/>
                  </a:schemeClr>
                </a:solidFill>
                <a:latin typeface="+mj-lt"/>
              </a:rPr>
              <a:t>des </a:t>
            </a:r>
            <a:r>
              <a:rPr lang="fr-FR" sz="2800" b="1" dirty="0" smtClean="0">
                <a:solidFill>
                  <a:schemeClr val="accent5"/>
                </a:solidFill>
                <a:latin typeface="+mj-lt"/>
              </a:rPr>
              <a:t>concentrés possibles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5"/>
              </a:rPr>
              <a:t>www.idele.fr</a:t>
            </a:r>
            <a:r>
              <a:rPr lang="fr-FR" sz="2400" b="1" dirty="0">
                <a:solidFill>
                  <a:schemeClr val="tx2">
                    <a:lumMod val="75000"/>
                  </a:schemeClr>
                </a:solidFill>
                <a:latin typeface="+mj-lt"/>
              </a:rPr>
              <a:t> </a:t>
            </a:r>
            <a:r>
              <a:rPr lang="fr-FR" sz="2000" dirty="0">
                <a:solidFill>
                  <a:schemeClr val="tx2">
                    <a:lumMod val="75000"/>
                  </a:schemeClr>
                </a:solidFill>
                <a:latin typeface="+mj-lt"/>
              </a:rPr>
              <a:t>et</a:t>
            </a:r>
            <a:r>
              <a:rPr lang="fr-FR" sz="2400" dirty="0">
                <a:solidFill>
                  <a:schemeClr val="tx2">
                    <a:lumMod val="75000"/>
                  </a:schemeClr>
                </a:solidFill>
                <a:latin typeface="+mj-lt"/>
              </a:rPr>
              <a:t> </a:t>
            </a:r>
            <a:r>
              <a:rPr lang="fr-FR" sz="2400" b="1" dirty="0" smtClean="0">
                <a:solidFill>
                  <a:schemeClr val="tx2">
                    <a:lumMod val="75000"/>
                  </a:schemeClr>
                </a:solidFill>
                <a:latin typeface="+mj-lt"/>
                <a:hlinkClick r:id="rId6"/>
              </a:rPr>
              <a:t>www.inn-ovin.fr</a:t>
            </a:r>
            <a:endParaRPr lang="fr-FR" sz="2400" b="1" dirty="0">
              <a:solidFill>
                <a:schemeClr val="tx2">
                  <a:lumMod val="75000"/>
                </a:schemeClr>
              </a:solidFill>
              <a:latin typeface="+mj-lt"/>
            </a:endParaRPr>
          </a:p>
        </p:txBody>
      </p:sp>
    </p:spTree>
    <p:extLst>
      <p:ext uri="{BB962C8B-B14F-4D97-AF65-F5344CB8AC3E}">
        <p14:creationId xmlns:p14="http://schemas.microsoft.com/office/powerpoint/2010/main" val="290499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a:spLocks noGrp="1"/>
          </p:cNvSpPr>
          <p:nvPr>
            <p:ph type="title"/>
          </p:nvPr>
        </p:nvSpPr>
        <p:spPr>
          <a:xfrm>
            <a:off x="113027" y="296853"/>
            <a:ext cx="4187123" cy="1320800"/>
          </a:xfrm>
        </p:spPr>
        <p:txBody>
          <a:bodyPr>
            <a:noAutofit/>
          </a:bodyPr>
          <a:lstStyle/>
          <a:p>
            <a:r>
              <a:rPr lang="fr-FR" dirty="0" smtClean="0"/>
              <a:t>Objectif </a:t>
            </a:r>
            <a:r>
              <a:rPr lang="fr-FR" dirty="0"/>
              <a:t>: </a:t>
            </a:r>
            <a:r>
              <a:rPr lang="fr-FR" dirty="0" smtClean="0"/>
              <a:t/>
            </a:r>
            <a:br>
              <a:rPr lang="fr-FR" dirty="0" smtClean="0"/>
            </a:br>
            <a:r>
              <a:rPr lang="fr-FR" sz="4000" b="1" dirty="0" smtClean="0">
                <a:solidFill>
                  <a:schemeClr val="accent5"/>
                </a:solidFill>
              </a:rPr>
              <a:t>des gras blancs</a:t>
            </a:r>
            <a:r>
              <a:rPr lang="fr-FR" sz="4000" dirty="0"/>
              <a:t/>
            </a:r>
            <a:br>
              <a:rPr lang="fr-FR" sz="4000" dirty="0"/>
            </a:br>
            <a:endParaRPr lang="fr-FR" dirty="0"/>
          </a:p>
        </p:txBody>
      </p:sp>
      <p:pic>
        <p:nvPicPr>
          <p:cNvPr id="4" name="Image 3"/>
          <p:cNvPicPr>
            <a:picLocks noChangeAspect="1"/>
          </p:cNvPicPr>
          <p:nvPr/>
        </p:nvPicPr>
        <p:blipFill rotWithShape="1">
          <a:blip r:embed="rId3" cstate="email">
            <a:clrChange>
              <a:clrFrom>
                <a:srgbClr val="FFFFFF"/>
              </a:clrFrom>
              <a:clrTo>
                <a:srgbClr val="FFFFFF">
                  <a:alpha val="0"/>
                </a:srgbClr>
              </a:clrTo>
            </a:clrChange>
            <a:lum bright="-2000"/>
            <a:extLst>
              <a:ext uri="{28A0092B-C50C-407E-A947-70E740481C1C}">
                <a14:useLocalDpi xmlns:a14="http://schemas.microsoft.com/office/drawing/2010/main"/>
              </a:ext>
            </a:extLst>
          </a:blip>
          <a:srcRect l="4196" t="2671" r="1429" b="5478"/>
          <a:stretch/>
        </p:blipFill>
        <p:spPr>
          <a:xfrm>
            <a:off x="4399005" y="518985"/>
            <a:ext cx="4040659" cy="5818549"/>
          </a:xfrm>
          <a:prstGeom prst="rect">
            <a:avLst/>
          </a:prstGeom>
        </p:spPr>
      </p:pic>
      <p:sp>
        <p:nvSpPr>
          <p:cNvPr id="5"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6</a:t>
            </a:r>
            <a:endParaRPr lang="fr-FR" altLang="fr-FR" dirty="0"/>
          </a:p>
        </p:txBody>
      </p:sp>
    </p:spTree>
    <p:extLst>
      <p:ext uri="{BB962C8B-B14F-4D97-AF65-F5344CB8AC3E}">
        <p14:creationId xmlns:p14="http://schemas.microsoft.com/office/powerpoint/2010/main" val="410234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50</a:t>
            </a:fld>
            <a:endParaRPr lang="fr-FR" altLang="fr-F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485" y="1847550"/>
            <a:ext cx="3031922" cy="4301099"/>
          </a:xfrm>
          <a:prstGeom prst="rect">
            <a:avLst/>
          </a:prstGeom>
          <a:ln>
            <a:solidFill>
              <a:schemeClr val="bg1">
                <a:lumMod val="50000"/>
              </a:schemeClr>
            </a:solidFill>
          </a:ln>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3937" y="1847550"/>
            <a:ext cx="3016096" cy="4301099"/>
          </a:xfrm>
          <a:prstGeom prst="rect">
            <a:avLst/>
          </a:prstGeom>
          <a:ln>
            <a:solidFill>
              <a:schemeClr val="bg1">
                <a:lumMod val="50000"/>
              </a:schemeClr>
            </a:solidFill>
          </a:ln>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1851" y="1847550"/>
            <a:ext cx="3028446" cy="4301099"/>
          </a:xfrm>
          <a:prstGeom prst="rect">
            <a:avLst/>
          </a:prstGeom>
          <a:ln>
            <a:solidFill>
              <a:schemeClr val="bg1">
                <a:lumMod val="50000"/>
              </a:schemeClr>
            </a:solidFill>
          </a:ln>
        </p:spPr>
      </p:pic>
      <p:sp>
        <p:nvSpPr>
          <p:cNvPr id="10"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a:t>
            </a:r>
            <a:r>
              <a:rPr lang="fr-FR" sz="2000" b="1" dirty="0" smtClean="0">
                <a:solidFill>
                  <a:schemeClr val="tx2">
                    <a:lumMod val="75000"/>
                  </a:schemeClr>
                </a:solidFill>
                <a:latin typeface="+mj-lt"/>
              </a:rPr>
              <a:t>des </a:t>
            </a:r>
            <a:r>
              <a:rPr lang="fr-FR" sz="2800" b="1" dirty="0" smtClean="0">
                <a:solidFill>
                  <a:schemeClr val="accent5"/>
                </a:solidFill>
                <a:latin typeface="+mj-lt"/>
              </a:rPr>
              <a:t>concentrés possibles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5"/>
              </a:rPr>
              <a:t>www.idele.fr</a:t>
            </a:r>
            <a:r>
              <a:rPr lang="fr-FR" sz="2400" b="1" dirty="0">
                <a:solidFill>
                  <a:schemeClr val="tx2">
                    <a:lumMod val="75000"/>
                  </a:schemeClr>
                </a:solidFill>
                <a:latin typeface="+mj-lt"/>
              </a:rPr>
              <a:t> </a:t>
            </a:r>
            <a:r>
              <a:rPr lang="fr-FR" sz="2000" dirty="0">
                <a:solidFill>
                  <a:schemeClr val="tx2">
                    <a:lumMod val="75000"/>
                  </a:schemeClr>
                </a:solidFill>
                <a:latin typeface="+mj-lt"/>
              </a:rPr>
              <a:t>et</a:t>
            </a:r>
            <a:r>
              <a:rPr lang="fr-FR" sz="2400" dirty="0">
                <a:solidFill>
                  <a:schemeClr val="tx2">
                    <a:lumMod val="75000"/>
                  </a:schemeClr>
                </a:solidFill>
                <a:latin typeface="+mj-lt"/>
              </a:rPr>
              <a:t> </a:t>
            </a:r>
            <a:r>
              <a:rPr lang="fr-FR" sz="2400" b="1" dirty="0" smtClean="0">
                <a:solidFill>
                  <a:schemeClr val="tx2">
                    <a:lumMod val="75000"/>
                  </a:schemeClr>
                </a:solidFill>
                <a:latin typeface="+mj-lt"/>
                <a:hlinkClick r:id="rId6"/>
              </a:rPr>
              <a:t>www.inn-ovin.fr</a:t>
            </a:r>
            <a:endParaRPr lang="fr-FR" sz="2400" b="1" dirty="0">
              <a:solidFill>
                <a:schemeClr val="tx2">
                  <a:lumMod val="75000"/>
                </a:schemeClr>
              </a:solidFill>
              <a:latin typeface="+mj-lt"/>
            </a:endParaRPr>
          </a:p>
        </p:txBody>
      </p:sp>
    </p:spTree>
    <p:extLst>
      <p:ext uri="{BB962C8B-B14F-4D97-AF65-F5344CB8AC3E}">
        <p14:creationId xmlns:p14="http://schemas.microsoft.com/office/powerpoint/2010/main" val="170259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51</a:t>
            </a:fld>
            <a:endParaRPr lang="fr-FR" altLang="fr-F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1400" y="1599508"/>
            <a:ext cx="3473645" cy="4914266"/>
          </a:xfrm>
          <a:prstGeom prst="rect">
            <a:avLst/>
          </a:prstGeom>
          <a:ln>
            <a:solidFill>
              <a:schemeClr val="bg1">
                <a:lumMod val="50000"/>
              </a:schemeClr>
            </a:solidFill>
          </a:ln>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7733" y="1599507"/>
            <a:ext cx="3488192" cy="4914267"/>
          </a:xfrm>
          <a:prstGeom prst="rect">
            <a:avLst/>
          </a:prstGeom>
          <a:ln>
            <a:solidFill>
              <a:schemeClr val="bg1">
                <a:lumMod val="50000"/>
              </a:schemeClr>
            </a:solidFill>
          </a:ln>
        </p:spPr>
      </p:pic>
      <p:sp>
        <p:nvSpPr>
          <p:cNvPr id="8"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a:t>
            </a:r>
            <a:r>
              <a:rPr lang="fr-FR" sz="2000" b="1" dirty="0" smtClean="0">
                <a:solidFill>
                  <a:schemeClr val="tx2">
                    <a:lumMod val="75000"/>
                  </a:schemeClr>
                </a:solidFill>
                <a:latin typeface="+mj-lt"/>
              </a:rPr>
              <a:t>des </a:t>
            </a:r>
            <a:r>
              <a:rPr lang="fr-FR" sz="2800" b="1" dirty="0" smtClean="0">
                <a:solidFill>
                  <a:schemeClr val="accent5"/>
                </a:solidFill>
                <a:latin typeface="+mj-lt"/>
              </a:rPr>
              <a:t>concentrés possibles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4"/>
              </a:rPr>
              <a:t>www.idele.fr</a:t>
            </a:r>
            <a:r>
              <a:rPr lang="fr-FR" sz="2400" b="1" dirty="0">
                <a:solidFill>
                  <a:schemeClr val="tx2">
                    <a:lumMod val="75000"/>
                  </a:schemeClr>
                </a:solidFill>
                <a:latin typeface="+mj-lt"/>
              </a:rPr>
              <a:t> </a:t>
            </a:r>
            <a:r>
              <a:rPr lang="fr-FR" sz="2000" dirty="0">
                <a:solidFill>
                  <a:schemeClr val="tx2">
                    <a:lumMod val="75000"/>
                  </a:schemeClr>
                </a:solidFill>
                <a:latin typeface="+mj-lt"/>
              </a:rPr>
              <a:t>et</a:t>
            </a:r>
            <a:r>
              <a:rPr lang="fr-FR" sz="2400" dirty="0">
                <a:solidFill>
                  <a:schemeClr val="tx2">
                    <a:lumMod val="75000"/>
                  </a:schemeClr>
                </a:solidFill>
                <a:latin typeface="+mj-lt"/>
              </a:rPr>
              <a:t> </a:t>
            </a:r>
            <a:r>
              <a:rPr lang="fr-FR" sz="2400" b="1" dirty="0" smtClean="0">
                <a:solidFill>
                  <a:schemeClr val="tx2">
                    <a:lumMod val="75000"/>
                  </a:schemeClr>
                </a:solidFill>
                <a:latin typeface="+mj-lt"/>
                <a:hlinkClick r:id="rId5"/>
              </a:rPr>
              <a:t>www.inn-ovin.fr</a:t>
            </a:r>
            <a:endParaRPr lang="fr-FR" sz="2400" b="1" dirty="0">
              <a:solidFill>
                <a:schemeClr val="tx2">
                  <a:lumMod val="75000"/>
                </a:schemeClr>
              </a:solidFill>
              <a:latin typeface="+mj-lt"/>
            </a:endParaRPr>
          </a:p>
        </p:txBody>
      </p:sp>
    </p:spTree>
    <p:extLst>
      <p:ext uri="{BB962C8B-B14F-4D97-AF65-F5344CB8AC3E}">
        <p14:creationId xmlns:p14="http://schemas.microsoft.com/office/powerpoint/2010/main" val="135865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07F545-3EBB-4838-A499-BD5C51B1B71F}" type="slidenum">
              <a:rPr lang="fr-FR" altLang="fr-FR" smtClean="0"/>
              <a:pPr>
                <a:defRPr/>
              </a:pPr>
              <a:t>52</a:t>
            </a:fld>
            <a:endParaRPr lang="fr-FR" altLang="fr-FR"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5405" y="1765847"/>
            <a:ext cx="3221349" cy="4564614"/>
          </a:xfrm>
          <a:prstGeom prst="rect">
            <a:avLst/>
          </a:prstGeom>
          <a:ln>
            <a:solidFill>
              <a:schemeClr val="bg1">
                <a:lumMod val="50000"/>
              </a:schemeClr>
            </a:solidFill>
          </a:ln>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2242" y="1765847"/>
            <a:ext cx="3222818" cy="4564614"/>
          </a:xfrm>
          <a:prstGeom prst="rect">
            <a:avLst/>
          </a:prstGeom>
          <a:ln>
            <a:solidFill>
              <a:schemeClr val="bg1">
                <a:lumMod val="50000"/>
              </a:schemeClr>
            </a:solidFill>
          </a:ln>
        </p:spPr>
      </p:pic>
      <p:sp>
        <p:nvSpPr>
          <p:cNvPr id="8" name="Text Box 3"/>
          <p:cNvSpPr txBox="1">
            <a:spLocks noChangeArrowheads="1"/>
          </p:cNvSpPr>
          <p:nvPr/>
        </p:nvSpPr>
        <p:spPr bwMode="auto">
          <a:xfrm>
            <a:off x="267900" y="167771"/>
            <a:ext cx="10473788" cy="132343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2800" b="1" dirty="0">
                <a:solidFill>
                  <a:srgbClr val="008000"/>
                </a:solidFill>
                <a:latin typeface="+mj-lt"/>
              </a:rPr>
              <a:t>Pour en savoir </a:t>
            </a:r>
            <a:r>
              <a:rPr lang="fr-FR" sz="2800" b="1" dirty="0" smtClean="0">
                <a:solidFill>
                  <a:srgbClr val="008000"/>
                </a:solidFill>
                <a:latin typeface="+mj-lt"/>
              </a:rPr>
              <a:t>plus</a:t>
            </a:r>
            <a:endParaRPr lang="fr-FR" sz="2800" b="1" dirty="0">
              <a:solidFill>
                <a:srgbClr val="008000"/>
              </a:solidFill>
              <a:latin typeface="+mj-lt"/>
            </a:endParaRPr>
          </a:p>
          <a:p>
            <a:pPr eaLnBrk="1" hangingPunct="1">
              <a:defRPr/>
            </a:pPr>
            <a:r>
              <a:rPr lang="fr-FR" sz="2000" b="1" dirty="0">
                <a:solidFill>
                  <a:schemeClr val="tx2">
                    <a:lumMod val="75000"/>
                  </a:schemeClr>
                </a:solidFill>
                <a:latin typeface="+mj-lt"/>
              </a:rPr>
              <a:t>Des fiches techniques sur le thème </a:t>
            </a:r>
            <a:r>
              <a:rPr lang="fr-FR" sz="2000" b="1" dirty="0" smtClean="0">
                <a:solidFill>
                  <a:schemeClr val="tx2">
                    <a:lumMod val="75000"/>
                  </a:schemeClr>
                </a:solidFill>
                <a:latin typeface="+mj-lt"/>
              </a:rPr>
              <a:t>des </a:t>
            </a:r>
            <a:r>
              <a:rPr lang="fr-FR" sz="2800" b="1" dirty="0" smtClean="0">
                <a:solidFill>
                  <a:schemeClr val="accent5"/>
                </a:solidFill>
                <a:latin typeface="+mj-lt"/>
              </a:rPr>
              <a:t>fourrages possibles</a:t>
            </a:r>
            <a:endParaRPr lang="fr-FR" sz="2000" b="1" dirty="0">
              <a:solidFill>
                <a:schemeClr val="accent5"/>
              </a:solidFill>
              <a:latin typeface="+mj-lt"/>
            </a:endParaRPr>
          </a:p>
          <a:p>
            <a:pPr eaLnBrk="1" hangingPunct="1">
              <a:defRPr/>
            </a:pPr>
            <a:r>
              <a:rPr lang="fr-FR" sz="2000" dirty="0">
                <a:solidFill>
                  <a:schemeClr val="tx2">
                    <a:lumMod val="75000"/>
                  </a:schemeClr>
                </a:solidFill>
                <a:latin typeface="+mj-lt"/>
              </a:rPr>
              <a:t>sur</a:t>
            </a:r>
            <a:r>
              <a:rPr lang="fr-FR" sz="2000" b="1" dirty="0">
                <a:solidFill>
                  <a:schemeClr val="tx2">
                    <a:lumMod val="75000"/>
                  </a:schemeClr>
                </a:solidFill>
                <a:latin typeface="+mj-lt"/>
              </a:rPr>
              <a:t> </a:t>
            </a:r>
            <a:r>
              <a:rPr lang="fr-FR" sz="2400" b="1" dirty="0">
                <a:solidFill>
                  <a:schemeClr val="tx2">
                    <a:lumMod val="75000"/>
                  </a:schemeClr>
                </a:solidFill>
                <a:latin typeface="+mj-lt"/>
                <a:hlinkClick r:id="rId4"/>
              </a:rPr>
              <a:t>www.idele.fr</a:t>
            </a:r>
            <a:r>
              <a:rPr lang="fr-FR" sz="2400" b="1" dirty="0">
                <a:solidFill>
                  <a:schemeClr val="tx2">
                    <a:lumMod val="75000"/>
                  </a:schemeClr>
                </a:solidFill>
                <a:latin typeface="+mj-lt"/>
              </a:rPr>
              <a:t> </a:t>
            </a:r>
            <a:r>
              <a:rPr lang="fr-FR" sz="2000" dirty="0">
                <a:solidFill>
                  <a:schemeClr val="tx2">
                    <a:lumMod val="75000"/>
                  </a:schemeClr>
                </a:solidFill>
                <a:latin typeface="+mj-lt"/>
              </a:rPr>
              <a:t>et</a:t>
            </a:r>
            <a:r>
              <a:rPr lang="fr-FR" sz="2400" dirty="0">
                <a:solidFill>
                  <a:schemeClr val="tx2">
                    <a:lumMod val="75000"/>
                  </a:schemeClr>
                </a:solidFill>
                <a:latin typeface="+mj-lt"/>
              </a:rPr>
              <a:t> </a:t>
            </a:r>
            <a:r>
              <a:rPr lang="fr-FR" sz="2400" b="1" dirty="0" smtClean="0">
                <a:solidFill>
                  <a:schemeClr val="tx2">
                    <a:lumMod val="75000"/>
                  </a:schemeClr>
                </a:solidFill>
                <a:latin typeface="+mj-lt"/>
                <a:hlinkClick r:id="rId5"/>
              </a:rPr>
              <a:t>www.inn-ovin.fr</a:t>
            </a:r>
            <a:endParaRPr lang="fr-FR" sz="2400" b="1" dirty="0">
              <a:solidFill>
                <a:schemeClr val="tx2">
                  <a:lumMod val="75000"/>
                </a:schemeClr>
              </a:solidFill>
              <a:latin typeface="+mj-lt"/>
            </a:endParaRPr>
          </a:p>
        </p:txBody>
      </p:sp>
    </p:spTree>
    <p:extLst>
      <p:ext uri="{BB962C8B-B14F-4D97-AF65-F5344CB8AC3E}">
        <p14:creationId xmlns:p14="http://schemas.microsoft.com/office/powerpoint/2010/main" val="370491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a:spLocks noGrp="1"/>
          </p:cNvSpPr>
          <p:nvPr>
            <p:ph type="title"/>
          </p:nvPr>
        </p:nvSpPr>
        <p:spPr>
          <a:xfrm>
            <a:off x="113027" y="296853"/>
            <a:ext cx="4187123" cy="1320800"/>
          </a:xfrm>
        </p:spPr>
        <p:txBody>
          <a:bodyPr>
            <a:noAutofit/>
          </a:bodyPr>
          <a:lstStyle/>
          <a:p>
            <a:r>
              <a:rPr lang="fr-FR" dirty="0" smtClean="0"/>
              <a:t>Objectif </a:t>
            </a:r>
            <a:r>
              <a:rPr lang="fr-FR" dirty="0"/>
              <a:t>: </a:t>
            </a:r>
            <a:r>
              <a:rPr lang="fr-FR" dirty="0" smtClean="0"/>
              <a:t/>
            </a:r>
            <a:br>
              <a:rPr lang="fr-FR" dirty="0" smtClean="0"/>
            </a:br>
            <a:r>
              <a:rPr lang="fr-FR" sz="4000" b="1" dirty="0" smtClean="0">
                <a:solidFill>
                  <a:schemeClr val="accent5"/>
                </a:solidFill>
              </a:rPr>
              <a:t>des gras fermes</a:t>
            </a:r>
            <a:r>
              <a:rPr lang="fr-FR" sz="4000" dirty="0"/>
              <a:t/>
            </a:r>
            <a:br>
              <a:rPr lang="fr-FR" sz="4000" dirty="0"/>
            </a:br>
            <a:endParaRPr lang="fr-FR" dirty="0"/>
          </a:p>
        </p:txBody>
      </p:sp>
      <p:pic>
        <p:nvPicPr>
          <p:cNvPr id="4" name="Image 3"/>
          <p:cNvPicPr>
            <a:picLocks noChangeAspect="1"/>
          </p:cNvPicPr>
          <p:nvPr/>
        </p:nvPicPr>
        <p:blipFill rotWithShape="1">
          <a:blip r:embed="rId3" cstate="email">
            <a:clrChange>
              <a:clrFrom>
                <a:srgbClr val="FBFAFA"/>
              </a:clrFrom>
              <a:clrTo>
                <a:srgbClr val="FBFAFA">
                  <a:alpha val="0"/>
                </a:srgbClr>
              </a:clrTo>
            </a:clrChange>
            <a:lum bright="11000"/>
            <a:extLst>
              <a:ext uri="{28A0092B-C50C-407E-A947-70E740481C1C}">
                <a14:useLocalDpi xmlns:a14="http://schemas.microsoft.com/office/drawing/2010/main"/>
              </a:ext>
            </a:extLst>
          </a:blip>
          <a:srcRect l="3657" t="1217" r="646" b="6048"/>
          <a:stretch/>
        </p:blipFill>
        <p:spPr>
          <a:xfrm>
            <a:off x="4448432" y="1062679"/>
            <a:ext cx="4574302" cy="4942703"/>
          </a:xfrm>
          <a:prstGeom prst="rect">
            <a:avLst/>
          </a:prstGeom>
        </p:spPr>
      </p:pic>
      <p:sp>
        <p:nvSpPr>
          <p:cNvPr id="5"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7</a:t>
            </a:r>
            <a:endParaRPr lang="fr-FR" altLang="fr-FR" dirty="0"/>
          </a:p>
        </p:txBody>
      </p:sp>
    </p:spTree>
    <p:extLst>
      <p:ext uri="{BB962C8B-B14F-4D97-AF65-F5344CB8AC3E}">
        <p14:creationId xmlns:p14="http://schemas.microsoft.com/office/powerpoint/2010/main" val="328637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28"/>
          <p:cNvSpPr/>
          <p:nvPr/>
        </p:nvSpPr>
        <p:spPr>
          <a:xfrm>
            <a:off x="4911571" y="1976943"/>
            <a:ext cx="1266108" cy="1062783"/>
          </a:xfrm>
          <a:prstGeom prst="triangle">
            <a:avLst>
              <a:gd name="adj" fmla="val 10929"/>
            </a:avLst>
          </a:prstGeom>
          <a:solidFill>
            <a:srgbClr val="00800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itre 2"/>
          <p:cNvSpPr txBox="1">
            <a:spLocks/>
          </p:cNvSpPr>
          <p:nvPr/>
        </p:nvSpPr>
        <p:spPr>
          <a:xfrm>
            <a:off x="1033570" y="2301270"/>
            <a:ext cx="8596668"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smtClean="0">
                <a:solidFill>
                  <a:schemeClr val="bg1"/>
                </a:solidFill>
              </a:rPr>
              <a:t>2</a:t>
            </a:r>
            <a:br>
              <a:rPr lang="fr-FR" sz="4000" b="1" dirty="0" smtClean="0">
                <a:solidFill>
                  <a:schemeClr val="bg1"/>
                </a:solidFill>
              </a:rPr>
            </a:br>
            <a:r>
              <a:rPr lang="fr-FR" sz="4000" b="1" dirty="0" smtClean="0">
                <a:solidFill>
                  <a:srgbClr val="00B050"/>
                </a:solidFill>
              </a:rPr>
              <a:t/>
            </a:r>
            <a:br>
              <a:rPr lang="fr-FR" sz="4000" b="1" dirty="0" smtClean="0">
                <a:solidFill>
                  <a:srgbClr val="00B050"/>
                </a:solidFill>
              </a:rPr>
            </a:br>
            <a:r>
              <a:rPr lang="fr-FR" sz="4800" b="1" dirty="0" smtClean="0">
                <a:solidFill>
                  <a:srgbClr val="00B050"/>
                </a:solidFill>
              </a:rPr>
              <a:t>Des prérequis </a:t>
            </a:r>
            <a:endParaRPr lang="fr-FR" sz="4800" b="1" dirty="0">
              <a:solidFill>
                <a:srgbClr val="00B050"/>
              </a:solidFill>
            </a:endParaRPr>
          </a:p>
        </p:txBody>
      </p:sp>
      <p:sp>
        <p:nvSpPr>
          <p:cNvPr id="6"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solidFill>
                  <a:srgbClr val="008000"/>
                </a:solidFill>
              </a:rPr>
              <a:t>8</a:t>
            </a:r>
            <a:endParaRPr lang="fr-FR" altLang="fr-FR" dirty="0">
              <a:solidFill>
                <a:srgbClr val="008000"/>
              </a:solidFill>
            </a:endParaRPr>
          </a:p>
        </p:txBody>
      </p:sp>
    </p:spTree>
    <p:extLst>
      <p:ext uri="{BB962C8B-B14F-4D97-AF65-F5344CB8AC3E}">
        <p14:creationId xmlns:p14="http://schemas.microsoft.com/office/powerpoint/2010/main" val="27507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Rien ne </a:t>
            </a:r>
            <a:r>
              <a:rPr lang="fr-FR" dirty="0">
                <a:solidFill>
                  <a:srgbClr val="90C226"/>
                </a:solidFill>
              </a:rPr>
              <a:t>remplace</a:t>
            </a:r>
            <a:r>
              <a:rPr lang="fr-FR" dirty="0"/>
              <a:t> le </a:t>
            </a:r>
            <a:r>
              <a:rPr lang="fr-FR" dirty="0" smtClean="0"/>
              <a:t>lait !</a:t>
            </a:r>
            <a:r>
              <a:rPr lang="fr-FR" dirty="0"/>
              <a:t/>
            </a:r>
            <a:br>
              <a:rPr lang="fr-FR" dirty="0"/>
            </a:br>
            <a:endParaRPr lang="fr-FR" dirty="0"/>
          </a:p>
        </p:txBody>
      </p:sp>
      <p:sp>
        <p:nvSpPr>
          <p:cNvPr id="3" name="Espace réservé du contenu 2"/>
          <p:cNvSpPr>
            <a:spLocks noGrp="1"/>
          </p:cNvSpPr>
          <p:nvPr>
            <p:ph idx="1"/>
          </p:nvPr>
        </p:nvSpPr>
        <p:spPr>
          <a:xfrm>
            <a:off x="677333" y="2160589"/>
            <a:ext cx="9467563" cy="3880773"/>
          </a:xfrm>
        </p:spPr>
        <p:txBody>
          <a:bodyPr>
            <a:normAutofit/>
          </a:bodyPr>
          <a:lstStyle/>
          <a:p>
            <a:r>
              <a:rPr lang="fr-FR" sz="2800" dirty="0"/>
              <a:t>A un mois et demi d’âge, les principaux critères économiques liés à l’agneau sont déjà joués :</a:t>
            </a:r>
          </a:p>
          <a:p>
            <a:pPr lvl="1">
              <a:buFont typeface="Arial" panose="020B0604020202020204" pitchFamily="34" charset="0"/>
              <a:buChar char="•"/>
            </a:pPr>
            <a:r>
              <a:rPr lang="fr-FR" sz="2600" dirty="0"/>
              <a:t>Son état d’engraissement</a:t>
            </a:r>
          </a:p>
          <a:p>
            <a:pPr lvl="1">
              <a:buFont typeface="Arial" panose="020B0604020202020204" pitchFamily="34" charset="0"/>
              <a:buChar char="•"/>
            </a:pPr>
            <a:r>
              <a:rPr lang="fr-FR" sz="2600" dirty="0"/>
              <a:t>Sa conformation</a:t>
            </a:r>
          </a:p>
          <a:p>
            <a:pPr lvl="1">
              <a:buFont typeface="Arial" panose="020B0604020202020204" pitchFamily="34" charset="0"/>
              <a:buChar char="•"/>
            </a:pPr>
            <a:r>
              <a:rPr lang="fr-FR" sz="2600" dirty="0"/>
              <a:t>Son poids de carcasse</a:t>
            </a:r>
          </a:p>
          <a:p>
            <a:pPr lvl="1">
              <a:buFont typeface="Arial" panose="020B0604020202020204" pitchFamily="34" charset="0"/>
              <a:buChar char="•"/>
            </a:pPr>
            <a:r>
              <a:rPr lang="fr-FR" sz="2600" dirty="0"/>
              <a:t>Son indice de consommation</a:t>
            </a:r>
          </a:p>
          <a:p>
            <a:endParaRPr lang="fr-FR" sz="2800"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5776" y="3472248"/>
            <a:ext cx="3551169" cy="26633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Espace réservé du numéro de diapositive 2"/>
          <p:cNvSpPr>
            <a:spLocks noGrp="1"/>
          </p:cNvSpPr>
          <p:nvPr>
            <p:ph type="sldNum" sz="quarter" idx="12"/>
          </p:nvPr>
        </p:nvSpPr>
        <p:spPr>
          <a:xfrm>
            <a:off x="9767526" y="6148649"/>
            <a:ext cx="683339" cy="365125"/>
          </a:xfrm>
        </p:spPr>
        <p:txBody>
          <a:bodyPr/>
          <a:lstStyle/>
          <a:p>
            <a:pPr>
              <a:defRPr/>
            </a:pPr>
            <a:r>
              <a:rPr lang="fr-FR" altLang="fr-FR" dirty="0" smtClean="0"/>
              <a:t>9</a:t>
            </a:r>
            <a:endParaRPr lang="fr-FR" altLang="fr-FR" dirty="0"/>
          </a:p>
        </p:txBody>
      </p:sp>
    </p:spTree>
    <p:extLst>
      <p:ext uri="{BB962C8B-B14F-4D97-AF65-F5344CB8AC3E}">
        <p14:creationId xmlns:p14="http://schemas.microsoft.com/office/powerpoint/2010/main" val="44250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0151" y="305289"/>
            <a:ext cx="9448800" cy="731838"/>
          </a:xfrm>
        </p:spPr>
        <p:txBody>
          <a:bodyPr>
            <a:normAutofit/>
          </a:bodyPr>
          <a:lstStyle/>
          <a:p>
            <a:pPr algn="r" eaLnBrk="1" hangingPunct="1"/>
            <a:r>
              <a:rPr lang="fr-FR" altLang="fr-FR" sz="4000" dirty="0" smtClean="0">
                <a:solidFill>
                  <a:srgbClr val="99CC00"/>
                </a:solidFill>
              </a:rPr>
              <a:t>Rien ne remplace le lait!</a:t>
            </a:r>
            <a:endParaRPr lang="fr-FR" altLang="fr-FR" sz="4000" dirty="0">
              <a:solidFill>
                <a:srgbClr val="99CC00"/>
              </a:solidFill>
            </a:endParaRPr>
          </a:p>
        </p:txBody>
      </p:sp>
      <p:pic>
        <p:nvPicPr>
          <p:cNvPr id="2" name="Image 1"/>
          <p:cNvPicPr>
            <a:picLocks noChangeAspect="1"/>
          </p:cNvPicPr>
          <p:nvPr/>
        </p:nvPicPr>
        <p:blipFill>
          <a:blip r:embed="rId3"/>
          <a:stretch>
            <a:fillRect/>
          </a:stretch>
        </p:blipFill>
        <p:spPr>
          <a:xfrm>
            <a:off x="891101" y="1037127"/>
            <a:ext cx="8876585" cy="5363674"/>
          </a:xfrm>
          <a:prstGeom prst="rect">
            <a:avLst/>
          </a:prstGeom>
        </p:spPr>
      </p:pic>
    </p:spTree>
    <p:extLst>
      <p:ext uri="{BB962C8B-B14F-4D97-AF65-F5344CB8AC3E}">
        <p14:creationId xmlns:p14="http://schemas.microsoft.com/office/powerpoint/2010/main" val="393884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1593</TotalTime>
  <Words>1419</Words>
  <Application>Microsoft Office PowerPoint</Application>
  <PresentationFormat>Grand écran</PresentationFormat>
  <Paragraphs>264</Paragraphs>
  <Slides>52</Slides>
  <Notes>32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52</vt:i4>
      </vt:variant>
    </vt:vector>
  </HeadingPairs>
  <TitlesOfParts>
    <vt:vector size="63" baseType="lpstr">
      <vt:lpstr>Arial</vt:lpstr>
      <vt:lpstr>Calibri</vt:lpstr>
      <vt:lpstr>Comic Sans MS</vt:lpstr>
      <vt:lpstr>Monotype Sorts</vt:lpstr>
      <vt:lpstr>Neo Sans Pro</vt:lpstr>
      <vt:lpstr>Tahoma</vt:lpstr>
      <vt:lpstr>Times New Roman</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Les rations possibles pour les agneaux </vt:lpstr>
      <vt:lpstr>1  Les qualités de carcasse recherchées</vt:lpstr>
      <vt:lpstr>Objectif :  pas de gras </vt:lpstr>
      <vt:lpstr>Objectif :  des gras blancs </vt:lpstr>
      <vt:lpstr>Objectif :  des gras fermes </vt:lpstr>
      <vt:lpstr>Présentation PowerPoint</vt:lpstr>
      <vt:lpstr>Rien ne remplace le lait ! </vt:lpstr>
      <vt:lpstr>Rien ne remplace le lait!</vt:lpstr>
      <vt:lpstr>Présentation PowerPoint</vt:lpstr>
      <vt:lpstr>Après sevrage, des besoins alimentaires  croissants</vt:lpstr>
      <vt:lpstr>Pour des laitons en finition à volonté</vt:lpstr>
      <vt:lpstr>Présentation PowerPoint</vt:lpstr>
      <vt:lpstr>Azote : 100 g de PDI par kg brut d’aliment  </vt:lpstr>
      <vt:lpstr>Présentation PowerPoint</vt:lpstr>
      <vt:lpstr>Présentation PowerPoint</vt:lpstr>
      <vt:lpstr>L’aliment complet </vt:lpstr>
      <vt:lpstr>Présentation PowerPoint</vt:lpstr>
      <vt:lpstr>Le mélange fermier</vt:lpstr>
      <vt:lpstr>Présentation PowerPoint</vt:lpstr>
      <vt:lpstr>Présentation PowerPoint</vt:lpstr>
      <vt:lpstr>Des solutions automatisées</vt:lpstr>
      <vt:lpstr>Présentation PowerPoint</vt:lpstr>
      <vt:lpstr>Les céréales : des valeurs alimentaires variables</vt:lpstr>
      <vt:lpstr>Présentation PowerPoint</vt:lpstr>
      <vt:lpstr>Présentation PowerPoint</vt:lpstr>
      <vt:lpstr>Présentation PowerPoint</vt:lpstr>
      <vt:lpstr>Présentation PowerPoint</vt:lpstr>
      <vt:lpstr>Complément azoté possible : les tourteaux d’oléagineux</vt:lpstr>
      <vt:lpstr>Présentation PowerPoint</vt:lpstr>
      <vt:lpstr>Complément azoté possible : les tourteaux d’oléagineux</vt:lpstr>
      <vt:lpstr>Complément azoté possible : les tourteaux d’oléagineux</vt:lpstr>
      <vt:lpstr>Complément azoté possible : les protéagineux</vt:lpstr>
      <vt:lpstr>Complément azoté possible : les protéagineux</vt:lpstr>
      <vt:lpstr>Présentation PowerPoint</vt:lpstr>
      <vt:lpstr>Complément azoté possible :  les fourrages de légumineuses</vt:lpstr>
      <vt:lpstr>Complément azoté possible :  les fourrages de légumineuses</vt:lpstr>
      <vt:lpstr>Complément azoté possible : les fourrages de légumineuses</vt:lpstr>
      <vt:lpstr>Complément azoté possible : les fourrages de légumineuses</vt:lpstr>
      <vt:lpstr>Mélange fermier : le même aliment de 15 j à l’abattage </vt:lpstr>
      <vt:lpstr>Mélange fermier: le même aliment de 15 j à l’abattage</vt:lpstr>
      <vt:lpstr>Mélange fermier: le même aliment de 15 j à l’abattage</vt:lpstr>
      <vt:lpstr>Nature du fourrage</vt:lpstr>
      <vt:lpstr>Nature du fourrage</vt:lpstr>
      <vt:lpstr>En résumé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368</cp:revision>
  <dcterms:created xsi:type="dcterms:W3CDTF">2017-09-15T13:26:55Z</dcterms:created>
  <dcterms:modified xsi:type="dcterms:W3CDTF">2020-01-24T14:41:37Z</dcterms:modified>
</cp:coreProperties>
</file>