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73" r:id="rId2"/>
    <p:sldId id="257"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cmAuthor id="2" name="Sagot Laurence"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0C226"/>
    <a:srgbClr val="40404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51" autoAdjust="0"/>
  </p:normalViewPr>
  <p:slideViewPr>
    <p:cSldViewPr snapToGrid="0">
      <p:cViewPr varScale="1">
        <p:scale>
          <a:sx n="58" d="100"/>
          <a:sy n="58" d="100"/>
        </p:scale>
        <p:origin x="60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C5-41EC-9FA4-B570ED6EF9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C5-41EC-9FA4-B570ED6EF9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C5-41EC-9FA4-B570ED6EF9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C5-41EC-9FA4-B570ED6EF9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C5-41EC-9FA4-B570ED6EF9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FC5-41EC-9FA4-B570ED6EF93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Feuil1!$L$2:$L$7</c:f>
              <c:strCache>
                <c:ptCount val="6"/>
                <c:pt idx="0">
                  <c:v>Fermentation entérique</c:v>
                </c:pt>
                <c:pt idx="1">
                  <c:v>Gestion des effluents au bâtiment et stockage, pâturage</c:v>
                </c:pt>
                <c:pt idx="2">
                  <c:v>Epandage minéral et organique</c:v>
                </c:pt>
                <c:pt idx="3">
                  <c:v>Carburant et électricité</c:v>
                </c:pt>
                <c:pt idx="4">
                  <c:v>Achats d'aliments</c:v>
                </c:pt>
                <c:pt idx="5">
                  <c:v>Achats d'engrais</c:v>
                </c:pt>
              </c:strCache>
            </c:strRef>
          </c:cat>
          <c:val>
            <c:numRef>
              <c:f>'tableaux croisés'!$E$13:$E$18</c:f>
              <c:numCache>
                <c:formatCode>0.0</c:formatCode>
                <c:ptCount val="6"/>
                <c:pt idx="0">
                  <c:v>9.4217738646282552</c:v>
                </c:pt>
                <c:pt idx="1">
                  <c:v>4.5769972137590234</c:v>
                </c:pt>
                <c:pt idx="2">
                  <c:v>1.4377225887113914</c:v>
                </c:pt>
                <c:pt idx="3">
                  <c:v>0.67661048763057829</c:v>
                </c:pt>
                <c:pt idx="4">
                  <c:v>0.79780839954371641</c:v>
                </c:pt>
                <c:pt idx="5">
                  <c:v>0.53247120108115109</c:v>
                </c:pt>
              </c:numCache>
            </c:numRef>
          </c:val>
          <c:extLst>
            <c:ext xmlns:c16="http://schemas.microsoft.com/office/drawing/2014/chart" uri="{C3380CC4-5D6E-409C-BE32-E72D297353CC}">
              <c16:uniqueId val="{0000000C-EFC5-41EC-9FA4-B570ED6EF93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630614543010354"/>
          <c:y val="0.18375734083990117"/>
          <c:w val="0.37085258092738405"/>
          <c:h val="0.66076856951332763"/>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FF1FF7-A427-4458-965B-2F6A7C60DA4B}" type="datetimeFigureOut">
              <a:rPr lang="fr-FR" smtClean="0"/>
              <a:t>04/01/2021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4325C9-4E19-4EA1-B887-89F98C647CF6}" type="slidenum">
              <a:rPr lang="fr-FR" smtClean="0"/>
              <a:t>‹N°›</a:t>
            </a:fld>
            <a:endParaRPr lang="fr-FR"/>
          </a:p>
        </p:txBody>
      </p:sp>
    </p:spTree>
    <p:extLst>
      <p:ext uri="{BB962C8B-B14F-4D97-AF65-F5344CB8AC3E}">
        <p14:creationId xmlns:p14="http://schemas.microsoft.com/office/powerpoint/2010/main" val="1071431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04/01/2021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11</a:t>
            </a:fld>
            <a:endParaRPr lang="fr-FR"/>
          </a:p>
        </p:txBody>
      </p:sp>
    </p:spTree>
    <p:extLst>
      <p:ext uri="{BB962C8B-B14F-4D97-AF65-F5344CB8AC3E}">
        <p14:creationId xmlns:p14="http://schemas.microsoft.com/office/powerpoint/2010/main" val="10437424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746482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62695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77672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992489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456740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167843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653392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958813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2144764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506533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4284212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3205539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4747" y="365125"/>
            <a:ext cx="11572125"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84747" y="1479532"/>
            <a:ext cx="11572125"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5240839" y="6376919"/>
            <a:ext cx="1659940" cy="365125"/>
          </a:xfrm>
        </p:spPr>
        <p:txBody>
          <a:bodyPr anchor="ctr">
            <a:normAutofit/>
          </a:bodyPr>
          <a:lstStyle>
            <a:lvl1pPr marL="0" indent="0" algn="ctr">
              <a:buFontTx/>
              <a:buNone/>
              <a:defRPr lang="fr-FR" sz="12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10196932" y="6376919"/>
            <a:ext cx="1659940" cy="365125"/>
          </a:xfrm>
        </p:spPr>
        <p:txBody>
          <a:bodyPr anchor="ctr">
            <a:normAutofit/>
          </a:bodyPr>
          <a:lstStyle>
            <a:lvl1pPr marL="0" indent="0" algn="r">
              <a:buFontTx/>
              <a:buNone/>
              <a:defRPr lang="fr-FR" sz="12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84747" y="6338462"/>
            <a:ext cx="2554121" cy="391596"/>
          </a:xfrm>
        </p:spPr>
        <p:txBody>
          <a:bodyPr anchor="ctr">
            <a:normAutofit/>
          </a:bodyPr>
          <a:lstStyle>
            <a:lvl1pPr marL="0" indent="0" algn="l">
              <a:buFontTx/>
              <a:buNone/>
              <a:defRPr lang="fr-FR" sz="12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6265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5.xml"/><Relationship Id="rId4" Type="http://schemas.openxmlformats.org/officeDocument/2006/relationships/hyperlink" Target="http://idele.fr/no_cache/recherche/publication/idelesolr/recommends/en-elevage-ovin-des-pratiques-bonnes-pour-lenvironnemen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6.xml"/><Relationship Id="rId4" Type="http://schemas.openxmlformats.org/officeDocument/2006/relationships/hyperlink" Target="http://idele.fr/no_cache/recherche/publication/idelesolr/recommends/en-elevage-ovin-des-pratiques-bonnes-pour-lenvironnemen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7.xml"/><Relationship Id="rId4" Type="http://schemas.openxmlformats.org/officeDocument/2006/relationships/hyperlink" Target="http://idele.fr/no_cache/recherche/publication/idelesolr/recommends/en-elevage-ovin-des-pratiques-bonnes-pour-lenvironnemen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28.xml"/><Relationship Id="rId4" Type="http://schemas.openxmlformats.org/officeDocument/2006/relationships/hyperlink" Target="http://idele.fr/no_cache/recherche/publication/idelesolr/recommends/en-elevage-ovin-des-pratiques-bonnes-pour-lenvironnement.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9.xml"/><Relationship Id="rId6" Type="http://schemas.openxmlformats.org/officeDocument/2006/relationships/hyperlink" Target="http://idele.fr/no_cache/recherche/publication/idelesolr/recommends/en-elevage-ovin-des-pratiques-bonnes-pour-lenvironnement.html" TargetMode="External"/><Relationship Id="rId5" Type="http://schemas.openxmlformats.org/officeDocument/2006/relationships/image" Target="../media/image47.png"/><Relationship Id="rId4" Type="http://schemas.openxmlformats.org/officeDocument/2006/relationships/image" Target="../media/image46.tm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a:t>Diaporamas à la carte</a:t>
            </a:r>
            <a:br>
              <a:rPr lang="fr-FR" sz="4000" dirty="0"/>
            </a:br>
            <a:br>
              <a:rPr lang="fr-FR" sz="1400" dirty="0">
                <a:solidFill>
                  <a:schemeClr val="accent2">
                    <a:lumMod val="75000"/>
                  </a:schemeClr>
                </a:solidFill>
              </a:rPr>
            </a:br>
            <a:r>
              <a:rPr lang="fr-FR" sz="1400" b="0" dirty="0">
                <a:solidFill>
                  <a:schemeClr val="accent2">
                    <a:lumMod val="75000"/>
                  </a:schemeClr>
                </a:solidFill>
              </a:rPr>
              <a:t>Réalisée dans le cadre du réseau des spécialistes d’</a:t>
            </a:r>
            <a:r>
              <a:rPr lang="fr-FR" sz="1400" b="0" dirty="0" err="1">
                <a:solidFill>
                  <a:schemeClr val="accent2">
                    <a:lumMod val="75000"/>
                  </a:schemeClr>
                </a:solidFill>
              </a:rPr>
              <a:t>Inn’ovin</a:t>
            </a:r>
            <a:r>
              <a:rPr lang="fr-FR" sz="1400" b="0" dirty="0">
                <a:solidFill>
                  <a:schemeClr val="accent2">
                    <a:lumMod val="75000"/>
                  </a:schemeClr>
                </a:solidFill>
              </a:rPr>
              <a:t>, </a:t>
            </a:r>
            <a:br>
              <a:rPr lang="fr-FR" sz="1400" b="0" dirty="0">
                <a:solidFill>
                  <a:schemeClr val="accent2">
                    <a:lumMod val="75000"/>
                  </a:schemeClr>
                </a:solidFill>
              </a:rPr>
            </a:br>
            <a:r>
              <a:rPr lang="fr-FR" sz="1400" b="0" dirty="0">
                <a:solidFill>
                  <a:schemeClr val="accent2">
                    <a:lumMod val="75000"/>
                  </a:schemeClr>
                </a:solidFill>
              </a:rPr>
              <a:t>cette série de diaporamas a pour objectif de mettre à disposition de tous </a:t>
            </a:r>
            <a:br>
              <a:rPr lang="fr-FR" sz="1400" b="0" dirty="0">
                <a:solidFill>
                  <a:schemeClr val="accent2">
                    <a:lumMod val="75000"/>
                  </a:schemeClr>
                </a:solidFill>
              </a:rPr>
            </a:br>
            <a:r>
              <a:rPr lang="fr-FR" sz="1400" b="0" dirty="0">
                <a:solidFill>
                  <a:schemeClr val="accent2">
                    <a:lumMod val="75000"/>
                  </a:schemeClr>
                </a:solidFill>
              </a:rPr>
              <a:t>de récentes références techniques et économiques sur un sujet. </a:t>
            </a:r>
            <a:br>
              <a:rPr lang="fr-FR" sz="1400" b="0" dirty="0">
                <a:solidFill>
                  <a:schemeClr val="tx1"/>
                </a:solidFill>
              </a:rPr>
            </a:br>
            <a:br>
              <a:rPr lang="fr-FR" sz="1400" b="0" dirty="0">
                <a:solidFill>
                  <a:schemeClr val="tx1"/>
                </a:solidFill>
              </a:rPr>
            </a:br>
            <a:br>
              <a:rPr lang="fr-FR" sz="1400" b="0" dirty="0">
                <a:solidFill>
                  <a:schemeClr val="tx1"/>
                </a:solidFill>
              </a:rPr>
            </a:br>
            <a:r>
              <a:rPr lang="fr-FR" sz="1800" b="1" dirty="0">
                <a:solidFill>
                  <a:schemeClr val="tx1"/>
                </a:solidFill>
              </a:rPr>
              <a:t>[Avis à l’utilisateur]</a:t>
            </a:r>
            <a:br>
              <a:rPr lang="fr-FR" sz="1400" b="0" dirty="0">
                <a:solidFill>
                  <a:schemeClr val="tx1"/>
                </a:solidFill>
              </a:rPr>
            </a:br>
            <a:r>
              <a:rPr lang="fr-FR" sz="1400" b="0" i="1" dirty="0">
                <a:solidFill>
                  <a:schemeClr val="tx1"/>
                </a:solidFill>
              </a:rPr>
              <a:t>Vous pouvez utiliser ces diaporamas à votre guise, </a:t>
            </a:r>
            <a:br>
              <a:rPr lang="fr-FR" sz="1400" b="0" i="1" dirty="0">
                <a:solidFill>
                  <a:schemeClr val="tx1"/>
                </a:solidFill>
              </a:rPr>
            </a:br>
            <a:r>
              <a:rPr lang="fr-FR" sz="1400" b="1" i="1" dirty="0">
                <a:solidFill>
                  <a:schemeClr val="accent2">
                    <a:lumMod val="75000"/>
                  </a:schemeClr>
                </a:solidFill>
              </a:rPr>
              <a:t>sous réserve de citer les sources qui accompagnent chaque tableau et graphique</a:t>
            </a:r>
            <a:r>
              <a:rPr lang="fr-FR" sz="1400" b="0" i="1" dirty="0">
                <a:solidFill>
                  <a:schemeClr val="accent2">
                    <a:lumMod val="75000"/>
                  </a:schemeClr>
                </a:solidFill>
              </a:rPr>
              <a:t>. </a:t>
            </a:r>
            <a:br>
              <a:rPr lang="fr-FR" sz="1400" b="0" i="1" dirty="0">
                <a:solidFill>
                  <a:schemeClr val="accent2">
                    <a:lumMod val="75000"/>
                  </a:schemeClr>
                </a:solidFill>
              </a:rPr>
            </a:br>
            <a:r>
              <a:rPr lang="fr-FR" sz="1400" b="1" i="1" dirty="0">
                <a:solidFill>
                  <a:schemeClr val="accent2">
                    <a:lumMod val="75000"/>
                  </a:schemeClr>
                </a:solidFill>
              </a:rPr>
              <a:t>Merci également d’indiquer que ces diaporamas ont été réalisés dans le cadre d’</a:t>
            </a:r>
            <a:r>
              <a:rPr lang="fr-FR" sz="1400" b="1" i="1" dirty="0" err="1">
                <a:solidFill>
                  <a:schemeClr val="accent2">
                    <a:lumMod val="75000"/>
                  </a:schemeClr>
                </a:solidFill>
              </a:rPr>
              <a:t>Inn’Ovin</a:t>
            </a:r>
            <a:r>
              <a:rPr lang="fr-FR" sz="1400" b="1" i="1" dirty="0">
                <a:solidFill>
                  <a:schemeClr val="accent2">
                    <a:lumMod val="75000"/>
                  </a:schemeClr>
                </a:solidFill>
              </a:rPr>
              <a:t> </a:t>
            </a:r>
            <a:br>
              <a:rPr lang="fr-FR" sz="1400" b="1" i="1" dirty="0">
                <a:solidFill>
                  <a:schemeClr val="tx1"/>
                </a:solidFill>
              </a:rPr>
            </a:br>
            <a:r>
              <a:rPr lang="fr-FR" sz="1400" b="0" i="1" dirty="0">
                <a:solidFill>
                  <a:schemeClr val="tx1"/>
                </a:solidFill>
              </a:rPr>
              <a:t>par le réseau des spécialistes, un groupe de techniciens, ingénieurs et vétérinaires tous spécialisés dans un domaine et issus des différentes familles de la filière ovine nationale. </a:t>
            </a:r>
            <a:br>
              <a:rPr lang="fr-FR" sz="1400" b="0" dirty="0">
                <a:solidFill>
                  <a:schemeClr val="tx1"/>
                </a:solidFill>
              </a:rPr>
            </a:br>
            <a:br>
              <a:rPr lang="fr-FR" sz="1400" b="0" dirty="0">
                <a:solidFill>
                  <a:schemeClr val="tx1"/>
                </a:solidFill>
              </a:rPr>
            </a:br>
            <a:r>
              <a:rPr lang="fr-FR" sz="1400" b="0" dirty="0">
                <a:solidFill>
                  <a:schemeClr val="tx1"/>
                </a:solidFill>
              </a:rPr>
              <a:t>Des commentaires accompagnent chaque diapo. </a:t>
            </a:r>
            <a:br>
              <a:rPr lang="fr-FR" sz="1400" b="0" dirty="0">
                <a:solidFill>
                  <a:schemeClr val="tx1"/>
                </a:solidFill>
              </a:rPr>
            </a:br>
            <a:r>
              <a:rPr lang="fr-FR" sz="1200" b="1" dirty="0">
                <a:solidFill>
                  <a:schemeClr val="tx1"/>
                </a:solidFill>
              </a:rPr>
              <a:t>Pour en savoir plus, vous pouvez contacter les rédacteurs des diaporamas indiqués sur la diapo suivante.</a:t>
            </a:r>
            <a:br>
              <a:rPr lang="fr-FR" sz="2400" dirty="0"/>
            </a:br>
            <a:br>
              <a:rPr lang="fr-FR" sz="2400" dirty="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9037" y="227965"/>
            <a:ext cx="7820724" cy="946317"/>
          </a:xfrm>
        </p:spPr>
        <p:txBody>
          <a:bodyPr>
            <a:normAutofit fontScale="90000"/>
          </a:bodyPr>
          <a:lstStyle/>
          <a:p>
            <a:r>
              <a:rPr lang="fr-FR" dirty="0"/>
              <a:t>En élevage ovin, des pratiques bonnes pour l’environnement</a:t>
            </a:r>
          </a:p>
        </p:txBody>
      </p:sp>
      <p:sp>
        <p:nvSpPr>
          <p:cNvPr id="6" name="Espace réservé du texte 5"/>
          <p:cNvSpPr>
            <a:spLocks noGrp="1"/>
          </p:cNvSpPr>
          <p:nvPr>
            <p:ph type="body" sz="quarter" idx="17"/>
          </p:nvPr>
        </p:nvSpPr>
        <p:spPr>
          <a:xfrm>
            <a:off x="5659655" y="6301059"/>
            <a:ext cx="3980734" cy="461760"/>
          </a:xfrm>
        </p:spPr>
        <p:txBody>
          <a:bodyPr>
            <a:noAutofit/>
          </a:bodyPr>
          <a:lstStyle/>
          <a:p>
            <a:pPr algn="r"/>
            <a:r>
              <a:rPr lang="fr-FR" sz="1600" b="0" dirty="0">
                <a:solidFill>
                  <a:schemeClr val="tx1">
                    <a:lumMod val="75000"/>
                    <a:lumOff val="25000"/>
                  </a:schemeClr>
                </a:solidFill>
              </a:rPr>
              <a:t>Projet KITINDIC financé par </a:t>
            </a:r>
            <a:r>
              <a:rPr lang="fr-FR" sz="1600" b="0" dirty="0" err="1">
                <a:solidFill>
                  <a:schemeClr val="tx1">
                    <a:lumMod val="75000"/>
                    <a:lumOff val="25000"/>
                  </a:schemeClr>
                </a:solidFill>
              </a:rPr>
              <a:t>Interbev</a:t>
            </a:r>
            <a:endParaRPr lang="fr-FR" sz="1600" b="0" dirty="0">
              <a:solidFill>
                <a:schemeClr val="tx1">
                  <a:lumMod val="75000"/>
                  <a:lumOff val="25000"/>
                </a:schemeClr>
              </a:solidFill>
            </a:endParaRPr>
          </a:p>
        </p:txBody>
      </p:sp>
      <p:sp>
        <p:nvSpPr>
          <p:cNvPr id="3" name="Espace réservé du contenu 2"/>
          <p:cNvSpPr>
            <a:spLocks noGrp="1"/>
          </p:cNvSpPr>
          <p:nvPr>
            <p:ph idx="1"/>
          </p:nvPr>
        </p:nvSpPr>
        <p:spPr>
          <a:xfrm>
            <a:off x="431033" y="1640689"/>
            <a:ext cx="9765900" cy="3932754"/>
          </a:xfrm>
        </p:spPr>
        <p:txBody>
          <a:bodyPr>
            <a:normAutofit/>
          </a:bodyPr>
          <a:lstStyle/>
          <a:p>
            <a:r>
              <a:rPr lang="fr-FR" sz="2400" dirty="0"/>
              <a:t>Évaluation  des conséquences environnementales et économiques de pratiques</a:t>
            </a:r>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733" y="2870270"/>
            <a:ext cx="2295145" cy="1536419"/>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2102" y="2870270"/>
            <a:ext cx="2295144" cy="1536419"/>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8454" y="2880768"/>
            <a:ext cx="2295144" cy="1536419"/>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3524" y="2870269"/>
            <a:ext cx="2295145" cy="1536419"/>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86807" y="4638296"/>
            <a:ext cx="2153582" cy="1441654"/>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3571" y="4658691"/>
            <a:ext cx="2092649" cy="1400864"/>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04301" y="4692348"/>
            <a:ext cx="1850136" cy="1387602"/>
          </a:xfrm>
          <a:prstGeom prst="rect">
            <a:avLst/>
          </a:prstGeom>
          <a:ln>
            <a:noFill/>
          </a:ln>
          <a:effectLst>
            <a:outerShdw blurRad="292100" dist="139700" dir="2700000" algn="tl" rotWithShape="0">
              <a:srgbClr val="333333">
                <a:alpha val="65000"/>
              </a:srgbClr>
            </a:outerShdw>
          </a:effectLst>
        </p:spPr>
      </p:pic>
      <p:sp>
        <p:nvSpPr>
          <p:cNvPr id="16" name="Titre 1"/>
          <p:cNvSpPr txBox="1">
            <a:spLocks/>
          </p:cNvSpPr>
          <p:nvPr/>
        </p:nvSpPr>
        <p:spPr>
          <a:xfrm>
            <a:off x="431032" y="274490"/>
            <a:ext cx="9916125" cy="9463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En élevage ovin, des pratiques bonnes </a:t>
            </a:r>
            <a:br>
              <a:rPr lang="fr-FR" dirty="0">
                <a:solidFill>
                  <a:srgbClr val="90C226"/>
                </a:solidFill>
              </a:rPr>
            </a:br>
            <a:r>
              <a:rPr lang="fr-FR" dirty="0">
                <a:solidFill>
                  <a:srgbClr val="90C226"/>
                </a:solidFill>
              </a:rPr>
              <a:t>pour l’environnement</a:t>
            </a:r>
          </a:p>
        </p:txBody>
      </p:sp>
    </p:spTree>
    <p:extLst>
      <p:ext uri="{BB962C8B-B14F-4D97-AF65-F5344CB8AC3E}">
        <p14:creationId xmlns:p14="http://schemas.microsoft.com/office/powerpoint/2010/main" val="182978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440" y="114909"/>
            <a:ext cx="9946640" cy="1325563"/>
          </a:xfrm>
          <a:noFill/>
        </p:spPr>
        <p:txBody>
          <a:bodyPr>
            <a:normAutofit/>
          </a:bodyPr>
          <a:lstStyle/>
          <a:p>
            <a:pPr algn="ctr"/>
            <a:r>
              <a:rPr lang="fr-FR" b="1" dirty="0">
                <a:solidFill>
                  <a:srgbClr val="90C226"/>
                </a:solidFill>
              </a:rPr>
              <a:t>Méthodologie utilisée pour réaliser </a:t>
            </a:r>
            <a:br>
              <a:rPr lang="fr-FR" b="1" dirty="0">
                <a:solidFill>
                  <a:srgbClr val="90C226"/>
                </a:solidFill>
              </a:rPr>
            </a:br>
            <a:r>
              <a:rPr lang="fr-FR" b="1" dirty="0">
                <a:solidFill>
                  <a:srgbClr val="90C226"/>
                </a:solidFill>
              </a:rPr>
              <a:t>les chiffrages</a:t>
            </a:r>
          </a:p>
        </p:txBody>
      </p:sp>
      <p:sp>
        <p:nvSpPr>
          <p:cNvPr id="3" name="Espace réservé du contenu 2"/>
          <p:cNvSpPr>
            <a:spLocks noGrp="1"/>
          </p:cNvSpPr>
          <p:nvPr>
            <p:ph idx="1"/>
          </p:nvPr>
        </p:nvSpPr>
        <p:spPr>
          <a:xfrm>
            <a:off x="555050" y="1483221"/>
            <a:ext cx="8596668" cy="3880773"/>
          </a:xfrm>
        </p:spPr>
        <p:txBody>
          <a:bodyPr/>
          <a:lstStyle/>
          <a:p>
            <a:r>
              <a:rPr lang="fr-FR" sz="2400" dirty="0">
                <a:solidFill>
                  <a:schemeClr val="accent6"/>
                </a:solidFill>
              </a:rPr>
              <a:t>Postes d’émissions de GES pris en compte :</a:t>
            </a:r>
          </a:p>
        </p:txBody>
      </p:sp>
      <p:sp>
        <p:nvSpPr>
          <p:cNvPr id="6" name="Espace réservé de la date 5"/>
          <p:cNvSpPr>
            <a:spLocks noGrp="1"/>
          </p:cNvSpPr>
          <p:nvPr>
            <p:ph type="dt" sz="half" idx="10"/>
          </p:nvPr>
        </p:nvSpPr>
        <p:spPr>
          <a:xfrm>
            <a:off x="6707293" y="5899122"/>
            <a:ext cx="911939" cy="365125"/>
          </a:xfrm>
        </p:spPr>
        <p:txBody>
          <a:bodyPr/>
          <a:lstStyle/>
          <a:p>
            <a:r>
              <a:rPr lang="fr-FR" sz="1100" dirty="0">
                <a:latin typeface="Segoe UI Light" panose="020B0502040204020203" pitchFamily="34" charset="0"/>
                <a:cs typeface="Segoe UI Light" panose="020B0502040204020203" pitchFamily="34" charset="0"/>
              </a:rPr>
              <a:t>28 Mai 2019</a:t>
            </a:r>
          </a:p>
        </p:txBody>
      </p:sp>
      <p:pic>
        <p:nvPicPr>
          <p:cNvPr id="7" name="Image 6"/>
          <p:cNvPicPr>
            <a:picLocks noChangeAspect="1"/>
          </p:cNvPicPr>
          <p:nvPr/>
        </p:nvPicPr>
        <p:blipFill>
          <a:blip r:embed="rId3"/>
          <a:stretch>
            <a:fillRect/>
          </a:stretch>
        </p:blipFill>
        <p:spPr>
          <a:xfrm>
            <a:off x="2167050" y="2213148"/>
            <a:ext cx="6984539" cy="4134927"/>
          </a:xfrm>
          <a:prstGeom prst="rect">
            <a:avLst/>
          </a:prstGeom>
        </p:spPr>
      </p:pic>
      <p:sp>
        <p:nvSpPr>
          <p:cNvPr id="8" name="Rectangle 7"/>
          <p:cNvSpPr/>
          <p:nvPr/>
        </p:nvSpPr>
        <p:spPr>
          <a:xfrm>
            <a:off x="2079456" y="2213147"/>
            <a:ext cx="2974694" cy="85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231856" y="2365547"/>
            <a:ext cx="2974694" cy="85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901259" y="3612005"/>
            <a:ext cx="497711" cy="227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708840" y="3141301"/>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319650" y="3141301"/>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620820" y="5110926"/>
            <a:ext cx="831447" cy="221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922971" y="5011772"/>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187752" y="2779923"/>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660384" y="2958956"/>
            <a:ext cx="634677" cy="880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8700176" y="3141301"/>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459036" y="5469742"/>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927747" y="4811426"/>
            <a:ext cx="497711" cy="20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47427" y="3839450"/>
            <a:ext cx="1124222" cy="529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720" y="3802739"/>
            <a:ext cx="438603" cy="328952"/>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916" y="3724455"/>
            <a:ext cx="484717" cy="363538"/>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6145" y="4077273"/>
            <a:ext cx="530276" cy="397707"/>
          </a:xfrm>
          <a:prstGeom prst="rect">
            <a:avLst/>
          </a:prstGeom>
        </p:spPr>
      </p:pic>
      <p:pic>
        <p:nvPicPr>
          <p:cNvPr id="25" name="Image 24"/>
          <p:cNvPicPr>
            <a:picLocks noChangeAspect="1"/>
          </p:cNvPicPr>
          <p:nvPr/>
        </p:nvPicPr>
        <p:blipFill>
          <a:blip r:embed="rId7"/>
          <a:stretch>
            <a:fillRect/>
          </a:stretch>
        </p:blipFill>
        <p:spPr>
          <a:xfrm>
            <a:off x="3314358" y="5430406"/>
            <a:ext cx="1045313" cy="604317"/>
          </a:xfrm>
          <a:prstGeom prst="rect">
            <a:avLst/>
          </a:prstGeom>
        </p:spPr>
      </p:pic>
      <p:sp>
        <p:nvSpPr>
          <p:cNvPr id="26" name="Flèche vers le bas 25"/>
          <p:cNvSpPr/>
          <p:nvPr/>
        </p:nvSpPr>
        <p:spPr>
          <a:xfrm rot="20502416">
            <a:off x="2488748" y="2946137"/>
            <a:ext cx="120376" cy="3531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7" name="Rectangle à coins arrondis 26"/>
          <p:cNvSpPr/>
          <p:nvPr/>
        </p:nvSpPr>
        <p:spPr>
          <a:xfrm>
            <a:off x="1253228" y="2413865"/>
            <a:ext cx="1827043" cy="41745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050" dirty="0"/>
              <a:t>La durée d’engraissement des agneaux</a:t>
            </a:r>
          </a:p>
        </p:txBody>
      </p:sp>
      <p:sp>
        <p:nvSpPr>
          <p:cNvPr id="28" name="Flèche vers le bas 27"/>
          <p:cNvSpPr/>
          <p:nvPr/>
        </p:nvSpPr>
        <p:spPr>
          <a:xfrm rot="18143881">
            <a:off x="2736127" y="5033654"/>
            <a:ext cx="116626" cy="34280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9" name="Rectangle à coins arrondis 28"/>
          <p:cNvSpPr/>
          <p:nvPr/>
        </p:nvSpPr>
        <p:spPr>
          <a:xfrm>
            <a:off x="1104118" y="4620251"/>
            <a:ext cx="1383902" cy="72587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050" dirty="0"/>
              <a:t>Le temps passé au pâturage pour les brebis et agneaux</a:t>
            </a:r>
          </a:p>
        </p:txBody>
      </p:sp>
      <p:sp>
        <p:nvSpPr>
          <p:cNvPr id="31" name="Flèche vers le bas 30"/>
          <p:cNvSpPr/>
          <p:nvPr/>
        </p:nvSpPr>
        <p:spPr>
          <a:xfrm rot="18143881">
            <a:off x="4870575" y="2987030"/>
            <a:ext cx="116626" cy="34280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32" name="Rectangle à coins arrondis 31"/>
          <p:cNvSpPr/>
          <p:nvPr/>
        </p:nvSpPr>
        <p:spPr>
          <a:xfrm>
            <a:off x="3689870" y="2226451"/>
            <a:ext cx="1383902" cy="72587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050" dirty="0"/>
              <a:t>Le temps passé au bâtiment pour les brebis et agneaux</a:t>
            </a:r>
          </a:p>
        </p:txBody>
      </p:sp>
      <p:sp>
        <p:nvSpPr>
          <p:cNvPr id="33" name="Rectangle à coins arrondis 32"/>
          <p:cNvSpPr/>
          <p:nvPr/>
        </p:nvSpPr>
        <p:spPr>
          <a:xfrm>
            <a:off x="7843650" y="698803"/>
            <a:ext cx="2248552" cy="137941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050" dirty="0"/>
              <a:t>La composition de l’alimentation : </a:t>
            </a:r>
            <a:r>
              <a:rPr lang="fr-FR" sz="1000" i="1" dirty="0"/>
              <a:t>tous les aliments sont considérés comme achetés. Cela permet de prendre en compte, indirectement, la fertilisation minérale et organique, les consommations de carburants, etc…</a:t>
            </a:r>
          </a:p>
        </p:txBody>
      </p:sp>
      <p:sp>
        <p:nvSpPr>
          <p:cNvPr id="34" name="Flèche vers le bas 33"/>
          <p:cNvSpPr/>
          <p:nvPr/>
        </p:nvSpPr>
        <p:spPr>
          <a:xfrm rot="1678869">
            <a:off x="7789708" y="2239477"/>
            <a:ext cx="114152" cy="58027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35" name="Rectangle à coins arrondis 34"/>
          <p:cNvSpPr/>
          <p:nvPr/>
        </p:nvSpPr>
        <p:spPr>
          <a:xfrm>
            <a:off x="8466147" y="4190539"/>
            <a:ext cx="1626055" cy="92038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050" dirty="0"/>
              <a:t>La consommation directe de carburant : liée (distribution des aliments, visite des pâtures, semis, etc…)</a:t>
            </a:r>
          </a:p>
        </p:txBody>
      </p:sp>
      <p:sp>
        <p:nvSpPr>
          <p:cNvPr id="36" name="Flèche vers le bas 35"/>
          <p:cNvSpPr/>
          <p:nvPr/>
        </p:nvSpPr>
        <p:spPr>
          <a:xfrm rot="3855333">
            <a:off x="8057072" y="4708284"/>
            <a:ext cx="98480" cy="58027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37" name="Rectangle à coins arrondis 36"/>
          <p:cNvSpPr/>
          <p:nvPr/>
        </p:nvSpPr>
        <p:spPr>
          <a:xfrm>
            <a:off x="5876553" y="5939282"/>
            <a:ext cx="1383902" cy="72587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050" dirty="0"/>
              <a:t>Le temps passé au bâtiment pour les brebis et agneaux</a:t>
            </a:r>
          </a:p>
        </p:txBody>
      </p:sp>
      <p:sp>
        <p:nvSpPr>
          <p:cNvPr id="38" name="Flèche vers le bas 37"/>
          <p:cNvSpPr/>
          <p:nvPr/>
        </p:nvSpPr>
        <p:spPr>
          <a:xfrm rot="7580863">
            <a:off x="5609027" y="6004799"/>
            <a:ext cx="106667" cy="35786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30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5"/>
          <p:cNvPicPr>
            <a:picLocks noGrp="1" noChangeAspect="1"/>
          </p:cNvPicPr>
          <p:nvPr>
            <p:ph idx="1"/>
          </p:nvPr>
        </p:nvPicPr>
        <p:blipFill>
          <a:blip r:embed="rId2"/>
          <a:stretch>
            <a:fillRect/>
          </a:stretch>
        </p:blipFill>
        <p:spPr>
          <a:xfrm>
            <a:off x="139146" y="1630017"/>
            <a:ext cx="8909167" cy="3544478"/>
          </a:xfrm>
          <a:prstGeom prst="rect">
            <a:avLst/>
          </a:prstGeom>
        </p:spPr>
      </p:pic>
      <p:sp>
        <p:nvSpPr>
          <p:cNvPr id="8" name="Titre 1"/>
          <p:cNvSpPr txBox="1">
            <a:spLocks/>
          </p:cNvSpPr>
          <p:nvPr/>
        </p:nvSpPr>
        <p:spPr>
          <a:xfrm>
            <a:off x="365759" y="270943"/>
            <a:ext cx="10038080" cy="9463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Améliorer la productivité du troupeau pour réduire son empreinte carbone</a:t>
            </a:r>
          </a:p>
        </p:txBody>
      </p:sp>
      <p:pic>
        <p:nvPicPr>
          <p:cNvPr id="3" name="Image 2"/>
          <p:cNvPicPr>
            <a:picLocks noChangeAspect="1"/>
          </p:cNvPicPr>
          <p:nvPr/>
        </p:nvPicPr>
        <p:blipFill>
          <a:blip r:embed="rId3"/>
          <a:stretch>
            <a:fillRect/>
          </a:stretch>
        </p:blipFill>
        <p:spPr>
          <a:xfrm>
            <a:off x="9152825" y="1962074"/>
            <a:ext cx="2502029" cy="2933851"/>
          </a:xfrm>
          <a:prstGeom prst="rect">
            <a:avLst/>
          </a:prstGeom>
        </p:spPr>
      </p:pic>
      <p:sp>
        <p:nvSpPr>
          <p:cNvPr id="9" name="ZoneTexte 8"/>
          <p:cNvSpPr txBox="1"/>
          <p:nvPr/>
        </p:nvSpPr>
        <p:spPr>
          <a:xfrm>
            <a:off x="5675455" y="5288925"/>
            <a:ext cx="3156377" cy="307777"/>
          </a:xfrm>
          <a:prstGeom prst="rect">
            <a:avLst/>
          </a:prstGeom>
          <a:noFill/>
        </p:spPr>
        <p:txBody>
          <a:bodyPr wrap="none" rtlCol="0">
            <a:spAutoFit/>
          </a:bodyPr>
          <a:lstStyle/>
          <a:p>
            <a:r>
              <a:rPr lang="fr-FR" sz="1400" dirty="0">
                <a:solidFill>
                  <a:schemeClr val="tx1">
                    <a:lumMod val="75000"/>
                    <a:lumOff val="25000"/>
                  </a:schemeClr>
                </a:solidFill>
              </a:rPr>
              <a:t>Source : Institut de l’Élevage/CA 23</a:t>
            </a:r>
          </a:p>
        </p:txBody>
      </p:sp>
      <p:sp>
        <p:nvSpPr>
          <p:cNvPr id="2" name="Rectangle 1"/>
          <p:cNvSpPr/>
          <p:nvPr/>
        </p:nvSpPr>
        <p:spPr>
          <a:xfrm>
            <a:off x="365759" y="5711132"/>
            <a:ext cx="6096000" cy="369332"/>
          </a:xfrm>
          <a:prstGeom prst="rect">
            <a:avLst/>
          </a:prstGeom>
        </p:spPr>
        <p:txBody>
          <a:bodyPr>
            <a:spAutoFit/>
          </a:bodyPr>
          <a:lstStyle/>
          <a:p>
            <a:r>
              <a:rPr lang="fr-FR" dirty="0"/>
              <a:t>Retrouvez le mode de calcul et toutes les fiches </a:t>
            </a:r>
          </a:p>
        </p:txBody>
      </p:sp>
      <p:sp>
        <p:nvSpPr>
          <p:cNvPr id="4" name="Rectangle 3"/>
          <p:cNvSpPr/>
          <p:nvPr/>
        </p:nvSpPr>
        <p:spPr>
          <a:xfrm>
            <a:off x="5384799" y="5711132"/>
            <a:ext cx="429926" cy="369332"/>
          </a:xfrm>
          <a:prstGeom prst="rect">
            <a:avLst/>
          </a:prstGeom>
        </p:spPr>
        <p:txBody>
          <a:bodyPr wrap="none">
            <a:spAutoFit/>
          </a:bodyPr>
          <a:lstStyle/>
          <a:p>
            <a:r>
              <a:rPr lang="fr-FR" dirty="0">
                <a:hlinkClick r:id="rId4"/>
              </a:rPr>
              <a:t>ici</a:t>
            </a:r>
            <a:endParaRPr lang="fr-FR" dirty="0"/>
          </a:p>
        </p:txBody>
      </p:sp>
    </p:spTree>
    <p:extLst>
      <p:ext uri="{BB962C8B-B14F-4D97-AF65-F5344CB8AC3E}">
        <p14:creationId xmlns:p14="http://schemas.microsoft.com/office/powerpoint/2010/main" val="129159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92024"/>
            <a:ext cx="10306878" cy="946317"/>
          </a:xfrm>
        </p:spPr>
        <p:txBody>
          <a:bodyPr>
            <a:noAutofit/>
          </a:bodyPr>
          <a:lstStyle/>
          <a:p>
            <a:r>
              <a:rPr lang="fr-FR" sz="3600" dirty="0"/>
              <a:t>Finir les agneaux avec des rations produisant moins de gaz à effet de serre</a:t>
            </a:r>
          </a:p>
        </p:txBody>
      </p:sp>
      <p:pic>
        <p:nvPicPr>
          <p:cNvPr id="7" name="Espace réservé du contenu 6"/>
          <p:cNvPicPr>
            <a:picLocks noGrp="1" noChangeAspect="1"/>
          </p:cNvPicPr>
          <p:nvPr>
            <p:ph idx="1"/>
          </p:nvPr>
        </p:nvPicPr>
        <p:blipFill>
          <a:blip r:embed="rId2"/>
          <a:stretch>
            <a:fillRect/>
          </a:stretch>
        </p:blipFill>
        <p:spPr>
          <a:xfrm>
            <a:off x="297780" y="2345634"/>
            <a:ext cx="9028779" cy="2870421"/>
          </a:xfrm>
          <a:prstGeom prst="rect">
            <a:avLst/>
          </a:prstGeom>
        </p:spPr>
      </p:pic>
      <p:sp>
        <p:nvSpPr>
          <p:cNvPr id="8" name="Titre 1"/>
          <p:cNvSpPr txBox="1">
            <a:spLocks/>
          </p:cNvSpPr>
          <p:nvPr/>
        </p:nvSpPr>
        <p:spPr>
          <a:xfrm>
            <a:off x="386080" y="259082"/>
            <a:ext cx="9920799" cy="9463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Finir les agneaux avec des rations produisant moins de gaz à effet de serre</a:t>
            </a:r>
          </a:p>
        </p:txBody>
      </p:sp>
      <p:pic>
        <p:nvPicPr>
          <p:cNvPr id="3" name="Image 2"/>
          <p:cNvPicPr>
            <a:picLocks noChangeAspect="1"/>
          </p:cNvPicPr>
          <p:nvPr/>
        </p:nvPicPr>
        <p:blipFill>
          <a:blip r:embed="rId3"/>
          <a:stretch>
            <a:fillRect/>
          </a:stretch>
        </p:blipFill>
        <p:spPr>
          <a:xfrm>
            <a:off x="9474666" y="2282204"/>
            <a:ext cx="2502029" cy="2933851"/>
          </a:xfrm>
          <a:prstGeom prst="rect">
            <a:avLst/>
          </a:prstGeom>
        </p:spPr>
      </p:pic>
      <p:sp>
        <p:nvSpPr>
          <p:cNvPr id="9" name="ZoneTexte 8"/>
          <p:cNvSpPr txBox="1"/>
          <p:nvPr/>
        </p:nvSpPr>
        <p:spPr>
          <a:xfrm>
            <a:off x="5675455" y="5288925"/>
            <a:ext cx="3154774" cy="307777"/>
          </a:xfrm>
          <a:prstGeom prst="rect">
            <a:avLst/>
          </a:prstGeom>
          <a:noFill/>
        </p:spPr>
        <p:txBody>
          <a:bodyPr wrap="none" rtlCol="0">
            <a:spAutoFit/>
          </a:bodyPr>
          <a:lstStyle/>
          <a:p>
            <a:r>
              <a:rPr lang="fr-FR" sz="1400" dirty="0">
                <a:solidFill>
                  <a:schemeClr val="tx1">
                    <a:lumMod val="75000"/>
                    <a:lumOff val="25000"/>
                  </a:schemeClr>
                </a:solidFill>
              </a:rPr>
              <a:t>Source : Institut de l’Élevage/CA 23</a:t>
            </a:r>
          </a:p>
        </p:txBody>
      </p:sp>
      <p:sp>
        <p:nvSpPr>
          <p:cNvPr id="10" name="Rectangle 9"/>
          <p:cNvSpPr/>
          <p:nvPr/>
        </p:nvSpPr>
        <p:spPr>
          <a:xfrm>
            <a:off x="365759" y="5711132"/>
            <a:ext cx="6096000" cy="369332"/>
          </a:xfrm>
          <a:prstGeom prst="rect">
            <a:avLst/>
          </a:prstGeom>
        </p:spPr>
        <p:txBody>
          <a:bodyPr>
            <a:spAutoFit/>
          </a:bodyPr>
          <a:lstStyle/>
          <a:p>
            <a:r>
              <a:rPr lang="fr-FR" dirty="0"/>
              <a:t>Retrouvez le mode de calcul et toutes les fiches </a:t>
            </a:r>
          </a:p>
        </p:txBody>
      </p:sp>
      <p:sp>
        <p:nvSpPr>
          <p:cNvPr id="11" name="Rectangle 10"/>
          <p:cNvSpPr/>
          <p:nvPr/>
        </p:nvSpPr>
        <p:spPr>
          <a:xfrm>
            <a:off x="5384799" y="5711132"/>
            <a:ext cx="429926" cy="369332"/>
          </a:xfrm>
          <a:prstGeom prst="rect">
            <a:avLst/>
          </a:prstGeom>
        </p:spPr>
        <p:txBody>
          <a:bodyPr wrap="none">
            <a:spAutoFit/>
          </a:bodyPr>
          <a:lstStyle/>
          <a:p>
            <a:r>
              <a:rPr lang="fr-FR" dirty="0">
                <a:hlinkClick r:id="rId4"/>
              </a:rPr>
              <a:t>ici</a:t>
            </a:r>
            <a:endParaRPr lang="fr-FR" dirty="0"/>
          </a:p>
        </p:txBody>
      </p:sp>
    </p:spTree>
    <p:extLst>
      <p:ext uri="{BB962C8B-B14F-4D97-AF65-F5344CB8AC3E}">
        <p14:creationId xmlns:p14="http://schemas.microsoft.com/office/powerpoint/2010/main" val="112609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5"/>
          <p:cNvPicPr>
            <a:picLocks noGrp="1" noChangeAspect="1"/>
          </p:cNvPicPr>
          <p:nvPr>
            <p:ph idx="1"/>
          </p:nvPr>
        </p:nvPicPr>
        <p:blipFill>
          <a:blip r:embed="rId2"/>
          <a:stretch>
            <a:fillRect/>
          </a:stretch>
        </p:blipFill>
        <p:spPr>
          <a:xfrm>
            <a:off x="126883" y="2158492"/>
            <a:ext cx="8445956" cy="2082336"/>
          </a:xfrm>
          <a:prstGeom prst="rect">
            <a:avLst/>
          </a:prstGeom>
        </p:spPr>
      </p:pic>
      <p:sp>
        <p:nvSpPr>
          <p:cNvPr id="8" name="Titre 1"/>
          <p:cNvSpPr txBox="1">
            <a:spLocks/>
          </p:cNvSpPr>
          <p:nvPr/>
        </p:nvSpPr>
        <p:spPr>
          <a:xfrm>
            <a:off x="314959" y="269930"/>
            <a:ext cx="10007601" cy="94631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Pâturer en hiver</a:t>
            </a:r>
          </a:p>
        </p:txBody>
      </p:sp>
      <p:pic>
        <p:nvPicPr>
          <p:cNvPr id="3" name="Image 2"/>
          <p:cNvPicPr>
            <a:picLocks noChangeAspect="1"/>
          </p:cNvPicPr>
          <p:nvPr/>
        </p:nvPicPr>
        <p:blipFill>
          <a:blip r:embed="rId3"/>
          <a:stretch>
            <a:fillRect/>
          </a:stretch>
        </p:blipFill>
        <p:spPr>
          <a:xfrm>
            <a:off x="8945917" y="2158492"/>
            <a:ext cx="2502029" cy="2933851"/>
          </a:xfrm>
          <a:prstGeom prst="rect">
            <a:avLst/>
          </a:prstGeom>
        </p:spPr>
      </p:pic>
      <p:sp>
        <p:nvSpPr>
          <p:cNvPr id="9" name="ZoneTexte 8"/>
          <p:cNvSpPr txBox="1"/>
          <p:nvPr/>
        </p:nvSpPr>
        <p:spPr>
          <a:xfrm>
            <a:off x="5512642" y="4306336"/>
            <a:ext cx="3060197" cy="307777"/>
          </a:xfrm>
          <a:prstGeom prst="rect">
            <a:avLst/>
          </a:prstGeom>
          <a:noFill/>
        </p:spPr>
        <p:txBody>
          <a:bodyPr wrap="none" rtlCol="0">
            <a:spAutoFit/>
          </a:bodyPr>
          <a:lstStyle/>
          <a:p>
            <a:r>
              <a:rPr lang="fr-FR" sz="1400" dirty="0">
                <a:solidFill>
                  <a:schemeClr val="tx1">
                    <a:lumMod val="75000"/>
                    <a:lumOff val="25000"/>
                  </a:schemeClr>
                </a:solidFill>
              </a:rPr>
              <a:t>Source : Institut de l’Élevage/CA 23</a:t>
            </a:r>
          </a:p>
        </p:txBody>
      </p:sp>
      <p:sp>
        <p:nvSpPr>
          <p:cNvPr id="6" name="Rectangle 5"/>
          <p:cNvSpPr/>
          <p:nvPr/>
        </p:nvSpPr>
        <p:spPr>
          <a:xfrm>
            <a:off x="365759" y="5711132"/>
            <a:ext cx="6096000" cy="369332"/>
          </a:xfrm>
          <a:prstGeom prst="rect">
            <a:avLst/>
          </a:prstGeom>
        </p:spPr>
        <p:txBody>
          <a:bodyPr>
            <a:spAutoFit/>
          </a:bodyPr>
          <a:lstStyle/>
          <a:p>
            <a:r>
              <a:rPr lang="fr-FR" dirty="0"/>
              <a:t>Retrouvez le mode de calcul et toutes les fiches </a:t>
            </a:r>
          </a:p>
        </p:txBody>
      </p:sp>
      <p:sp>
        <p:nvSpPr>
          <p:cNvPr id="10" name="Rectangle 9"/>
          <p:cNvSpPr/>
          <p:nvPr/>
        </p:nvSpPr>
        <p:spPr>
          <a:xfrm>
            <a:off x="5384799" y="5711132"/>
            <a:ext cx="429926" cy="369332"/>
          </a:xfrm>
          <a:prstGeom prst="rect">
            <a:avLst/>
          </a:prstGeom>
        </p:spPr>
        <p:txBody>
          <a:bodyPr wrap="none">
            <a:spAutoFit/>
          </a:bodyPr>
          <a:lstStyle/>
          <a:p>
            <a:r>
              <a:rPr lang="fr-FR" dirty="0">
                <a:hlinkClick r:id="rId4"/>
              </a:rPr>
              <a:t>ici</a:t>
            </a:r>
            <a:endParaRPr lang="fr-FR" dirty="0"/>
          </a:p>
        </p:txBody>
      </p:sp>
    </p:spTree>
    <p:extLst>
      <p:ext uri="{BB962C8B-B14F-4D97-AF65-F5344CB8AC3E}">
        <p14:creationId xmlns:p14="http://schemas.microsoft.com/office/powerpoint/2010/main" val="20754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334414" y="1604050"/>
            <a:ext cx="8366945" cy="3531585"/>
          </a:xfrm>
          <a:prstGeom prst="rect">
            <a:avLst/>
          </a:prstGeom>
        </p:spPr>
      </p:pic>
      <p:sp>
        <p:nvSpPr>
          <p:cNvPr id="8" name="Titre 1"/>
          <p:cNvSpPr txBox="1">
            <a:spLocks/>
          </p:cNvSpPr>
          <p:nvPr/>
        </p:nvSpPr>
        <p:spPr>
          <a:xfrm>
            <a:off x="334414" y="272346"/>
            <a:ext cx="10028786" cy="9463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Des rations vertueuses pour les brebis </a:t>
            </a:r>
          </a:p>
          <a:p>
            <a:r>
              <a:rPr lang="fr-FR" dirty="0">
                <a:solidFill>
                  <a:srgbClr val="90C226"/>
                </a:solidFill>
              </a:rPr>
              <a:t>en lactation</a:t>
            </a:r>
          </a:p>
        </p:txBody>
      </p:sp>
      <p:pic>
        <p:nvPicPr>
          <p:cNvPr id="3" name="Image 2"/>
          <p:cNvPicPr>
            <a:picLocks noChangeAspect="1"/>
          </p:cNvPicPr>
          <p:nvPr/>
        </p:nvPicPr>
        <p:blipFill>
          <a:blip r:embed="rId3"/>
          <a:stretch>
            <a:fillRect/>
          </a:stretch>
        </p:blipFill>
        <p:spPr>
          <a:xfrm>
            <a:off x="8945917" y="1903427"/>
            <a:ext cx="2502029" cy="2933851"/>
          </a:xfrm>
          <a:prstGeom prst="rect">
            <a:avLst/>
          </a:prstGeom>
        </p:spPr>
      </p:pic>
      <p:sp>
        <p:nvSpPr>
          <p:cNvPr id="9" name="ZoneTexte 8"/>
          <p:cNvSpPr txBox="1"/>
          <p:nvPr/>
        </p:nvSpPr>
        <p:spPr>
          <a:xfrm>
            <a:off x="5566125" y="5288035"/>
            <a:ext cx="3156377" cy="307777"/>
          </a:xfrm>
          <a:prstGeom prst="rect">
            <a:avLst/>
          </a:prstGeom>
          <a:noFill/>
        </p:spPr>
        <p:txBody>
          <a:bodyPr wrap="none" rtlCol="0">
            <a:spAutoFit/>
          </a:bodyPr>
          <a:lstStyle/>
          <a:p>
            <a:r>
              <a:rPr lang="fr-FR" sz="1400" dirty="0">
                <a:solidFill>
                  <a:schemeClr val="tx1">
                    <a:lumMod val="75000"/>
                    <a:lumOff val="25000"/>
                  </a:schemeClr>
                </a:solidFill>
              </a:rPr>
              <a:t>Source : Institut de l’Élevage/CA 23</a:t>
            </a:r>
          </a:p>
        </p:txBody>
      </p:sp>
      <p:sp>
        <p:nvSpPr>
          <p:cNvPr id="6" name="Rectangle 5"/>
          <p:cNvSpPr/>
          <p:nvPr/>
        </p:nvSpPr>
        <p:spPr>
          <a:xfrm>
            <a:off x="365759" y="5711132"/>
            <a:ext cx="6096000" cy="369332"/>
          </a:xfrm>
          <a:prstGeom prst="rect">
            <a:avLst/>
          </a:prstGeom>
        </p:spPr>
        <p:txBody>
          <a:bodyPr>
            <a:spAutoFit/>
          </a:bodyPr>
          <a:lstStyle/>
          <a:p>
            <a:r>
              <a:rPr lang="fr-FR" dirty="0"/>
              <a:t>Retrouvez le mode de calcul et toutes les fiches </a:t>
            </a:r>
          </a:p>
        </p:txBody>
      </p:sp>
      <p:sp>
        <p:nvSpPr>
          <p:cNvPr id="10" name="Rectangle 9"/>
          <p:cNvSpPr/>
          <p:nvPr/>
        </p:nvSpPr>
        <p:spPr>
          <a:xfrm>
            <a:off x="5384799" y="5711132"/>
            <a:ext cx="429926" cy="369332"/>
          </a:xfrm>
          <a:prstGeom prst="rect">
            <a:avLst/>
          </a:prstGeom>
        </p:spPr>
        <p:txBody>
          <a:bodyPr wrap="none">
            <a:spAutoFit/>
          </a:bodyPr>
          <a:lstStyle/>
          <a:p>
            <a:r>
              <a:rPr lang="fr-FR" dirty="0">
                <a:hlinkClick r:id="rId4"/>
              </a:rPr>
              <a:t>ici</a:t>
            </a:r>
            <a:endParaRPr lang="fr-FR" dirty="0"/>
          </a:p>
        </p:txBody>
      </p:sp>
    </p:spTree>
    <p:extLst>
      <p:ext uri="{BB962C8B-B14F-4D97-AF65-F5344CB8AC3E}">
        <p14:creationId xmlns:p14="http://schemas.microsoft.com/office/powerpoint/2010/main" val="69442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4792" y="218821"/>
            <a:ext cx="7690104" cy="946317"/>
          </a:xfrm>
        </p:spPr>
        <p:txBody>
          <a:bodyPr>
            <a:normAutofit fontScale="90000"/>
          </a:bodyPr>
          <a:lstStyle/>
          <a:p>
            <a:r>
              <a:rPr lang="fr-FR" dirty="0"/>
              <a:t>En élevage ovin, les bonnes pratiques pour l’environnement </a:t>
            </a:r>
          </a:p>
        </p:txBody>
      </p:sp>
      <p:sp>
        <p:nvSpPr>
          <p:cNvPr id="3" name="Espace réservé du contenu 2"/>
          <p:cNvSpPr>
            <a:spLocks noGrp="1"/>
          </p:cNvSpPr>
          <p:nvPr>
            <p:ph idx="1"/>
          </p:nvPr>
        </p:nvSpPr>
        <p:spPr>
          <a:xfrm>
            <a:off x="284747" y="1862050"/>
            <a:ext cx="10555973" cy="4697431"/>
          </a:xfrm>
        </p:spPr>
        <p:txBody>
          <a:bodyPr>
            <a:normAutofit/>
          </a:bodyPr>
          <a:lstStyle/>
          <a:p>
            <a:r>
              <a:rPr lang="fr-FR" sz="3200" dirty="0"/>
              <a:t>Améliorer la productivité des troupeaux pour limiter les émissions de CH</a:t>
            </a:r>
            <a:r>
              <a:rPr lang="fr-FR" sz="3200" baseline="-25000" dirty="0"/>
              <a:t>4</a:t>
            </a:r>
            <a:r>
              <a:rPr lang="fr-FR" sz="3200" dirty="0"/>
              <a:t> (méthane),</a:t>
            </a:r>
          </a:p>
          <a:p>
            <a:r>
              <a:rPr lang="fr-FR" sz="3200" dirty="0"/>
              <a:t>Valoriser les surfaces en herbe, ce qui permet de  :</a:t>
            </a:r>
          </a:p>
          <a:p>
            <a:pPr lvl="1"/>
            <a:r>
              <a:rPr lang="fr-FR" sz="2400" dirty="0"/>
              <a:t>Préserver la biodiversité,</a:t>
            </a:r>
          </a:p>
          <a:p>
            <a:pPr lvl="1"/>
            <a:r>
              <a:rPr lang="fr-FR" sz="2400" dirty="0"/>
              <a:t>Augmenter le stockage de carbone</a:t>
            </a:r>
          </a:p>
          <a:p>
            <a:r>
              <a:rPr lang="fr-FR" sz="3200" dirty="0"/>
              <a:t>Favoriser l’utilisation d’aliments produits localement,</a:t>
            </a:r>
          </a:p>
          <a:p>
            <a:r>
              <a:rPr lang="fr-FR" sz="3200" dirty="0"/>
              <a:t>Optimiser les consommations d’énergies fossiles.</a:t>
            </a:r>
          </a:p>
          <a:p>
            <a:endParaRPr lang="fr-FR" sz="1400" dirty="0"/>
          </a:p>
        </p:txBody>
      </p:sp>
      <p:sp>
        <p:nvSpPr>
          <p:cNvPr id="7" name="Titre 1"/>
          <p:cNvSpPr txBox="1">
            <a:spLocks/>
          </p:cNvSpPr>
          <p:nvPr/>
        </p:nvSpPr>
        <p:spPr>
          <a:xfrm>
            <a:off x="1229360" y="269621"/>
            <a:ext cx="8377936" cy="9463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En élevage ovin, les bonnes pratiques pour l’environnement </a:t>
            </a:r>
          </a:p>
        </p:txBody>
      </p:sp>
    </p:spTree>
    <p:extLst>
      <p:ext uri="{BB962C8B-B14F-4D97-AF65-F5344CB8AC3E}">
        <p14:creationId xmlns:p14="http://schemas.microsoft.com/office/powerpoint/2010/main" val="168335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162356" cy="6858000"/>
          </a:xfrm>
          <a:prstGeom prst="rect">
            <a:avLst/>
          </a:prstGeom>
        </p:spPr>
      </p:pic>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17</a:t>
            </a:fld>
            <a:endParaRPr lang="fr-FR" altLang="fr-FR">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162356" y="5130042"/>
            <a:ext cx="4202838" cy="1169551"/>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 c’est</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p:txBody>
      </p:sp>
      <p:pic>
        <p:nvPicPr>
          <p:cNvPr id="12" name="Image 11"/>
          <p:cNvPicPr>
            <a:picLocks noChangeAspect="1"/>
          </p:cNvPicPr>
          <p:nvPr/>
        </p:nvPicPr>
        <p:blipFill>
          <a:blip r:embed="rId3"/>
          <a:stretch>
            <a:fillRect/>
          </a:stretch>
        </p:blipFill>
        <p:spPr>
          <a:xfrm>
            <a:off x="9165899" y="85615"/>
            <a:ext cx="2398589" cy="3343385"/>
          </a:xfrm>
          <a:prstGeom prst="rect">
            <a:avLst/>
          </a:prstGeom>
        </p:spPr>
      </p:pic>
      <p:pic>
        <p:nvPicPr>
          <p:cNvPr id="13" name="Image 12" descr="Brochure-Kitindic-InnOvin-1.pdf - Mozilla Firefox"/>
          <p:cNvPicPr>
            <a:picLocks noChangeAspect="1"/>
          </p:cNvPicPr>
          <p:nvPr/>
        </p:nvPicPr>
        <p:blipFill rotWithShape="1">
          <a:blip r:embed="rId4">
            <a:extLst>
              <a:ext uri="{28A0092B-C50C-407E-A947-70E740481C1C}">
                <a14:useLocalDpi xmlns:a14="http://schemas.microsoft.com/office/drawing/2010/main" val="0"/>
              </a:ext>
            </a:extLst>
          </a:blip>
          <a:srcRect l="34627" t="17120" r="35373" b="3699"/>
          <a:stretch/>
        </p:blipFill>
        <p:spPr>
          <a:xfrm rot="-360000">
            <a:off x="5377083" y="348153"/>
            <a:ext cx="2743200" cy="3915178"/>
          </a:xfrm>
          <a:prstGeom prst="rect">
            <a:avLst/>
          </a:prstGeom>
        </p:spPr>
      </p:pic>
      <p:pic>
        <p:nvPicPr>
          <p:cNvPr id="14" name="Image 13"/>
          <p:cNvPicPr>
            <a:picLocks noChangeAspect="1"/>
          </p:cNvPicPr>
          <p:nvPr/>
        </p:nvPicPr>
        <p:blipFill>
          <a:blip r:embed="rId5"/>
          <a:stretch>
            <a:fillRect/>
          </a:stretch>
        </p:blipFill>
        <p:spPr>
          <a:xfrm rot="180000">
            <a:off x="9660322" y="1603769"/>
            <a:ext cx="2281348" cy="3240047"/>
          </a:xfrm>
          <a:prstGeom prst="rect">
            <a:avLst/>
          </a:prstGeom>
        </p:spPr>
      </p:pic>
      <p:sp>
        <p:nvSpPr>
          <p:cNvPr id="11" name="Rectangle 10"/>
          <p:cNvSpPr/>
          <p:nvPr/>
        </p:nvSpPr>
        <p:spPr>
          <a:xfrm>
            <a:off x="7191440" y="5639149"/>
            <a:ext cx="622286" cy="584775"/>
          </a:xfrm>
          <a:prstGeom prst="rect">
            <a:avLst/>
          </a:prstGeom>
        </p:spPr>
        <p:txBody>
          <a:bodyPr wrap="none">
            <a:spAutoFit/>
          </a:bodyPr>
          <a:lstStyle/>
          <a:p>
            <a:r>
              <a:rPr lang="fr-FR" sz="3200" dirty="0">
                <a:solidFill>
                  <a:srgbClr val="008000"/>
                </a:solidFill>
                <a:hlinkClick r:id="rId6"/>
              </a:rPr>
              <a:t>ici</a:t>
            </a:r>
            <a:endParaRPr lang="fr-FR" sz="3200" dirty="0">
              <a:solidFill>
                <a:srgbClr val="008000"/>
              </a:solidFill>
            </a:endParaRPr>
          </a:p>
        </p:txBody>
      </p:sp>
    </p:spTree>
    <p:extLst>
      <p:ext uri="{BB962C8B-B14F-4D97-AF65-F5344CB8AC3E}">
        <p14:creationId xmlns:p14="http://schemas.microsoft.com/office/powerpoint/2010/main" val="239408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433" y="1941056"/>
            <a:ext cx="9609503" cy="1646302"/>
          </a:xfrm>
        </p:spPr>
        <p:txBody>
          <a:bodyPr/>
          <a:lstStyle/>
          <a:p>
            <a:pPr algn="ctr">
              <a:spcBef>
                <a:spcPts val="1200"/>
              </a:spcBef>
            </a:pPr>
            <a:r>
              <a:rPr lang="fr-FR" sz="4800" b="1" dirty="0">
                <a:solidFill>
                  <a:srgbClr val="90C226"/>
                </a:solidFill>
              </a:rPr>
              <a:t>En élevage ovin, </a:t>
            </a:r>
            <a:r>
              <a:rPr lang="fr-FR" sz="4800" b="1" dirty="0">
                <a:solidFill>
                  <a:srgbClr val="008000"/>
                </a:solidFill>
              </a:rPr>
              <a:t>des pratiques bonnes pour l’environnement</a:t>
            </a:r>
            <a:br>
              <a:rPr lang="fr-FR" sz="4000" b="1" dirty="0"/>
            </a:br>
            <a:endParaRPr lang="fr-FR" sz="2400" b="1" dirty="0">
              <a:solidFill>
                <a:srgbClr val="90C226"/>
              </a:solidFill>
            </a:endParaRP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376012" y="3903151"/>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190461" y="4077861"/>
            <a:ext cx="7766936" cy="1096899"/>
          </a:xfrm>
        </p:spPr>
        <p:txBody>
          <a:bodyPr>
            <a:noAutofit/>
          </a:bodyPr>
          <a:lstStyle/>
          <a:p>
            <a:pPr algn="l"/>
            <a:r>
              <a:rPr lang="fr-FR" sz="1600" dirty="0"/>
              <a:t>Danielle Sennepin, Chambre d’agriculture 23</a:t>
            </a:r>
          </a:p>
          <a:p>
            <a:pPr algn="l"/>
            <a:r>
              <a:rPr lang="fr-FR" sz="1600" dirty="0"/>
              <a:t>Sindy Moreau, Institut de l’Élevage</a:t>
            </a:r>
          </a:p>
          <a:p>
            <a:pPr algn="l"/>
            <a:endParaRPr lang="fr-FR" sz="1600" dirty="0"/>
          </a:p>
          <a:p>
            <a:pPr algn="l"/>
            <a:endParaRPr lang="fr-FR" sz="1600" dirty="0"/>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567" y="5214222"/>
            <a:ext cx="4095107" cy="511347"/>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4505" y="5349470"/>
            <a:ext cx="713842" cy="37119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674" y="4933908"/>
            <a:ext cx="1334543" cy="831123"/>
          </a:xfrm>
          <a:prstGeom prst="rect">
            <a:avLst/>
          </a:prstGeom>
        </p:spPr>
      </p:pic>
      <p:sp>
        <p:nvSpPr>
          <p:cNvPr id="10" name="Sous-titre 5"/>
          <p:cNvSpPr txBox="1">
            <a:spLocks/>
          </p:cNvSpPr>
          <p:nvPr/>
        </p:nvSpPr>
        <p:spPr>
          <a:xfrm>
            <a:off x="7933433" y="6406487"/>
            <a:ext cx="7766936"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fr-FR" sz="1600" dirty="0"/>
              <a:t>Décembre 2020</a:t>
            </a:r>
          </a:p>
          <a:p>
            <a:pPr algn="l"/>
            <a:endParaRPr lang="fr-F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132107" y="45620"/>
            <a:ext cx="8871429" cy="1325563"/>
          </a:xfrm>
          <a:prstGeom prst="rect">
            <a:avLst/>
          </a:prstGeom>
          <a:no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fr-FR" sz="3600" dirty="0"/>
              <a:t>L’élevage ovin est pourvoyeur de nombreux services et aménités positives</a:t>
            </a:r>
          </a:p>
        </p:txBody>
      </p:sp>
      <p:pic>
        <p:nvPicPr>
          <p:cNvPr id="8" name="Image 7"/>
          <p:cNvPicPr>
            <a:picLocks noChangeAspect="1"/>
          </p:cNvPicPr>
          <p:nvPr/>
        </p:nvPicPr>
        <p:blipFill>
          <a:blip r:embed="rId2"/>
          <a:stretch>
            <a:fillRect/>
          </a:stretch>
        </p:blipFill>
        <p:spPr>
          <a:xfrm>
            <a:off x="1023684" y="1643370"/>
            <a:ext cx="2912210" cy="4084197"/>
          </a:xfrm>
          <a:prstGeom prst="rect">
            <a:avLst/>
          </a:prstGeom>
        </p:spPr>
      </p:pic>
      <p:pic>
        <p:nvPicPr>
          <p:cNvPr id="9" name="Image 8"/>
          <p:cNvPicPr>
            <a:picLocks noChangeAspect="1"/>
          </p:cNvPicPr>
          <p:nvPr/>
        </p:nvPicPr>
        <p:blipFill>
          <a:blip r:embed="rId3"/>
          <a:stretch>
            <a:fillRect/>
          </a:stretch>
        </p:blipFill>
        <p:spPr>
          <a:xfrm>
            <a:off x="7900517" y="2410594"/>
            <a:ext cx="2720837" cy="2453497"/>
          </a:xfrm>
          <a:prstGeom prst="rect">
            <a:avLst/>
          </a:prstGeom>
        </p:spPr>
      </p:pic>
      <p:sp>
        <p:nvSpPr>
          <p:cNvPr id="10" name="ZoneTexte 9"/>
          <p:cNvSpPr txBox="1"/>
          <p:nvPr/>
        </p:nvSpPr>
        <p:spPr>
          <a:xfrm>
            <a:off x="5038227" y="6034589"/>
            <a:ext cx="1847045" cy="369332"/>
          </a:xfrm>
          <a:prstGeom prst="rect">
            <a:avLst/>
          </a:prstGeom>
          <a:noFill/>
        </p:spPr>
        <p:txBody>
          <a:bodyPr wrap="square" rtlCol="0">
            <a:spAutoFit/>
          </a:bodyPr>
          <a:lstStyle/>
          <a:p>
            <a:r>
              <a:rPr lang="fr-FR" dirty="0"/>
              <a:t>Source d’emploi </a:t>
            </a:r>
          </a:p>
        </p:txBody>
      </p:sp>
      <p:sp>
        <p:nvSpPr>
          <p:cNvPr id="11" name="ZoneTexte 10"/>
          <p:cNvSpPr txBox="1"/>
          <p:nvPr/>
        </p:nvSpPr>
        <p:spPr>
          <a:xfrm>
            <a:off x="4584172" y="5550026"/>
            <a:ext cx="2735904" cy="369332"/>
          </a:xfrm>
          <a:prstGeom prst="rect">
            <a:avLst/>
          </a:prstGeom>
          <a:noFill/>
        </p:spPr>
        <p:txBody>
          <a:bodyPr wrap="square" rtlCol="0">
            <a:spAutoFit/>
          </a:bodyPr>
          <a:lstStyle/>
          <a:p>
            <a:r>
              <a:rPr lang="fr-FR" dirty="0"/>
              <a:t>Performance nourricière</a:t>
            </a:r>
          </a:p>
        </p:txBody>
      </p:sp>
      <p:sp>
        <p:nvSpPr>
          <p:cNvPr id="12" name="ZoneTexte 11"/>
          <p:cNvSpPr txBox="1"/>
          <p:nvPr/>
        </p:nvSpPr>
        <p:spPr>
          <a:xfrm>
            <a:off x="4448230" y="5069401"/>
            <a:ext cx="3113992" cy="369332"/>
          </a:xfrm>
          <a:prstGeom prst="rect">
            <a:avLst/>
          </a:prstGeom>
          <a:noFill/>
        </p:spPr>
        <p:txBody>
          <a:bodyPr wrap="square" rtlCol="0">
            <a:spAutoFit/>
          </a:bodyPr>
          <a:lstStyle/>
          <a:p>
            <a:r>
              <a:rPr lang="fr-FR" dirty="0"/>
              <a:t>Fournitures de </a:t>
            </a:r>
            <a:r>
              <a:rPr lang="fr-FR" dirty="0" err="1"/>
              <a:t>co-produits</a:t>
            </a:r>
            <a:r>
              <a:rPr lang="fr-FR" dirty="0"/>
              <a:t>…</a:t>
            </a:r>
          </a:p>
        </p:txBody>
      </p:sp>
      <p:sp>
        <p:nvSpPr>
          <p:cNvPr id="13" name="ZoneTexte 12"/>
          <p:cNvSpPr txBox="1"/>
          <p:nvPr/>
        </p:nvSpPr>
        <p:spPr>
          <a:xfrm>
            <a:off x="4629778" y="2452170"/>
            <a:ext cx="2596988" cy="369332"/>
          </a:xfrm>
          <a:prstGeom prst="rect">
            <a:avLst/>
          </a:prstGeom>
          <a:noFill/>
        </p:spPr>
        <p:txBody>
          <a:bodyPr wrap="square" rtlCol="0">
            <a:spAutoFit/>
          </a:bodyPr>
          <a:lstStyle/>
          <a:p>
            <a:r>
              <a:rPr lang="fr-FR" dirty="0"/>
              <a:t>Vitalité d’un territoire</a:t>
            </a:r>
          </a:p>
        </p:txBody>
      </p:sp>
      <p:sp>
        <p:nvSpPr>
          <p:cNvPr id="14" name="ZoneTexte 13"/>
          <p:cNvSpPr txBox="1"/>
          <p:nvPr/>
        </p:nvSpPr>
        <p:spPr>
          <a:xfrm>
            <a:off x="4871389" y="1948742"/>
            <a:ext cx="1991424" cy="369332"/>
          </a:xfrm>
          <a:prstGeom prst="rect">
            <a:avLst/>
          </a:prstGeom>
          <a:noFill/>
        </p:spPr>
        <p:txBody>
          <a:bodyPr wrap="square" rtlCol="0">
            <a:spAutoFit/>
          </a:bodyPr>
          <a:lstStyle/>
          <a:p>
            <a:r>
              <a:rPr lang="fr-FR" dirty="0"/>
              <a:t>Signes de qualité</a:t>
            </a:r>
          </a:p>
        </p:txBody>
      </p:sp>
      <p:sp>
        <p:nvSpPr>
          <p:cNvPr id="15" name="ZoneTexte 14"/>
          <p:cNvSpPr txBox="1"/>
          <p:nvPr/>
        </p:nvSpPr>
        <p:spPr>
          <a:xfrm>
            <a:off x="7900517" y="5749878"/>
            <a:ext cx="2932444" cy="276999"/>
          </a:xfrm>
          <a:prstGeom prst="rect">
            <a:avLst/>
          </a:prstGeom>
          <a:noFill/>
        </p:spPr>
        <p:txBody>
          <a:bodyPr wrap="square" rtlCol="0">
            <a:spAutoFit/>
          </a:bodyPr>
          <a:lstStyle/>
          <a:p>
            <a:r>
              <a:rPr lang="fr-FR" sz="1200" i="1" dirty="0"/>
              <a:t>Source : Vadémécum Ovin (2014)</a:t>
            </a:r>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729" y="2955598"/>
            <a:ext cx="2894953" cy="1937944"/>
          </a:xfrm>
          <a:prstGeom prst="rect">
            <a:avLst/>
          </a:prstGeom>
        </p:spPr>
      </p:pic>
      <p:sp>
        <p:nvSpPr>
          <p:cNvPr id="17" name="Titre 1"/>
          <p:cNvSpPr txBox="1">
            <a:spLocks/>
          </p:cNvSpPr>
          <p:nvPr/>
        </p:nvSpPr>
        <p:spPr>
          <a:xfrm>
            <a:off x="404261" y="198020"/>
            <a:ext cx="9942897" cy="132556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fr-FR" sz="3600" dirty="0">
                <a:solidFill>
                  <a:srgbClr val="90C226"/>
                </a:solidFill>
              </a:rPr>
              <a:t>L’élevage ovin est pourvoyeur de nombreux services et aménités positives</a:t>
            </a:r>
          </a:p>
        </p:txBody>
      </p:sp>
    </p:spTree>
    <p:extLst>
      <p:ext uri="{BB962C8B-B14F-4D97-AF65-F5344CB8AC3E}">
        <p14:creationId xmlns:p14="http://schemas.microsoft.com/office/powerpoint/2010/main" val="21216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a:t>Les impacts sur l’environnement</a:t>
            </a:r>
          </a:p>
          <a:p>
            <a:endParaRPr lang="fr-FR" dirty="0"/>
          </a:p>
          <a:p>
            <a:endParaRPr lang="fr-FR" dirty="0"/>
          </a:p>
          <a:p>
            <a:endParaRPr lang="fr-FR" dirty="0"/>
          </a:p>
          <a:p>
            <a:endParaRPr lang="fr-FR" dirty="0"/>
          </a:p>
          <a:p>
            <a:endParaRPr lang="fr-FR" dirty="0"/>
          </a:p>
          <a:p>
            <a:r>
              <a:rPr lang="fr-FR" sz="2400" dirty="0"/>
              <a:t>Les contributions positives</a:t>
            </a:r>
          </a:p>
        </p:txBody>
      </p:sp>
      <p:sp>
        <p:nvSpPr>
          <p:cNvPr id="7" name="Titre 1"/>
          <p:cNvSpPr>
            <a:spLocks noGrp="1"/>
          </p:cNvSpPr>
          <p:nvPr>
            <p:ph type="title"/>
          </p:nvPr>
        </p:nvSpPr>
        <p:spPr/>
        <p:txBody>
          <a:bodyPr>
            <a:normAutofit/>
          </a:bodyPr>
          <a:lstStyle/>
          <a:p>
            <a:r>
              <a:rPr lang="fr-FR" sz="3200" dirty="0"/>
              <a:t>Evaluation des critères environnementaux</a:t>
            </a:r>
          </a:p>
        </p:txBody>
      </p:sp>
      <p:pic>
        <p:nvPicPr>
          <p:cNvPr id="8" name="Image 7"/>
          <p:cNvPicPr>
            <a:picLocks noChangeAspect="1"/>
          </p:cNvPicPr>
          <p:nvPr/>
        </p:nvPicPr>
        <p:blipFill>
          <a:blip r:embed="rId2"/>
          <a:stretch>
            <a:fillRect/>
          </a:stretch>
        </p:blipFill>
        <p:spPr>
          <a:xfrm>
            <a:off x="657648" y="2121944"/>
            <a:ext cx="2032897" cy="1090822"/>
          </a:xfrm>
          <a:prstGeom prst="rect">
            <a:avLst/>
          </a:prstGeom>
        </p:spPr>
      </p:pic>
      <p:pic>
        <p:nvPicPr>
          <p:cNvPr id="9" name="Image 8"/>
          <p:cNvPicPr>
            <a:picLocks noChangeAspect="1"/>
          </p:cNvPicPr>
          <p:nvPr/>
        </p:nvPicPr>
        <p:blipFill>
          <a:blip r:embed="rId3"/>
          <a:stretch>
            <a:fillRect/>
          </a:stretch>
        </p:blipFill>
        <p:spPr>
          <a:xfrm>
            <a:off x="3130821" y="2186782"/>
            <a:ext cx="2174017" cy="1025984"/>
          </a:xfrm>
          <a:prstGeom prst="rect">
            <a:avLst/>
          </a:prstGeom>
        </p:spPr>
      </p:pic>
      <p:pic>
        <p:nvPicPr>
          <p:cNvPr id="10" name="Image 9"/>
          <p:cNvPicPr>
            <a:picLocks noChangeAspect="1"/>
          </p:cNvPicPr>
          <p:nvPr/>
        </p:nvPicPr>
        <p:blipFill>
          <a:blip r:embed="rId4"/>
          <a:stretch>
            <a:fillRect/>
          </a:stretch>
        </p:blipFill>
        <p:spPr>
          <a:xfrm>
            <a:off x="5678048" y="2109333"/>
            <a:ext cx="2040525" cy="1319667"/>
          </a:xfrm>
          <a:prstGeom prst="rect">
            <a:avLst/>
          </a:prstGeom>
        </p:spPr>
      </p:pic>
      <p:pic>
        <p:nvPicPr>
          <p:cNvPr id="11" name="Image 10"/>
          <p:cNvPicPr>
            <a:picLocks noChangeAspect="1"/>
          </p:cNvPicPr>
          <p:nvPr/>
        </p:nvPicPr>
        <p:blipFill>
          <a:blip r:embed="rId5"/>
          <a:stretch>
            <a:fillRect/>
          </a:stretch>
        </p:blipFill>
        <p:spPr>
          <a:xfrm>
            <a:off x="8091783" y="2096922"/>
            <a:ext cx="2147318" cy="1319667"/>
          </a:xfrm>
          <a:prstGeom prst="rect">
            <a:avLst/>
          </a:prstGeom>
        </p:spPr>
      </p:pic>
      <p:pic>
        <p:nvPicPr>
          <p:cNvPr id="12" name="Image 11"/>
          <p:cNvPicPr>
            <a:picLocks noChangeAspect="1"/>
          </p:cNvPicPr>
          <p:nvPr/>
        </p:nvPicPr>
        <p:blipFill>
          <a:blip r:embed="rId6"/>
          <a:stretch>
            <a:fillRect/>
          </a:stretch>
        </p:blipFill>
        <p:spPr>
          <a:xfrm>
            <a:off x="3130821" y="4569268"/>
            <a:ext cx="2075685" cy="1431838"/>
          </a:xfrm>
          <a:prstGeom prst="rect">
            <a:avLst/>
          </a:prstGeom>
        </p:spPr>
      </p:pic>
      <p:pic>
        <p:nvPicPr>
          <p:cNvPr id="13" name="Image 12"/>
          <p:cNvPicPr>
            <a:picLocks noChangeAspect="1"/>
          </p:cNvPicPr>
          <p:nvPr/>
        </p:nvPicPr>
        <p:blipFill>
          <a:blip r:embed="rId7"/>
          <a:stretch>
            <a:fillRect/>
          </a:stretch>
        </p:blipFill>
        <p:spPr>
          <a:xfrm>
            <a:off x="638883" y="4574072"/>
            <a:ext cx="2051662" cy="1427034"/>
          </a:xfrm>
          <a:prstGeom prst="rect">
            <a:avLst/>
          </a:prstGeom>
        </p:spPr>
      </p:pic>
      <p:pic>
        <p:nvPicPr>
          <p:cNvPr id="14" name="Image 13"/>
          <p:cNvPicPr>
            <a:picLocks noChangeAspect="1"/>
          </p:cNvPicPr>
          <p:nvPr/>
        </p:nvPicPr>
        <p:blipFill>
          <a:blip r:embed="rId8"/>
          <a:stretch>
            <a:fillRect/>
          </a:stretch>
        </p:blipFill>
        <p:spPr>
          <a:xfrm>
            <a:off x="5678048" y="4569268"/>
            <a:ext cx="2042052" cy="1427034"/>
          </a:xfrm>
          <a:prstGeom prst="rect">
            <a:avLst/>
          </a:prstGeom>
        </p:spPr>
      </p:pic>
      <p:sp>
        <p:nvSpPr>
          <p:cNvPr id="15" name="Titre 1"/>
          <p:cNvSpPr txBox="1">
            <a:spLocks/>
          </p:cNvSpPr>
          <p:nvPr/>
        </p:nvSpPr>
        <p:spPr>
          <a:xfrm>
            <a:off x="284747" y="270943"/>
            <a:ext cx="10062412" cy="94631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Évaluation des critères environnementaux</a:t>
            </a:r>
          </a:p>
        </p:txBody>
      </p:sp>
    </p:spTree>
    <p:extLst>
      <p:ext uri="{BB962C8B-B14F-4D97-AF65-F5344CB8AC3E}">
        <p14:creationId xmlns:p14="http://schemas.microsoft.com/office/powerpoint/2010/main" val="70224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20467" y="252917"/>
            <a:ext cx="11572125" cy="946317"/>
          </a:xfrm>
          <a:noFill/>
        </p:spPr>
        <p:txBody>
          <a:bodyPr>
            <a:normAutofit/>
          </a:bodyPr>
          <a:lstStyle/>
          <a:p>
            <a:r>
              <a:rPr lang="fr-FR" sz="3200" b="1" dirty="0"/>
              <a:t>Focus sur les émissions de Gaz à Effet de Serre</a:t>
            </a:r>
          </a:p>
        </p:txBody>
      </p:sp>
      <p:sp>
        <p:nvSpPr>
          <p:cNvPr id="9" name="Espace réservé du contenu 2"/>
          <p:cNvSpPr txBox="1">
            <a:spLocks/>
          </p:cNvSpPr>
          <p:nvPr/>
        </p:nvSpPr>
        <p:spPr>
          <a:xfrm>
            <a:off x="838200" y="1825624"/>
            <a:ext cx="9537834" cy="4639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0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0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0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0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Clr>
                <a:srgbClr val="90C226"/>
              </a:buClr>
              <a:buSzPct val="80000"/>
              <a:buFont typeface="Wingdings 3" panose="05040102010807070707" pitchFamily="18" charset="2"/>
              <a:buChar char="u"/>
            </a:pPr>
            <a:r>
              <a:rPr lang="fr-FR" sz="2400" dirty="0"/>
              <a:t>En France, l’agriculture</a:t>
            </a:r>
            <a:br>
              <a:rPr lang="fr-FR" sz="2400" dirty="0"/>
            </a:br>
            <a:r>
              <a:rPr lang="fr-FR" sz="2400" dirty="0"/>
              <a:t>contribue à hauteur de 19 % </a:t>
            </a:r>
            <a:br>
              <a:rPr lang="fr-FR" sz="2400" dirty="0"/>
            </a:br>
            <a:r>
              <a:rPr lang="fr-FR" sz="2400" dirty="0"/>
              <a:t>des émissions de gaz à effet de serre</a:t>
            </a:r>
          </a:p>
          <a:p>
            <a:pPr lvl="1"/>
            <a:endParaRPr lang="fr-FR" sz="2000" dirty="0"/>
          </a:p>
          <a:p>
            <a:pPr lvl="1"/>
            <a:endParaRPr lang="fr-FR" sz="2000" dirty="0"/>
          </a:p>
          <a:p>
            <a:pPr lvl="1"/>
            <a:endParaRPr lang="fr-FR" sz="2000" dirty="0"/>
          </a:p>
          <a:p>
            <a:pPr lvl="1"/>
            <a:endParaRPr lang="fr-FR" sz="2000" dirty="0"/>
          </a:p>
          <a:p>
            <a:pPr lvl="2"/>
            <a:endParaRPr lang="fr-FR" sz="1800" dirty="0"/>
          </a:p>
          <a:p>
            <a:pPr lvl="2"/>
            <a:endParaRPr lang="fr-FR" sz="1800" dirty="0"/>
          </a:p>
          <a:p>
            <a:pPr marL="358775" indent="-358775">
              <a:buClr>
                <a:srgbClr val="90C226"/>
              </a:buClr>
              <a:buSzPct val="80000"/>
              <a:buFont typeface="Wingdings 3" panose="05040102010807070707" pitchFamily="18" charset="2"/>
              <a:buChar char="u"/>
            </a:pPr>
            <a:r>
              <a:rPr lang="fr-FR" sz="2400" dirty="0"/>
              <a:t>À noter ! Entre 1990 et 2013, l’agriculture a réduit ses émissions de GES de 6 % ! Contrairement au secteur des transports.</a:t>
            </a:r>
          </a:p>
          <a:p>
            <a:endParaRPr lang="fr-FR" sz="2400"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47" y="1730179"/>
            <a:ext cx="4189095" cy="1469745"/>
          </a:xfrm>
          <a:prstGeom prst="rect">
            <a:avLst/>
          </a:prstGeom>
          <a:ln>
            <a:solidFill>
              <a:schemeClr val="bg1">
                <a:lumMod val="85000"/>
              </a:schemeClr>
            </a:solidFill>
          </a:ln>
        </p:spPr>
      </p:pic>
      <p:sp>
        <p:nvSpPr>
          <p:cNvPr id="11" name="Flèche courbée vers la gauche 10"/>
          <p:cNvSpPr/>
          <p:nvPr/>
        </p:nvSpPr>
        <p:spPr>
          <a:xfrm rot="2657621">
            <a:off x="7421880" y="3129383"/>
            <a:ext cx="708660" cy="1565910"/>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schemeClr val="tx1"/>
              </a:solidFill>
            </a:endParaRPr>
          </a:p>
        </p:txBody>
      </p:sp>
      <p:sp>
        <p:nvSpPr>
          <p:cNvPr id="12" name="Rectangle à coins arrondis 11"/>
          <p:cNvSpPr/>
          <p:nvPr/>
        </p:nvSpPr>
        <p:spPr>
          <a:xfrm>
            <a:off x="2861310" y="3545521"/>
            <a:ext cx="3977640" cy="92452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t>L’élevage ovin allaitant représente environ 1 % des émissions de GES</a:t>
            </a:r>
          </a:p>
        </p:txBody>
      </p:sp>
      <p:sp>
        <p:nvSpPr>
          <p:cNvPr id="8" name="Titre 1"/>
          <p:cNvSpPr txBox="1">
            <a:spLocks/>
          </p:cNvSpPr>
          <p:nvPr/>
        </p:nvSpPr>
        <p:spPr>
          <a:xfrm>
            <a:off x="-163630" y="239879"/>
            <a:ext cx="10953590" cy="946317"/>
          </a:xfrm>
          <a:prstGeom prst="rect">
            <a:avLst/>
          </a:prstGeom>
          <a:noFill/>
        </p:spPr>
        <p:txBody>
          <a:bodyPr vert="horz" lIns="91440" tIns="45720" rIns="91440" bIns="45720" rtlCol="0" anchor="t">
            <a:norm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Focus sur les émissions de gaz à effet de serre</a:t>
            </a:r>
          </a:p>
        </p:txBody>
      </p:sp>
    </p:spTree>
    <p:extLst>
      <p:ext uri="{BB962C8B-B14F-4D97-AF65-F5344CB8AC3E}">
        <p14:creationId xmlns:p14="http://schemas.microsoft.com/office/powerpoint/2010/main" val="39164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021" y="326668"/>
            <a:ext cx="11572125" cy="946317"/>
          </a:xfrm>
        </p:spPr>
        <p:txBody>
          <a:bodyPr/>
          <a:lstStyle/>
          <a:p>
            <a:r>
              <a:rPr lang="fr-FR" dirty="0"/>
              <a:t>Les différents Gaz à Effet de Serre</a:t>
            </a:r>
          </a:p>
        </p:txBody>
      </p:sp>
      <p:pic>
        <p:nvPicPr>
          <p:cNvPr id="7" name="Espace réservé du contenu 6"/>
          <p:cNvPicPr>
            <a:picLocks noGrp="1" noChangeAspect="1"/>
          </p:cNvPicPr>
          <p:nvPr>
            <p:ph idx="1"/>
          </p:nvPr>
        </p:nvPicPr>
        <p:blipFill>
          <a:blip r:embed="rId2"/>
          <a:stretch>
            <a:fillRect/>
          </a:stretch>
        </p:blipFill>
        <p:spPr>
          <a:xfrm>
            <a:off x="1049154" y="1012365"/>
            <a:ext cx="8614609" cy="5158536"/>
          </a:xfrm>
          <a:prstGeom prst="rect">
            <a:avLst/>
          </a:prstGeom>
        </p:spPr>
      </p:pic>
      <p:sp>
        <p:nvSpPr>
          <p:cNvPr id="8" name="Titre 1"/>
          <p:cNvSpPr txBox="1">
            <a:spLocks/>
          </p:cNvSpPr>
          <p:nvPr/>
        </p:nvSpPr>
        <p:spPr>
          <a:xfrm>
            <a:off x="327257" y="326668"/>
            <a:ext cx="9991025" cy="589336"/>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Les différents Gaz à Effet de Serre</a:t>
            </a:r>
          </a:p>
        </p:txBody>
      </p:sp>
    </p:spTree>
    <p:extLst>
      <p:ext uri="{BB962C8B-B14F-4D97-AF65-F5344CB8AC3E}">
        <p14:creationId xmlns:p14="http://schemas.microsoft.com/office/powerpoint/2010/main" val="248622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733" y="200533"/>
            <a:ext cx="11572125" cy="946317"/>
          </a:xfrm>
        </p:spPr>
        <p:txBody>
          <a:bodyPr>
            <a:normAutofit/>
          </a:bodyPr>
          <a:lstStyle/>
          <a:p>
            <a:r>
              <a:rPr lang="fr-FR" sz="2800" dirty="0"/>
              <a:t>La fermentation entérique : principal poste d’émission</a:t>
            </a:r>
          </a:p>
        </p:txBody>
      </p:sp>
      <p:sp>
        <p:nvSpPr>
          <p:cNvPr id="3" name="Espace réservé du contenu 2"/>
          <p:cNvSpPr>
            <a:spLocks noGrp="1"/>
          </p:cNvSpPr>
          <p:nvPr>
            <p:ph idx="1"/>
          </p:nvPr>
        </p:nvSpPr>
        <p:spPr/>
        <p:txBody>
          <a:bodyPr/>
          <a:lstStyle/>
          <a:p>
            <a:r>
              <a:rPr lang="fr-FR" altLang="fr-FR" sz="2200" dirty="0"/>
              <a:t>Trois principaux GES : CH</a:t>
            </a:r>
            <a:r>
              <a:rPr lang="fr-FR" altLang="fr-FR" sz="2200" baseline="-25000" dirty="0"/>
              <a:t>4</a:t>
            </a:r>
            <a:r>
              <a:rPr lang="fr-FR" altLang="fr-FR" sz="2200" dirty="0"/>
              <a:t>, N</a:t>
            </a:r>
            <a:r>
              <a:rPr lang="fr-FR" altLang="fr-FR" sz="2200" baseline="-25000" dirty="0"/>
              <a:t>2</a:t>
            </a:r>
            <a:r>
              <a:rPr lang="fr-FR" altLang="fr-FR" sz="2200" dirty="0"/>
              <a:t>O et CO</a:t>
            </a:r>
            <a:r>
              <a:rPr lang="fr-FR" altLang="fr-FR" sz="2200" baseline="-25000" dirty="0"/>
              <a:t>2</a:t>
            </a:r>
          </a:p>
          <a:p>
            <a:r>
              <a:rPr lang="fr-FR" altLang="fr-FR" sz="2200" dirty="0"/>
              <a:t>Postes d’émission : Fermentation entérique / Gestion des déjections / Intrants</a:t>
            </a:r>
          </a:p>
          <a:p>
            <a:endParaRPr lang="fr-FR" dirty="0"/>
          </a:p>
        </p:txBody>
      </p:sp>
      <p:graphicFrame>
        <p:nvGraphicFramePr>
          <p:cNvPr id="7" name="Graphique 6"/>
          <p:cNvGraphicFramePr>
            <a:graphicFrameLocks/>
          </p:cNvGraphicFramePr>
          <p:nvPr/>
        </p:nvGraphicFramePr>
        <p:xfrm>
          <a:off x="2423787" y="2509888"/>
          <a:ext cx="6639877" cy="359223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re 1"/>
          <p:cNvSpPr txBox="1">
            <a:spLocks/>
          </p:cNvSpPr>
          <p:nvPr/>
        </p:nvSpPr>
        <p:spPr>
          <a:xfrm>
            <a:off x="0" y="253343"/>
            <a:ext cx="11597792" cy="946317"/>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La fermentation entérique : </a:t>
            </a:r>
          </a:p>
          <a:p>
            <a:r>
              <a:rPr lang="fr-FR" dirty="0">
                <a:solidFill>
                  <a:srgbClr val="90C226"/>
                </a:solidFill>
              </a:rPr>
              <a:t>principal poste d’émission</a:t>
            </a:r>
          </a:p>
        </p:txBody>
      </p:sp>
      <p:sp>
        <p:nvSpPr>
          <p:cNvPr id="9" name="ZoneTexte 8"/>
          <p:cNvSpPr txBox="1"/>
          <p:nvPr/>
        </p:nvSpPr>
        <p:spPr>
          <a:xfrm>
            <a:off x="5039139" y="5794343"/>
            <a:ext cx="3876261" cy="276999"/>
          </a:xfrm>
          <a:prstGeom prst="rect">
            <a:avLst/>
          </a:prstGeom>
          <a:noFill/>
        </p:spPr>
        <p:txBody>
          <a:bodyPr wrap="square" rtlCol="0">
            <a:spAutoFit/>
          </a:bodyPr>
          <a:lstStyle/>
          <a:p>
            <a:r>
              <a:rPr lang="fr-FR" sz="1200" dirty="0"/>
              <a:t>Source : Institut de l’Élevage </a:t>
            </a:r>
          </a:p>
        </p:txBody>
      </p:sp>
    </p:spTree>
    <p:extLst>
      <p:ext uri="{BB962C8B-B14F-4D97-AF65-F5344CB8AC3E}">
        <p14:creationId xmlns:p14="http://schemas.microsoft.com/office/powerpoint/2010/main" val="574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84747" y="333259"/>
            <a:ext cx="10108447" cy="946317"/>
          </a:xfrm>
        </p:spPr>
        <p:txBody>
          <a:bodyPr/>
          <a:lstStyle/>
          <a:p>
            <a:r>
              <a:rPr lang="fr-FR" dirty="0"/>
              <a:t>Les prairies : des puits de carbone </a:t>
            </a:r>
          </a:p>
        </p:txBody>
      </p:sp>
      <p:sp>
        <p:nvSpPr>
          <p:cNvPr id="9" name="Espace réservé du contenu 2"/>
          <p:cNvSpPr txBox="1">
            <a:spLocks/>
          </p:cNvSpPr>
          <p:nvPr/>
        </p:nvSpPr>
        <p:spPr>
          <a:xfrm>
            <a:off x="284747" y="16525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0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0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0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0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dirty="0"/>
              <a:t>Le stockage par les prairies et les haies</a:t>
            </a:r>
          </a:p>
          <a:p>
            <a:pPr lvl="1">
              <a:defRPr/>
            </a:pPr>
            <a:r>
              <a:rPr lang="fr-FR" sz="1800" dirty="0"/>
              <a:t>Prairies Permanentes = 570 kg C/ha/an</a:t>
            </a:r>
          </a:p>
          <a:p>
            <a:pPr lvl="1">
              <a:defRPr/>
            </a:pPr>
            <a:r>
              <a:rPr lang="fr-FR" sz="1800" dirty="0"/>
              <a:t>Surfaces pastorales (landes, parcours, estives…) = 250 kg C/ha/an</a:t>
            </a:r>
          </a:p>
          <a:p>
            <a:pPr lvl="1">
              <a:defRPr/>
            </a:pPr>
            <a:r>
              <a:rPr lang="fr-FR" sz="1800" dirty="0"/>
              <a:t>Haies = 125 kg C/100 ml/an</a:t>
            </a:r>
          </a:p>
          <a:p>
            <a:pPr lvl="1">
              <a:defRPr/>
            </a:pPr>
            <a:endParaRPr lang="fr-FR" sz="1800" dirty="0"/>
          </a:p>
          <a:p>
            <a:pPr>
              <a:defRPr/>
            </a:pPr>
            <a:r>
              <a:rPr lang="fr-FR" dirty="0"/>
              <a:t>À titre de comparaison</a:t>
            </a:r>
          </a:p>
          <a:p>
            <a:pPr lvl="2">
              <a:buFont typeface="Arial" charset="0"/>
              <a:buNone/>
              <a:defRPr/>
            </a:pPr>
            <a:endParaRPr lang="fr-FR" sz="1200" dirty="0">
              <a:latin typeface="Roboto" pitchFamily="2" charset="0"/>
              <a:ea typeface="Roboto" pitchFamily="2" charset="0"/>
            </a:endParaRPr>
          </a:p>
          <a:p>
            <a:pPr lvl="1">
              <a:defRPr/>
            </a:pPr>
            <a:endParaRPr lang="fr-FR" dirty="0"/>
          </a:p>
          <a:p>
            <a:pPr marL="457200" lvl="1" indent="0">
              <a:buNone/>
              <a:defRPr/>
            </a:pPr>
            <a:endParaRPr lang="fr-FR" dirty="0"/>
          </a:p>
          <a:p>
            <a:pPr lvl="1">
              <a:defRPr/>
            </a:pPr>
            <a:endParaRPr lang="fr-FR" dirty="0"/>
          </a:p>
          <a:p>
            <a:pPr lvl="1">
              <a:defRPr/>
            </a:pPr>
            <a:endParaRPr lang="fr-FR" dirty="0"/>
          </a:p>
          <a:p>
            <a:pPr lvl="1">
              <a:defRPr/>
            </a:pPr>
            <a:endParaRPr lang="fr-FR" dirty="0"/>
          </a:p>
          <a:p>
            <a:endParaRPr lang="fr-FR" dirty="0"/>
          </a:p>
        </p:txBody>
      </p:sp>
      <p:pic>
        <p:nvPicPr>
          <p:cNvPr id="10" name="Image 9"/>
          <p:cNvPicPr>
            <a:picLocks noChangeAspect="1"/>
          </p:cNvPicPr>
          <p:nvPr/>
        </p:nvPicPr>
        <p:blipFill>
          <a:blip r:embed="rId2"/>
          <a:stretch>
            <a:fillRect/>
          </a:stretch>
        </p:blipFill>
        <p:spPr>
          <a:xfrm>
            <a:off x="4467563" y="3429000"/>
            <a:ext cx="5925631" cy="2272492"/>
          </a:xfrm>
          <a:prstGeom prst="rect">
            <a:avLst/>
          </a:prstGeom>
        </p:spPr>
      </p:pic>
      <p:sp>
        <p:nvSpPr>
          <p:cNvPr id="8" name="ZoneTexte 7"/>
          <p:cNvSpPr txBox="1"/>
          <p:nvPr/>
        </p:nvSpPr>
        <p:spPr>
          <a:xfrm>
            <a:off x="5039139" y="5785110"/>
            <a:ext cx="3876261" cy="276999"/>
          </a:xfrm>
          <a:prstGeom prst="rect">
            <a:avLst/>
          </a:prstGeom>
          <a:noFill/>
        </p:spPr>
        <p:txBody>
          <a:bodyPr wrap="square" rtlCol="0">
            <a:spAutoFit/>
          </a:bodyPr>
          <a:lstStyle/>
          <a:p>
            <a:r>
              <a:rPr lang="fr-FR" sz="1200" dirty="0"/>
              <a:t>Source : Institut de l’Élevage </a:t>
            </a:r>
          </a:p>
        </p:txBody>
      </p:sp>
      <p:sp>
        <p:nvSpPr>
          <p:cNvPr id="11" name="Titre 1"/>
          <p:cNvSpPr txBox="1">
            <a:spLocks/>
          </p:cNvSpPr>
          <p:nvPr/>
        </p:nvSpPr>
        <p:spPr>
          <a:xfrm>
            <a:off x="81975" y="275066"/>
            <a:ext cx="11572125" cy="94631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Les prairies : des puits de carbone </a:t>
            </a:r>
          </a:p>
        </p:txBody>
      </p:sp>
    </p:spTree>
    <p:extLst>
      <p:ext uri="{BB962C8B-B14F-4D97-AF65-F5344CB8AC3E}">
        <p14:creationId xmlns:p14="http://schemas.microsoft.com/office/powerpoint/2010/main" val="138910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question de compensation!</a:t>
            </a:r>
          </a:p>
        </p:txBody>
      </p:sp>
      <p:pic>
        <p:nvPicPr>
          <p:cNvPr id="7" name="Espace réservé du contenu 5"/>
          <p:cNvPicPr>
            <a:picLocks noGrp="1" noChangeAspect="1"/>
          </p:cNvPicPr>
          <p:nvPr>
            <p:ph idx="1"/>
          </p:nvPr>
        </p:nvPicPr>
        <p:blipFill rotWithShape="1">
          <a:blip r:embed="rId2"/>
          <a:srcRect t="35656"/>
          <a:stretch/>
        </p:blipFill>
        <p:spPr>
          <a:xfrm>
            <a:off x="688789" y="1514535"/>
            <a:ext cx="9508143" cy="4173475"/>
          </a:xfrm>
          <a:prstGeom prst="rect">
            <a:avLst/>
          </a:prstGeom>
        </p:spPr>
      </p:pic>
      <p:sp>
        <p:nvSpPr>
          <p:cNvPr id="8" name="Titre 1"/>
          <p:cNvSpPr txBox="1">
            <a:spLocks/>
          </p:cNvSpPr>
          <p:nvPr/>
        </p:nvSpPr>
        <p:spPr>
          <a:xfrm>
            <a:off x="284747" y="267832"/>
            <a:ext cx="10091287" cy="94631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rgbClr val="90C226"/>
                </a:solidFill>
              </a:rPr>
              <a:t>Une question de compensation !</a:t>
            </a:r>
          </a:p>
        </p:txBody>
      </p:sp>
    </p:spTree>
    <p:extLst>
      <p:ext uri="{BB962C8B-B14F-4D97-AF65-F5344CB8AC3E}">
        <p14:creationId xmlns:p14="http://schemas.microsoft.com/office/powerpoint/2010/main" val="22692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1294</TotalTime>
  <Words>772</Words>
  <Application>Microsoft Office PowerPoint</Application>
  <PresentationFormat>Grand écran</PresentationFormat>
  <Paragraphs>104</Paragraphs>
  <Slides>17</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Comic Sans MS</vt:lpstr>
      <vt:lpstr>Roboto</vt:lpstr>
      <vt:lpstr>Segoe UI Light</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En élevage ovin, des pratiques bonnes pour l’environnement </vt:lpstr>
      <vt:lpstr>Présentation PowerPoint</vt:lpstr>
      <vt:lpstr>Evaluation des critères environnementaux</vt:lpstr>
      <vt:lpstr>Focus sur les émissions de Gaz à Effet de Serre</vt:lpstr>
      <vt:lpstr>Les différents Gaz à Effet de Serre</vt:lpstr>
      <vt:lpstr>La fermentation entérique : principal poste d’émission</vt:lpstr>
      <vt:lpstr>Les prairies : des puits de carbone </vt:lpstr>
      <vt:lpstr>Une question de compensation!</vt:lpstr>
      <vt:lpstr>En élevage ovin, des pratiques bonnes pour l’environnement</vt:lpstr>
      <vt:lpstr>Méthodologie utilisée pour réaliser  les chiffrages</vt:lpstr>
      <vt:lpstr>Présentation PowerPoint</vt:lpstr>
      <vt:lpstr>Finir les agneaux avec des rations produisant moins de gaz à effet de serre</vt:lpstr>
      <vt:lpstr>Présentation PowerPoint</vt:lpstr>
      <vt:lpstr>Présentation PowerPoint</vt:lpstr>
      <vt:lpstr>En élevage ovin, les bonnes pratiques pour l’environnement </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Lara BERTHELOT</cp:lastModifiedBy>
  <cp:revision>332</cp:revision>
  <dcterms:created xsi:type="dcterms:W3CDTF">2017-09-15T13:26:55Z</dcterms:created>
  <dcterms:modified xsi:type="dcterms:W3CDTF">2021-01-04T09:22:54Z</dcterms:modified>
</cp:coreProperties>
</file>