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73" r:id="rId2"/>
    <p:sldId id="257" r:id="rId3"/>
    <p:sldId id="298" r:id="rId4"/>
    <p:sldId id="290" r:id="rId5"/>
    <p:sldId id="291" r:id="rId6"/>
    <p:sldId id="292" r:id="rId7"/>
    <p:sldId id="293" r:id="rId8"/>
    <p:sldId id="294" r:id="rId9"/>
    <p:sldId id="295" r:id="rId10"/>
    <p:sldId id="296" r:id="rId11"/>
    <p:sldId id="28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cmAuthor>
  <p:cmAuthor id="2" name="Sagot Laurence" initials="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0C226"/>
    <a:srgbClr val="404040"/>
    <a:srgbClr val="F59C1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024" autoAdjust="0"/>
  </p:normalViewPr>
  <p:slideViewPr>
    <p:cSldViewPr snapToGrid="0">
      <p:cViewPr varScale="1">
        <p:scale>
          <a:sx n="58" d="100"/>
          <a:sy n="58" d="100"/>
        </p:scale>
        <p:origin x="952"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03/12/2020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16/07/96</a:t>
            </a:r>
            <a:endParaRPr kumimoji="1" lang="fr-FR" altLang="fr-FR" smtClean="0"/>
          </a:p>
        </p:txBody>
      </p:sp>
      <p:sp>
        <p:nvSpPr>
          <p:cNvPr id="1136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70" name="Espace réservé de l'image des diapositives 1"/>
          <p:cNvSpPr>
            <a:spLocks noGrp="1" noRot="1" noChangeAspect="1" noTextEdit="1"/>
          </p:cNvSpPr>
          <p:nvPr>
            <p:ph type="sldImg"/>
          </p:nvPr>
        </p:nvSpPr>
        <p:spPr>
          <a:xfrm>
            <a:off x="-185738" y="831850"/>
            <a:ext cx="7410451" cy="4168775"/>
          </a:xfrm>
          <a:ln/>
        </p:spPr>
      </p:sp>
      <p:sp>
        <p:nvSpPr>
          <p:cNvPr id="113671" name="Espace réservé des commentaires 2"/>
          <p:cNvSpPr>
            <a:spLocks noGrp="1"/>
          </p:cNvSpPr>
          <p:nvPr>
            <p:ph type="body" idx="1"/>
          </p:nvPr>
        </p:nvSpPr>
        <p:spPr>
          <a:xfrm>
            <a:off x="703357" y="5279000"/>
            <a:ext cx="5630139" cy="50000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lstStyle/>
          <a:p>
            <a:pPr eaLnBrk="1" hangingPunct="1">
              <a:spcBef>
                <a:spcPct val="0"/>
              </a:spcBef>
            </a:pPr>
            <a:r>
              <a:rPr lang="fr-FR" altLang="fr-FR" smtClean="0">
                <a:latin typeface="Times New Roman" panose="02020603050405020304" pitchFamily="18" charset="0"/>
              </a:rPr>
              <a:t>R1 15avr; R2 3juin; R3 20aout</a:t>
            </a:r>
          </a:p>
        </p:txBody>
      </p:sp>
      <p:sp>
        <p:nvSpPr>
          <p:cNvPr id="113672" name="Espace réservé du numéro de diapositive 3"/>
          <p:cNvSpPr txBox="1">
            <a:spLocks noGrp="1"/>
          </p:cNvSpPr>
          <p:nvPr/>
        </p:nvSpPr>
        <p:spPr bwMode="auto">
          <a:xfrm>
            <a:off x="3985141" y="10552669"/>
            <a:ext cx="3050070" cy="55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7EB4623-7A1C-4020-B388-F7A89CC5D262}" type="slidenum">
              <a:rPr lang="fr-FR" altLang="fr-FR">
                <a:latin typeface="Arial" panose="020B0604020202020204" pitchFamily="34" charset="0"/>
              </a:rPr>
              <a:pPr algn="r" eaLnBrk="1" hangingPunct="1">
                <a:spcBef>
                  <a:spcPct val="0"/>
                </a:spcBef>
              </a:pPr>
              <a:t>4</a:t>
            </a:fld>
            <a:endParaRPr lang="fr-FR" altLang="fr-FR">
              <a:latin typeface="Arial" panose="020B0604020202020204" pitchFamily="34" charset="0"/>
            </a:endParaRPr>
          </a:p>
        </p:txBody>
      </p:sp>
    </p:spTree>
    <p:extLst>
      <p:ext uri="{BB962C8B-B14F-4D97-AF65-F5344CB8AC3E}">
        <p14:creationId xmlns:p14="http://schemas.microsoft.com/office/powerpoint/2010/main" val="333319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16/07/96</a:t>
            </a:r>
            <a:endParaRPr kumimoji="1" lang="fr-FR" altLang="fr-FR" smtClean="0"/>
          </a:p>
        </p:txBody>
      </p:sp>
      <p:sp>
        <p:nvSpPr>
          <p:cNvPr id="1136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70" name="Espace réservé de l'image des diapositives 1"/>
          <p:cNvSpPr>
            <a:spLocks noGrp="1" noRot="1" noChangeAspect="1" noTextEdit="1"/>
          </p:cNvSpPr>
          <p:nvPr>
            <p:ph type="sldImg"/>
          </p:nvPr>
        </p:nvSpPr>
        <p:spPr>
          <a:xfrm>
            <a:off x="-185738" y="831850"/>
            <a:ext cx="7410451" cy="4168775"/>
          </a:xfrm>
          <a:ln/>
        </p:spPr>
      </p:sp>
      <p:sp>
        <p:nvSpPr>
          <p:cNvPr id="113671" name="Espace réservé des commentaires 2"/>
          <p:cNvSpPr>
            <a:spLocks noGrp="1"/>
          </p:cNvSpPr>
          <p:nvPr>
            <p:ph type="body" idx="1"/>
          </p:nvPr>
        </p:nvSpPr>
        <p:spPr>
          <a:xfrm>
            <a:off x="703357" y="5279000"/>
            <a:ext cx="5630139" cy="50000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lstStyle/>
          <a:p>
            <a:pPr eaLnBrk="1" hangingPunct="1">
              <a:spcBef>
                <a:spcPct val="0"/>
              </a:spcBef>
            </a:pPr>
            <a:r>
              <a:rPr lang="fr-FR" altLang="fr-FR" smtClean="0">
                <a:latin typeface="Times New Roman" panose="02020603050405020304" pitchFamily="18" charset="0"/>
              </a:rPr>
              <a:t>R1 15avr; R2 3juin; R3 20aout</a:t>
            </a:r>
          </a:p>
        </p:txBody>
      </p:sp>
      <p:sp>
        <p:nvSpPr>
          <p:cNvPr id="113672" name="Espace réservé du numéro de diapositive 3"/>
          <p:cNvSpPr txBox="1">
            <a:spLocks noGrp="1"/>
          </p:cNvSpPr>
          <p:nvPr/>
        </p:nvSpPr>
        <p:spPr bwMode="auto">
          <a:xfrm>
            <a:off x="3985141" y="10552669"/>
            <a:ext cx="3050070" cy="55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7EB4623-7A1C-4020-B388-F7A89CC5D262}" type="slidenum">
              <a:rPr lang="fr-FR" altLang="fr-FR">
                <a:latin typeface="Arial" panose="020B0604020202020204" pitchFamily="34" charset="0"/>
              </a:rPr>
              <a:pPr algn="r" eaLnBrk="1" hangingPunct="1">
                <a:spcBef>
                  <a:spcPct val="0"/>
                </a:spcBef>
              </a:pPr>
              <a:t>5</a:t>
            </a:fld>
            <a:endParaRPr lang="fr-FR" altLang="fr-FR">
              <a:latin typeface="Arial" panose="020B0604020202020204" pitchFamily="34" charset="0"/>
            </a:endParaRPr>
          </a:p>
        </p:txBody>
      </p:sp>
    </p:spTree>
    <p:extLst>
      <p:ext uri="{BB962C8B-B14F-4D97-AF65-F5344CB8AC3E}">
        <p14:creationId xmlns:p14="http://schemas.microsoft.com/office/powerpoint/2010/main" val="51623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16/07/96</a:t>
            </a:r>
            <a:endParaRPr kumimoji="1" lang="fr-FR" altLang="fr-FR" smtClean="0"/>
          </a:p>
        </p:txBody>
      </p:sp>
      <p:sp>
        <p:nvSpPr>
          <p:cNvPr id="1136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49">
              <a:spcBef>
                <a:spcPct val="30000"/>
              </a:spcBef>
              <a:defRPr sz="1200">
                <a:solidFill>
                  <a:schemeClr val="tx1"/>
                </a:solidFill>
                <a:latin typeface="Times New Roman" panose="02020603050405020304" pitchFamily="18" charset="0"/>
              </a:defRPr>
            </a:lvl1pPr>
            <a:lvl2pPr marL="769993" indent="-296151" defTabSz="942749">
              <a:spcBef>
                <a:spcPct val="30000"/>
              </a:spcBef>
              <a:defRPr sz="1200">
                <a:solidFill>
                  <a:schemeClr val="tx1"/>
                </a:solidFill>
                <a:latin typeface="Times New Roman" panose="02020603050405020304" pitchFamily="18" charset="0"/>
              </a:defRPr>
            </a:lvl2pPr>
            <a:lvl3pPr marL="1184605" indent="-236921" defTabSz="942749">
              <a:spcBef>
                <a:spcPct val="30000"/>
              </a:spcBef>
              <a:defRPr sz="1200">
                <a:solidFill>
                  <a:schemeClr val="tx1"/>
                </a:solidFill>
                <a:latin typeface="Times New Roman" panose="02020603050405020304" pitchFamily="18" charset="0"/>
              </a:defRPr>
            </a:lvl3pPr>
            <a:lvl4pPr marL="1658447" indent="-236921" defTabSz="942749">
              <a:spcBef>
                <a:spcPct val="30000"/>
              </a:spcBef>
              <a:defRPr sz="1200">
                <a:solidFill>
                  <a:schemeClr val="tx1"/>
                </a:solidFill>
                <a:latin typeface="Times New Roman" panose="02020603050405020304" pitchFamily="18" charset="0"/>
              </a:defRPr>
            </a:lvl4pPr>
            <a:lvl5pPr marL="2132289" indent="-236921" defTabSz="942749">
              <a:spcBef>
                <a:spcPct val="30000"/>
              </a:spcBef>
              <a:defRPr sz="1200">
                <a:solidFill>
                  <a:schemeClr val="tx1"/>
                </a:solidFill>
                <a:latin typeface="Times New Roman" panose="02020603050405020304" pitchFamily="18" charset="0"/>
              </a:defRPr>
            </a:lvl5pPr>
            <a:lvl6pPr marL="2606131" indent="-236921" defTabSz="942749" eaLnBrk="0" fontAlgn="base" hangingPunct="0">
              <a:spcBef>
                <a:spcPct val="30000"/>
              </a:spcBef>
              <a:spcAft>
                <a:spcPct val="0"/>
              </a:spcAft>
              <a:defRPr sz="1200">
                <a:solidFill>
                  <a:schemeClr val="tx1"/>
                </a:solidFill>
                <a:latin typeface="Times New Roman" panose="02020603050405020304" pitchFamily="18" charset="0"/>
              </a:defRPr>
            </a:lvl6pPr>
            <a:lvl7pPr marL="3079974" indent="-236921" defTabSz="942749" eaLnBrk="0" fontAlgn="base" hangingPunct="0">
              <a:spcBef>
                <a:spcPct val="30000"/>
              </a:spcBef>
              <a:spcAft>
                <a:spcPct val="0"/>
              </a:spcAft>
              <a:defRPr sz="1200">
                <a:solidFill>
                  <a:schemeClr val="tx1"/>
                </a:solidFill>
                <a:latin typeface="Times New Roman" panose="02020603050405020304" pitchFamily="18" charset="0"/>
              </a:defRPr>
            </a:lvl7pPr>
            <a:lvl8pPr marL="3553816" indent="-236921" defTabSz="942749" eaLnBrk="0" fontAlgn="base" hangingPunct="0">
              <a:spcBef>
                <a:spcPct val="30000"/>
              </a:spcBef>
              <a:spcAft>
                <a:spcPct val="0"/>
              </a:spcAft>
              <a:defRPr sz="1200">
                <a:solidFill>
                  <a:schemeClr val="tx1"/>
                </a:solidFill>
                <a:latin typeface="Times New Roman" panose="02020603050405020304" pitchFamily="18" charset="0"/>
              </a:defRPr>
            </a:lvl8pPr>
            <a:lvl9pPr marL="4027658" indent="-236921" defTabSz="942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1" lang="fr-FR" altLang="fr-FR" sz="1000"/>
              <a:t>##</a:t>
            </a:r>
            <a:endParaRPr kumimoji="1" lang="fr-FR" altLang="fr-FR" smtClean="0"/>
          </a:p>
        </p:txBody>
      </p:sp>
      <p:sp>
        <p:nvSpPr>
          <p:cNvPr id="113670" name="Espace réservé de l'image des diapositives 1"/>
          <p:cNvSpPr>
            <a:spLocks noGrp="1" noRot="1" noChangeAspect="1" noTextEdit="1"/>
          </p:cNvSpPr>
          <p:nvPr>
            <p:ph type="sldImg"/>
          </p:nvPr>
        </p:nvSpPr>
        <p:spPr>
          <a:xfrm>
            <a:off x="-185738" y="831850"/>
            <a:ext cx="7410451" cy="4168775"/>
          </a:xfrm>
          <a:ln/>
        </p:spPr>
      </p:sp>
      <p:sp>
        <p:nvSpPr>
          <p:cNvPr id="113671" name="Espace réservé des commentaires 2"/>
          <p:cNvSpPr>
            <a:spLocks noGrp="1"/>
          </p:cNvSpPr>
          <p:nvPr>
            <p:ph type="body" idx="1"/>
          </p:nvPr>
        </p:nvSpPr>
        <p:spPr>
          <a:xfrm>
            <a:off x="703357" y="5279000"/>
            <a:ext cx="5630139" cy="50000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lstStyle/>
          <a:p>
            <a:pPr eaLnBrk="1" hangingPunct="1">
              <a:spcBef>
                <a:spcPct val="0"/>
              </a:spcBef>
            </a:pPr>
            <a:r>
              <a:rPr lang="fr-FR" altLang="fr-FR" smtClean="0">
                <a:latin typeface="Times New Roman" panose="02020603050405020304" pitchFamily="18" charset="0"/>
              </a:rPr>
              <a:t>R1 15avr; R2 3juin; R3 20aout</a:t>
            </a:r>
          </a:p>
        </p:txBody>
      </p:sp>
      <p:sp>
        <p:nvSpPr>
          <p:cNvPr id="113672" name="Espace réservé du numéro de diapositive 3"/>
          <p:cNvSpPr txBox="1">
            <a:spLocks noGrp="1"/>
          </p:cNvSpPr>
          <p:nvPr/>
        </p:nvSpPr>
        <p:spPr bwMode="auto">
          <a:xfrm>
            <a:off x="3985141" y="10552669"/>
            <a:ext cx="3050070" cy="55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7EB4623-7A1C-4020-B388-F7A89CC5D262}" type="slidenum">
              <a:rPr lang="fr-FR" altLang="fr-FR">
                <a:latin typeface="Arial" panose="020B0604020202020204" pitchFamily="34" charset="0"/>
              </a:rPr>
              <a:pPr algn="r" eaLnBrk="1" hangingPunct="1">
                <a:spcBef>
                  <a:spcPct val="0"/>
                </a:spcBef>
              </a:pPr>
              <a:t>10</a:t>
            </a:fld>
            <a:endParaRPr lang="fr-FR" altLang="fr-FR">
              <a:latin typeface="Arial" panose="020B0604020202020204" pitchFamily="34" charset="0"/>
            </a:endParaRPr>
          </a:p>
        </p:txBody>
      </p:sp>
    </p:spTree>
    <p:extLst>
      <p:ext uri="{BB962C8B-B14F-4D97-AF65-F5344CB8AC3E}">
        <p14:creationId xmlns:p14="http://schemas.microsoft.com/office/powerpoint/2010/main" val="8515083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12/3/2020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idele.fr/" TargetMode="External"/><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inn-ovin.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idx="4294967295"/>
          </p:nvPr>
        </p:nvSpPr>
        <p:spPr>
          <a:xfrm>
            <a:off x="353799" y="250151"/>
            <a:ext cx="7378700" cy="1143000"/>
          </a:xfrm>
        </p:spPr>
        <p:txBody>
          <a:bodyPr>
            <a:normAutofit/>
          </a:bodyPr>
          <a:lstStyle/>
          <a:p>
            <a:pPr eaLnBrk="1" hangingPunct="1">
              <a:defRPr/>
            </a:pPr>
            <a:r>
              <a:rPr lang="fr-FR" altLang="fr-FR" dirty="0" smtClean="0">
                <a:cs typeface="Times New Roman" panose="02020603050405020304" pitchFamily="18" charset="0"/>
              </a:rPr>
              <a:t>En pratique</a:t>
            </a:r>
            <a:endParaRPr lang="fr-FR" altLang="fr-FR" dirty="0">
              <a:cs typeface="Times New Roman" panose="02020603050405020304" pitchFamily="18" charset="0"/>
            </a:endParaRPr>
          </a:p>
        </p:txBody>
      </p:sp>
      <p:sp>
        <p:nvSpPr>
          <p:cNvPr id="5" name="Espace réservé du contenu 2"/>
          <p:cNvSpPr txBox="1">
            <a:spLocks/>
          </p:cNvSpPr>
          <p:nvPr/>
        </p:nvSpPr>
        <p:spPr bwMode="auto">
          <a:xfrm>
            <a:off x="546883" y="1166018"/>
            <a:ext cx="10672091" cy="4525963"/>
          </a:xfrm>
          <a:prstGeom prst="rect">
            <a:avLst/>
          </a:prstGeom>
          <a:noFill/>
          <a:ln w="9525">
            <a:noFill/>
            <a:miter lim="800000"/>
            <a:headEnd/>
            <a:tailEnd/>
          </a:ln>
        </p:spPr>
        <p:txBody>
          <a:bodyPr/>
          <a:lstStyle/>
          <a:p>
            <a:pPr>
              <a:spcBef>
                <a:spcPct val="20000"/>
              </a:spcBef>
              <a:buClr>
                <a:srgbClr val="558ED5"/>
              </a:buClr>
              <a:defRPr/>
            </a:pPr>
            <a:endParaRPr lang="fr-FR" sz="2667" b="1" kern="0" dirty="0">
              <a:solidFill>
                <a:schemeClr val="tx1">
                  <a:lumMod val="75000"/>
                  <a:lumOff val="25000"/>
                </a:schemeClr>
              </a:solidFill>
              <a:cs typeface="Times New Roman" charset="0"/>
            </a:endParaRPr>
          </a:p>
          <a:p>
            <a:pPr marL="457200" indent="-457200">
              <a:spcBef>
                <a:spcPct val="20000"/>
              </a:spcBef>
              <a:buClr>
                <a:srgbClr val="90C226"/>
              </a:buClr>
              <a:buSzPct val="80000"/>
              <a:buFont typeface="Wingdings 3" panose="05040102010807070707" pitchFamily="18" charset="2"/>
              <a:buChar char="u"/>
              <a:defRPr/>
            </a:pPr>
            <a:r>
              <a:rPr lang="fr-FR" sz="2667" kern="0" dirty="0">
                <a:solidFill>
                  <a:schemeClr val="tx1">
                    <a:lumMod val="75000"/>
                    <a:lumOff val="25000"/>
                  </a:schemeClr>
                </a:solidFill>
                <a:cs typeface="Times New Roman" charset="0"/>
              </a:rPr>
              <a:t>Des durées de lutte de 3 cycles</a:t>
            </a:r>
          </a:p>
          <a:p>
            <a:pPr marL="457200" indent="-457200">
              <a:spcBef>
                <a:spcPct val="20000"/>
              </a:spcBef>
              <a:buClr>
                <a:srgbClr val="90C226"/>
              </a:buClr>
              <a:buSzPct val="80000"/>
              <a:buFont typeface="Wingdings 3" panose="05040102010807070707" pitchFamily="18" charset="2"/>
              <a:buChar char="u"/>
              <a:defRPr/>
            </a:pPr>
            <a:endParaRPr lang="fr-FR" sz="2667" kern="0" dirty="0">
              <a:solidFill>
                <a:schemeClr val="tx1">
                  <a:lumMod val="75000"/>
                  <a:lumOff val="25000"/>
                </a:schemeClr>
              </a:solidFill>
              <a:cs typeface="Times New Roman" charset="0"/>
            </a:endParaRPr>
          </a:p>
          <a:p>
            <a:pPr marL="457200" indent="-457200">
              <a:spcBef>
                <a:spcPct val="20000"/>
              </a:spcBef>
              <a:buClr>
                <a:srgbClr val="90C226"/>
              </a:buClr>
              <a:buSzPct val="80000"/>
              <a:buFont typeface="Wingdings 3" panose="05040102010807070707" pitchFamily="18" charset="2"/>
              <a:buChar char="u"/>
              <a:defRPr/>
            </a:pPr>
            <a:r>
              <a:rPr lang="fr-FR" sz="2667" kern="0" dirty="0">
                <a:solidFill>
                  <a:schemeClr val="tx1">
                    <a:lumMod val="75000"/>
                    <a:lumOff val="25000"/>
                  </a:schemeClr>
                </a:solidFill>
                <a:cs typeface="Times New Roman" charset="0"/>
              </a:rPr>
              <a:t>Un taux de fertilité de 80 % est considéré comme très correct</a:t>
            </a:r>
          </a:p>
          <a:p>
            <a:pPr marL="457200" indent="-457200">
              <a:spcBef>
                <a:spcPct val="20000"/>
              </a:spcBef>
              <a:buClr>
                <a:srgbClr val="90C226"/>
              </a:buClr>
              <a:buSzPct val="80000"/>
              <a:buFont typeface="Wingdings 3" panose="05040102010807070707" pitchFamily="18" charset="2"/>
              <a:buChar char="u"/>
              <a:defRPr/>
            </a:pPr>
            <a:endParaRPr lang="fr-FR" sz="2667" kern="0" dirty="0">
              <a:solidFill>
                <a:schemeClr val="tx1">
                  <a:lumMod val="75000"/>
                  <a:lumOff val="25000"/>
                </a:schemeClr>
              </a:solidFill>
              <a:cs typeface="Times New Roman" charset="0"/>
            </a:endParaRPr>
          </a:p>
          <a:p>
            <a:pPr marL="457200" indent="-457200">
              <a:spcBef>
                <a:spcPct val="20000"/>
              </a:spcBef>
              <a:buClr>
                <a:srgbClr val="90C226"/>
              </a:buClr>
              <a:buSzPct val="80000"/>
              <a:buFont typeface="Wingdings 3" panose="05040102010807070707" pitchFamily="18" charset="2"/>
              <a:buChar char="u"/>
              <a:defRPr/>
            </a:pPr>
            <a:r>
              <a:rPr lang="fr-FR" sz="2667" kern="0" dirty="0">
                <a:solidFill>
                  <a:schemeClr val="tx1">
                    <a:lumMod val="75000"/>
                    <a:lumOff val="25000"/>
                  </a:schemeClr>
                </a:solidFill>
                <a:cs typeface="Times New Roman" charset="0"/>
              </a:rPr>
              <a:t>Des mises bas qui se décalent sur le second cycle de lutte</a:t>
            </a:r>
          </a:p>
          <a:p>
            <a:pPr marL="457200" indent="-457200">
              <a:spcBef>
                <a:spcPct val="20000"/>
              </a:spcBef>
              <a:buClr>
                <a:srgbClr val="90C226"/>
              </a:buClr>
              <a:buSzPct val="80000"/>
              <a:buFont typeface="Wingdings 3" panose="05040102010807070707" pitchFamily="18" charset="2"/>
              <a:buChar char="u"/>
              <a:defRPr/>
            </a:pPr>
            <a:endParaRPr lang="fr-FR" sz="2667" kern="0" dirty="0">
              <a:solidFill>
                <a:schemeClr val="tx1">
                  <a:lumMod val="75000"/>
                  <a:lumOff val="25000"/>
                </a:schemeClr>
              </a:solidFill>
              <a:cs typeface="Times New Roman" charset="0"/>
            </a:endParaRPr>
          </a:p>
          <a:p>
            <a:pPr marL="457200" indent="-457200">
              <a:spcBef>
                <a:spcPct val="20000"/>
              </a:spcBef>
              <a:buClr>
                <a:srgbClr val="90C226"/>
              </a:buClr>
              <a:buSzPct val="80000"/>
              <a:buFont typeface="Wingdings 3" panose="05040102010807070707" pitchFamily="18" charset="2"/>
              <a:buChar char="u"/>
              <a:defRPr/>
            </a:pPr>
            <a:r>
              <a:rPr lang="fr-FR" sz="2667" kern="0" dirty="0">
                <a:solidFill>
                  <a:schemeClr val="tx1">
                    <a:lumMod val="75000"/>
                    <a:lumOff val="25000"/>
                  </a:schemeClr>
                </a:solidFill>
                <a:cs typeface="Times New Roman" charset="0"/>
              </a:rPr>
              <a:t>Des béliers nombreux : 1 pour 20 à 25</a:t>
            </a:r>
          </a:p>
          <a:p>
            <a:pPr marL="342891" indent="-342891">
              <a:spcBef>
                <a:spcPct val="20000"/>
              </a:spcBef>
              <a:buClr>
                <a:srgbClr val="558ED5"/>
              </a:buClr>
              <a:buFont typeface="Wingdings" pitchFamily="2" charset="2"/>
              <a:buChar char="ü"/>
              <a:defRPr/>
            </a:pPr>
            <a:endParaRPr lang="fr-FR" sz="2667" b="1" kern="0" dirty="0">
              <a:cs typeface="Times New Roman" charset="0"/>
            </a:endParaRPr>
          </a:p>
          <a:p>
            <a:pPr marL="342891" indent="-342891">
              <a:spcBef>
                <a:spcPct val="20000"/>
              </a:spcBef>
              <a:buClr>
                <a:srgbClr val="558ED5"/>
              </a:buClr>
              <a:buFont typeface="Wingdings" pitchFamily="2" charset="2"/>
              <a:buChar char="ü"/>
              <a:defRPr/>
            </a:pPr>
            <a:endParaRPr lang="fr-FR" sz="2667" b="1" kern="0" dirty="0">
              <a:cs typeface="Times New Roman" charset="0"/>
            </a:endParaRPr>
          </a:p>
          <a:p>
            <a:pPr marL="342891" indent="-342891">
              <a:spcBef>
                <a:spcPct val="20000"/>
              </a:spcBef>
              <a:buClr>
                <a:srgbClr val="558ED5"/>
              </a:buClr>
              <a:defRPr/>
            </a:pPr>
            <a:endParaRPr lang="fr-FR" sz="2667" b="1" kern="0" dirty="0">
              <a:cs typeface="Times New Roman" charset="0"/>
            </a:endParaRPr>
          </a:p>
        </p:txBody>
      </p:sp>
    </p:spTree>
    <p:extLst>
      <p:ext uri="{BB962C8B-B14F-4D97-AF65-F5344CB8AC3E}">
        <p14:creationId xmlns:p14="http://schemas.microsoft.com/office/powerpoint/2010/main" val="1260551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162356" cy="6858000"/>
          </a:xfrm>
          <a:prstGeom prst="rect">
            <a:avLst/>
          </a:prstGeom>
        </p:spPr>
      </p:pic>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11</a:t>
            </a:fld>
            <a:endParaRPr lang="fr-FR" altLang="fr-FR" smtClean="0">
              <a:solidFill>
                <a:schemeClr val="bg1"/>
              </a:solidFill>
            </a:endParaRPr>
          </a:p>
        </p:txBody>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8"/>
          <p:cNvSpPr/>
          <p:nvPr/>
        </p:nvSpPr>
        <p:spPr>
          <a:xfrm rot="10800000">
            <a:off x="5179974" y="0"/>
            <a:ext cx="982382" cy="6227936"/>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 Box 3"/>
          <p:cNvSpPr txBox="1">
            <a:spLocks noChangeArrowheads="1"/>
          </p:cNvSpPr>
          <p:nvPr/>
        </p:nvSpPr>
        <p:spPr bwMode="auto">
          <a:xfrm>
            <a:off x="6690758" y="4758789"/>
            <a:ext cx="4202838" cy="1908215"/>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plus</a:t>
            </a: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smtClean="0">
                <a:solidFill>
                  <a:schemeClr val="tx2">
                    <a:lumMod val="75000"/>
                  </a:schemeClr>
                </a:solidFill>
                <a:hlinkClick r:id="rId3"/>
              </a:rPr>
              <a:t>www.idele.fr</a:t>
            </a:r>
            <a:r>
              <a:rPr lang="fr-FR" sz="2400" b="1" dirty="0" smtClean="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smtClean="0">
                <a:solidFill>
                  <a:schemeClr val="tx2">
                    <a:lumMod val="75000"/>
                  </a:schemeClr>
                </a:solidFill>
                <a:hlinkClick r:id="rId4"/>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pic>
        <p:nvPicPr>
          <p:cNvPr id="7" name="Image 6"/>
          <p:cNvPicPr>
            <a:picLocks noChangeAspect="1"/>
          </p:cNvPicPr>
          <p:nvPr/>
        </p:nvPicPr>
        <p:blipFill>
          <a:blip r:embed="rId5"/>
          <a:stretch>
            <a:fillRect/>
          </a:stretch>
        </p:blipFill>
        <p:spPr>
          <a:xfrm rot="360000">
            <a:off x="9124480" y="646400"/>
            <a:ext cx="2714082" cy="3818719"/>
          </a:xfrm>
          <a:prstGeom prst="rect">
            <a:avLst/>
          </a:prstGeom>
          <a:ln>
            <a:solidFill>
              <a:schemeClr val="tx1"/>
            </a:solidFill>
          </a:ln>
        </p:spPr>
      </p:pic>
      <p:pic>
        <p:nvPicPr>
          <p:cNvPr id="11" name="Image 10"/>
          <p:cNvPicPr>
            <a:picLocks noChangeAspect="1"/>
          </p:cNvPicPr>
          <p:nvPr/>
        </p:nvPicPr>
        <p:blipFill>
          <a:blip r:embed="rId6"/>
          <a:stretch>
            <a:fillRect/>
          </a:stretch>
        </p:blipFill>
        <p:spPr>
          <a:xfrm rot="-360000">
            <a:off x="6174405" y="586274"/>
            <a:ext cx="2745876" cy="3877343"/>
          </a:xfrm>
          <a:prstGeom prst="rect">
            <a:avLst/>
          </a:prstGeom>
        </p:spPr>
      </p:pic>
    </p:spTree>
    <p:extLst>
      <p:ext uri="{BB962C8B-B14F-4D97-AF65-F5344CB8AC3E}">
        <p14:creationId xmlns:p14="http://schemas.microsoft.com/office/powerpoint/2010/main" val="239408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7078" y="1941056"/>
            <a:ext cx="9609503" cy="1646302"/>
          </a:xfrm>
        </p:spPr>
        <p:txBody>
          <a:bodyPr/>
          <a:lstStyle/>
          <a:p>
            <a:pPr algn="ctr">
              <a:spcBef>
                <a:spcPts val="1200"/>
              </a:spcBef>
            </a:pPr>
            <a:r>
              <a:rPr lang="fr-FR" sz="6000" b="1" dirty="0" smtClean="0">
                <a:solidFill>
                  <a:srgbClr val="008000"/>
                </a:solidFill>
              </a:rPr>
              <a:t>Traitement lumineux :</a:t>
            </a:r>
            <a:r>
              <a:rPr lang="fr-FR" sz="4800" b="1" dirty="0" smtClean="0"/>
              <a:t/>
            </a:r>
            <a:br>
              <a:rPr lang="fr-FR" sz="4800" b="1" dirty="0" smtClean="0"/>
            </a:br>
            <a:r>
              <a:rPr lang="fr-FR" sz="4800" b="1" dirty="0" smtClean="0"/>
              <a:t>principes et résultats</a:t>
            </a:r>
            <a:endParaRPr lang="fr-FR" sz="32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376012" y="3903151"/>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2190461" y="4077861"/>
            <a:ext cx="7766936" cy="1096899"/>
          </a:xfrm>
        </p:spPr>
        <p:txBody>
          <a:bodyPr>
            <a:noAutofit/>
          </a:bodyPr>
          <a:lstStyle/>
          <a:p>
            <a:pPr algn="l"/>
            <a:r>
              <a:rPr lang="fr-FR" sz="1600" dirty="0" smtClean="0"/>
              <a:t>Stéphane Migné – Chambre d’agriculture des Pays de la </a:t>
            </a:r>
            <a:r>
              <a:rPr lang="fr-FR" sz="1600" dirty="0" smtClean="0"/>
              <a:t>Loire</a:t>
            </a:r>
          </a:p>
          <a:p>
            <a:pPr algn="l"/>
            <a:endParaRPr lang="fr-FR" sz="1600" dirty="0"/>
          </a:p>
        </p:txBody>
      </p:sp>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9567" y="5214222"/>
            <a:ext cx="4095107" cy="511347"/>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4505" y="5349470"/>
            <a:ext cx="713842" cy="37119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4674" y="4933908"/>
            <a:ext cx="1334543" cy="831123"/>
          </a:xfrm>
          <a:prstGeom prst="rect">
            <a:avLst/>
          </a:prstGeom>
        </p:spPr>
      </p:pic>
      <p:sp>
        <p:nvSpPr>
          <p:cNvPr id="10" name="Sous-titre 5"/>
          <p:cNvSpPr txBox="1">
            <a:spLocks/>
          </p:cNvSpPr>
          <p:nvPr/>
        </p:nvSpPr>
        <p:spPr>
          <a:xfrm>
            <a:off x="8758410" y="6416846"/>
            <a:ext cx="1862573" cy="88230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fr-FR" sz="1600" dirty="0" smtClean="0"/>
              <a:t>Décembre 2020</a:t>
            </a:r>
          </a:p>
          <a:p>
            <a:pPr algn="l"/>
            <a:endParaRPr lang="fr-F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980" y="1102042"/>
            <a:ext cx="6542729" cy="1362075"/>
          </a:xfrm>
        </p:spPr>
        <p:txBody>
          <a:bodyPr>
            <a:normAutofit fontScale="90000"/>
          </a:bodyPr>
          <a:lstStyle/>
          <a:p>
            <a:pPr algn="ctr"/>
            <a:r>
              <a:rPr lang="fr-FR" b="0" dirty="0" smtClean="0">
                <a:latin typeface="Rockwell"/>
                <a:cs typeface="Rockwell"/>
              </a:rPr>
              <a:t>Une alternative aux éponges pour les brebis qui ne </a:t>
            </a:r>
            <a:r>
              <a:rPr lang="fr-FR" b="0" dirty="0" err="1" smtClean="0">
                <a:latin typeface="Rockwell"/>
                <a:cs typeface="Rockwell"/>
              </a:rPr>
              <a:t>désaisonnent</a:t>
            </a:r>
            <a:r>
              <a:rPr lang="fr-FR" b="0" dirty="0" smtClean="0">
                <a:latin typeface="Rockwell"/>
                <a:cs typeface="Rockwell"/>
              </a:rPr>
              <a:t> pas</a:t>
            </a:r>
            <a:endParaRPr lang="fr-FR" b="0" dirty="0">
              <a:latin typeface="Rockwell"/>
              <a:cs typeface="Rockwell"/>
            </a:endParaRPr>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4880" y="2805908"/>
            <a:ext cx="4631831" cy="3100647"/>
          </a:xfrm>
          <a:prstGeom prst="rect">
            <a:avLst/>
          </a:prstGeom>
        </p:spPr>
      </p:pic>
    </p:spTree>
    <p:extLst>
      <p:ext uri="{BB962C8B-B14F-4D97-AF65-F5344CB8AC3E}">
        <p14:creationId xmlns:p14="http://schemas.microsoft.com/office/powerpoint/2010/main" val="162721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idx="4294967295"/>
          </p:nvPr>
        </p:nvSpPr>
        <p:spPr>
          <a:xfrm>
            <a:off x="336884" y="265938"/>
            <a:ext cx="9609425" cy="1000043"/>
          </a:xfrm>
        </p:spPr>
        <p:txBody>
          <a:bodyPr>
            <a:normAutofit/>
          </a:bodyPr>
          <a:lstStyle/>
          <a:p>
            <a:pPr eaLnBrk="1" hangingPunct="1">
              <a:defRPr/>
            </a:pPr>
            <a:r>
              <a:rPr lang="fr-FR" altLang="fr-FR" dirty="0" smtClean="0">
                <a:cs typeface="Times New Roman" panose="02020603050405020304" pitchFamily="18" charset="0"/>
              </a:rPr>
              <a:t>Le principe</a:t>
            </a:r>
            <a:endParaRPr lang="fr-FR" altLang="fr-FR" dirty="0">
              <a:cs typeface="Times New Roman" panose="02020603050405020304" pitchFamily="18" charset="0"/>
            </a:endParaRPr>
          </a:p>
        </p:txBody>
      </p:sp>
      <p:sp>
        <p:nvSpPr>
          <p:cNvPr id="5" name="Espace réservé du contenu 2"/>
          <p:cNvSpPr txBox="1">
            <a:spLocks/>
          </p:cNvSpPr>
          <p:nvPr/>
        </p:nvSpPr>
        <p:spPr bwMode="auto">
          <a:xfrm>
            <a:off x="1282449" y="1506613"/>
            <a:ext cx="8445395" cy="4525961"/>
          </a:xfrm>
          <a:prstGeom prst="rect">
            <a:avLst/>
          </a:prstGeom>
          <a:noFill/>
          <a:ln w="9525">
            <a:noFill/>
            <a:miter lim="800000"/>
            <a:headEnd/>
            <a:tailEnd/>
          </a:ln>
        </p:spPr>
        <p:txBody>
          <a:bodyPr/>
          <a:lstStyle/>
          <a:p>
            <a:pPr algn="ctr">
              <a:spcBef>
                <a:spcPct val="50000"/>
              </a:spcBef>
            </a:pPr>
            <a:r>
              <a:rPr lang="fr-FR" altLang="fr-FR" sz="2800" b="1" dirty="0">
                <a:solidFill>
                  <a:schemeClr val="tx1">
                    <a:lumMod val="75000"/>
                    <a:lumOff val="25000"/>
                  </a:schemeClr>
                </a:solidFill>
              </a:rPr>
              <a:t>Décaler la saison sexuelle des brebis </a:t>
            </a:r>
          </a:p>
          <a:p>
            <a:pPr algn="ctr">
              <a:lnSpc>
                <a:spcPct val="50000"/>
              </a:lnSpc>
              <a:spcBef>
                <a:spcPct val="50000"/>
              </a:spcBef>
            </a:pPr>
            <a:r>
              <a:rPr lang="fr-FR" altLang="fr-FR" sz="2800" b="1" dirty="0">
                <a:solidFill>
                  <a:schemeClr val="tx1">
                    <a:lumMod val="75000"/>
                    <a:lumOff val="25000"/>
                  </a:schemeClr>
                </a:solidFill>
              </a:rPr>
              <a:t>en modifiant le photopériodisme</a:t>
            </a:r>
          </a:p>
          <a:p>
            <a:pPr algn="ctr">
              <a:spcBef>
                <a:spcPct val="50000"/>
              </a:spcBef>
              <a:defRPr/>
            </a:pPr>
            <a:r>
              <a:rPr lang="fr-FR" sz="2800" i="1" dirty="0">
                <a:solidFill>
                  <a:srgbClr val="90C226"/>
                </a:solidFill>
              </a:rPr>
              <a:t>En hiver : </a:t>
            </a:r>
          </a:p>
          <a:p>
            <a:pPr algn="ctr">
              <a:lnSpc>
                <a:spcPct val="50000"/>
              </a:lnSpc>
              <a:spcBef>
                <a:spcPct val="50000"/>
              </a:spcBef>
              <a:defRPr/>
            </a:pPr>
            <a:r>
              <a:rPr lang="fr-FR" sz="2800" dirty="0">
                <a:solidFill>
                  <a:srgbClr val="90C226"/>
                </a:solidFill>
              </a:rPr>
              <a:t>leur « faire croire » à l’été</a:t>
            </a:r>
          </a:p>
          <a:p>
            <a:pPr algn="ctr">
              <a:lnSpc>
                <a:spcPct val="50000"/>
              </a:lnSpc>
              <a:spcBef>
                <a:spcPct val="50000"/>
              </a:spcBef>
              <a:defRPr/>
            </a:pPr>
            <a:r>
              <a:rPr lang="fr-FR" sz="2800" b="1" dirty="0">
                <a:solidFill>
                  <a:schemeClr val="accent1">
                    <a:lumMod val="75000"/>
                  </a:schemeClr>
                </a:solidFill>
              </a:rPr>
              <a:t>Jours longs</a:t>
            </a:r>
          </a:p>
          <a:p>
            <a:pPr algn="ctr">
              <a:lnSpc>
                <a:spcPct val="50000"/>
              </a:lnSpc>
              <a:spcBef>
                <a:spcPct val="50000"/>
              </a:spcBef>
            </a:pPr>
            <a:endParaRPr lang="fr-FR" altLang="fr-FR" sz="2800" b="1" dirty="0"/>
          </a:p>
          <a:p>
            <a:pPr algn="ctr">
              <a:spcBef>
                <a:spcPct val="50000"/>
              </a:spcBef>
              <a:defRPr/>
            </a:pPr>
            <a:r>
              <a:rPr lang="fr-FR" sz="2800" i="1" dirty="0">
                <a:solidFill>
                  <a:srgbClr val="90C226"/>
                </a:solidFill>
              </a:rPr>
              <a:t>Au printemps : </a:t>
            </a:r>
          </a:p>
          <a:p>
            <a:pPr algn="ctr">
              <a:lnSpc>
                <a:spcPct val="50000"/>
              </a:lnSpc>
              <a:spcBef>
                <a:spcPct val="50000"/>
              </a:spcBef>
              <a:defRPr/>
            </a:pPr>
            <a:r>
              <a:rPr lang="fr-FR" sz="2800" dirty="0">
                <a:solidFill>
                  <a:srgbClr val="90C226"/>
                </a:solidFill>
              </a:rPr>
              <a:t>leur « faire croire » à l’automne</a:t>
            </a:r>
          </a:p>
          <a:p>
            <a:pPr algn="ctr">
              <a:lnSpc>
                <a:spcPct val="50000"/>
              </a:lnSpc>
              <a:spcBef>
                <a:spcPct val="50000"/>
              </a:spcBef>
              <a:defRPr/>
            </a:pPr>
            <a:r>
              <a:rPr lang="fr-FR" sz="2800" b="1" dirty="0">
                <a:solidFill>
                  <a:schemeClr val="accent1">
                    <a:lumMod val="75000"/>
                  </a:schemeClr>
                </a:solidFill>
              </a:rPr>
              <a:t>Jours courts</a:t>
            </a:r>
            <a:endParaRPr lang="fr-FR" sz="2800" b="1" kern="0" dirty="0">
              <a:cs typeface="Times New Roman" charset="0"/>
            </a:endParaRPr>
          </a:p>
        </p:txBody>
      </p:sp>
    </p:spTree>
    <p:extLst>
      <p:ext uri="{BB962C8B-B14F-4D97-AF65-F5344CB8AC3E}">
        <p14:creationId xmlns:p14="http://schemas.microsoft.com/office/powerpoint/2010/main" val="380376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idx="4294967295"/>
          </p:nvPr>
        </p:nvSpPr>
        <p:spPr>
          <a:xfrm>
            <a:off x="344173" y="250151"/>
            <a:ext cx="7378700" cy="1143000"/>
          </a:xfrm>
        </p:spPr>
        <p:txBody>
          <a:bodyPr>
            <a:normAutofit/>
          </a:bodyPr>
          <a:lstStyle/>
          <a:p>
            <a:pPr eaLnBrk="1" hangingPunct="1">
              <a:defRPr/>
            </a:pPr>
            <a:r>
              <a:rPr lang="fr-FR" altLang="fr-FR" dirty="0" smtClean="0">
                <a:cs typeface="Times New Roman" panose="02020603050405020304" pitchFamily="18" charset="0"/>
              </a:rPr>
              <a:t>Les brebis se croient en automne</a:t>
            </a:r>
            <a:endParaRPr lang="fr-FR" altLang="fr-FR" dirty="0">
              <a:cs typeface="Times New Roman" panose="02020603050405020304" pitchFamily="18" charset="0"/>
            </a:endParaRPr>
          </a:p>
        </p:txBody>
      </p:sp>
      <p:sp>
        <p:nvSpPr>
          <p:cNvPr id="5" name="Espace réservé du contenu 2"/>
          <p:cNvSpPr txBox="1">
            <a:spLocks/>
          </p:cNvSpPr>
          <p:nvPr/>
        </p:nvSpPr>
        <p:spPr bwMode="auto">
          <a:xfrm>
            <a:off x="964815" y="1479779"/>
            <a:ext cx="9572172" cy="4525963"/>
          </a:xfrm>
          <a:prstGeom prst="rect">
            <a:avLst/>
          </a:prstGeom>
          <a:noFill/>
          <a:ln w="9525">
            <a:noFill/>
            <a:miter lim="800000"/>
            <a:headEnd/>
            <a:tailEnd/>
          </a:ln>
        </p:spPr>
        <p:txBody>
          <a:bodyPr/>
          <a:lstStyle/>
          <a:p>
            <a:pPr>
              <a:spcBef>
                <a:spcPct val="20000"/>
              </a:spcBef>
              <a:buClr>
                <a:srgbClr val="558ED5"/>
              </a:buClr>
              <a:defRPr/>
            </a:pPr>
            <a:r>
              <a:rPr lang="fr-FR" sz="2800" b="1" kern="0" dirty="0" smtClean="0">
                <a:solidFill>
                  <a:srgbClr val="008000"/>
                </a:solidFill>
                <a:cs typeface="Times New Roman" charset="0"/>
              </a:rPr>
              <a:t>Un </a:t>
            </a:r>
            <a:r>
              <a:rPr lang="fr-FR" sz="2800" b="1" kern="0" dirty="0">
                <a:solidFill>
                  <a:srgbClr val="008000"/>
                </a:solidFill>
                <a:cs typeface="Times New Roman" charset="0"/>
              </a:rPr>
              <a:t>protocole d’éclairage de la bergerie qui commence </a:t>
            </a:r>
            <a:r>
              <a:rPr lang="fr-FR" sz="3600" b="1" kern="0" dirty="0">
                <a:solidFill>
                  <a:schemeClr val="accent4"/>
                </a:solidFill>
                <a:cs typeface="Times New Roman" charset="0"/>
              </a:rPr>
              <a:t>140 jours </a:t>
            </a:r>
            <a:r>
              <a:rPr lang="fr-FR" sz="2800" b="1" kern="0" dirty="0">
                <a:solidFill>
                  <a:srgbClr val="008000"/>
                </a:solidFill>
                <a:cs typeface="Times New Roman" charset="0"/>
              </a:rPr>
              <a:t>minimum avant la mise en lutte </a:t>
            </a:r>
          </a:p>
          <a:p>
            <a:pPr>
              <a:spcBef>
                <a:spcPct val="20000"/>
              </a:spcBef>
              <a:buClr>
                <a:srgbClr val="558ED5"/>
              </a:buClr>
              <a:defRPr/>
            </a:pPr>
            <a:endParaRPr lang="fr-FR" sz="2667" b="1" kern="0" dirty="0">
              <a:cs typeface="Times New Roman" charset="0"/>
            </a:endParaRPr>
          </a:p>
          <a:p>
            <a:pPr marL="609585" indent="-609585">
              <a:spcBef>
                <a:spcPct val="20000"/>
              </a:spcBef>
              <a:buClr>
                <a:schemeClr val="accent6"/>
              </a:buClr>
              <a:buFont typeface="+mj-lt"/>
              <a:buAutoNum type="arabicPeriod"/>
              <a:defRPr/>
            </a:pPr>
            <a:r>
              <a:rPr lang="fr-FR" sz="2800" b="1" kern="0" dirty="0">
                <a:solidFill>
                  <a:schemeClr val="accent6"/>
                </a:solidFill>
                <a:cs typeface="Times New Roman" charset="0"/>
              </a:rPr>
              <a:t>Des brebis en bergerie pendant au minimum </a:t>
            </a:r>
            <a:r>
              <a:rPr lang="fr-FR" sz="2800" b="1" kern="0" dirty="0" smtClean="0">
                <a:solidFill>
                  <a:schemeClr val="accent6"/>
                </a:solidFill>
                <a:cs typeface="Times New Roman" charset="0"/>
              </a:rPr>
              <a:t/>
            </a:r>
            <a:br>
              <a:rPr lang="fr-FR" sz="2800" b="1" kern="0" dirty="0" smtClean="0">
                <a:solidFill>
                  <a:schemeClr val="accent6"/>
                </a:solidFill>
                <a:cs typeface="Times New Roman" charset="0"/>
              </a:rPr>
            </a:br>
            <a:r>
              <a:rPr lang="fr-FR" sz="2800" b="1" kern="0" dirty="0" smtClean="0">
                <a:solidFill>
                  <a:schemeClr val="accent6"/>
                </a:solidFill>
                <a:cs typeface="Times New Roman" charset="0"/>
              </a:rPr>
              <a:t>80 </a:t>
            </a:r>
            <a:r>
              <a:rPr lang="fr-FR" sz="2800" b="1" kern="0" dirty="0">
                <a:solidFill>
                  <a:schemeClr val="accent6"/>
                </a:solidFill>
                <a:cs typeface="Times New Roman" charset="0"/>
              </a:rPr>
              <a:t>jours avec un éclairage spécifique : 16 heures d’éclairage, 200 lux</a:t>
            </a:r>
          </a:p>
          <a:p>
            <a:pPr marL="609585" indent="-609585">
              <a:spcBef>
                <a:spcPct val="20000"/>
              </a:spcBef>
              <a:buClr>
                <a:schemeClr val="accent6"/>
              </a:buClr>
              <a:buFont typeface="+mj-lt"/>
              <a:buAutoNum type="arabicPeriod"/>
              <a:defRPr/>
            </a:pPr>
            <a:r>
              <a:rPr lang="fr-FR" sz="2800" b="1" kern="0" dirty="0">
                <a:solidFill>
                  <a:schemeClr val="accent6"/>
                </a:solidFill>
                <a:cs typeface="Times New Roman" charset="0"/>
              </a:rPr>
              <a:t>Des brebis à l’herbe pendant 60 jours </a:t>
            </a:r>
            <a:r>
              <a:rPr lang="fr-FR" sz="2800" b="1" kern="0">
                <a:solidFill>
                  <a:schemeClr val="accent6"/>
                </a:solidFill>
                <a:cs typeface="Times New Roman" charset="0"/>
              </a:rPr>
              <a:t>pour </a:t>
            </a:r>
            <a:r>
              <a:rPr lang="fr-FR" sz="2800" b="1" kern="0" smtClean="0">
                <a:solidFill>
                  <a:schemeClr val="accent6"/>
                </a:solidFill>
                <a:cs typeface="Times New Roman" charset="0"/>
              </a:rPr>
              <a:t/>
            </a:r>
            <a:br>
              <a:rPr lang="fr-FR" sz="2800" b="1" kern="0" smtClean="0">
                <a:solidFill>
                  <a:schemeClr val="accent6"/>
                </a:solidFill>
                <a:cs typeface="Times New Roman" charset="0"/>
              </a:rPr>
            </a:br>
            <a:r>
              <a:rPr lang="fr-FR" sz="2800" b="1" kern="0" smtClean="0">
                <a:solidFill>
                  <a:schemeClr val="accent6"/>
                </a:solidFill>
                <a:cs typeface="Times New Roman" charset="0"/>
              </a:rPr>
              <a:t>des </a:t>
            </a:r>
            <a:r>
              <a:rPr lang="fr-FR" sz="2800" b="1" kern="0" dirty="0">
                <a:solidFill>
                  <a:schemeClr val="accent6"/>
                </a:solidFill>
                <a:cs typeface="Times New Roman" charset="0"/>
              </a:rPr>
              <a:t>mises en lutte avant le 15 avril</a:t>
            </a:r>
          </a:p>
        </p:txBody>
      </p:sp>
    </p:spTree>
    <p:extLst>
      <p:ext uri="{BB962C8B-B14F-4D97-AF65-F5344CB8AC3E}">
        <p14:creationId xmlns:p14="http://schemas.microsoft.com/office/powerpoint/2010/main" val="3698818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4"/>
          <p:cNvGrpSpPr>
            <a:grpSpLocks/>
          </p:cNvGrpSpPr>
          <p:nvPr/>
        </p:nvGrpSpPr>
        <p:grpSpPr bwMode="auto">
          <a:xfrm>
            <a:off x="914717" y="1816424"/>
            <a:ext cx="9890663" cy="3994052"/>
            <a:chOff x="48" y="1056"/>
            <a:chExt cx="5712" cy="3283"/>
          </a:xfrm>
        </p:grpSpPr>
        <p:grpSp>
          <p:nvGrpSpPr>
            <p:cNvPr id="9222" name="Group 5"/>
            <p:cNvGrpSpPr>
              <a:grpSpLocks/>
            </p:cNvGrpSpPr>
            <p:nvPr/>
          </p:nvGrpSpPr>
          <p:grpSpPr bwMode="auto">
            <a:xfrm>
              <a:off x="165" y="2928"/>
              <a:ext cx="4587" cy="1411"/>
              <a:chOff x="165" y="2928"/>
              <a:chExt cx="4587" cy="1411"/>
            </a:xfrm>
          </p:grpSpPr>
          <p:sp>
            <p:nvSpPr>
              <p:cNvPr id="48134" name="Text Box 6"/>
              <p:cNvSpPr txBox="1">
                <a:spLocks noChangeArrowheads="1"/>
              </p:cNvSpPr>
              <p:nvPr/>
            </p:nvSpPr>
            <p:spPr bwMode="auto">
              <a:xfrm>
                <a:off x="165" y="2960"/>
                <a:ext cx="699" cy="683"/>
              </a:xfrm>
              <a:prstGeom prst="rect">
                <a:avLst/>
              </a:prstGeom>
              <a:solidFill>
                <a:srgbClr val="FFC000"/>
              </a:solidFill>
              <a:ln w="12700" cap="sq">
                <a:noFill/>
                <a:miter lim="800000"/>
                <a:headEnd type="none" w="sm" len="sm"/>
                <a:tailEnd type="none" w="sm" len="sm"/>
              </a:ln>
              <a:effectLst/>
            </p:spPr>
            <p:txBody>
              <a:bodyPr wrap="square">
                <a:spAutoFit/>
              </a:bodyPr>
              <a:lstStyle/>
              <a:p>
                <a:pPr algn="ctr" eaLnBrk="0" hangingPunct="0">
                  <a:spcBef>
                    <a:spcPct val="50000"/>
                  </a:spcBef>
                  <a:defRPr/>
                </a:pPr>
                <a:r>
                  <a:rPr lang="fr-FR" sz="2400" dirty="0">
                    <a:latin typeface="Calibri" pitchFamily="34" charset="0"/>
                  </a:rPr>
                  <a:t>jours longs</a:t>
                </a:r>
              </a:p>
            </p:txBody>
          </p:sp>
          <p:sp>
            <p:nvSpPr>
              <p:cNvPr id="48135" name="Text Box 7"/>
              <p:cNvSpPr txBox="1">
                <a:spLocks noChangeArrowheads="1"/>
              </p:cNvSpPr>
              <p:nvPr/>
            </p:nvSpPr>
            <p:spPr bwMode="auto">
              <a:xfrm>
                <a:off x="985" y="2960"/>
                <a:ext cx="882" cy="683"/>
              </a:xfrm>
              <a:prstGeom prst="rect">
                <a:avLst/>
              </a:prstGeom>
              <a:solidFill>
                <a:srgbClr val="FFC000"/>
              </a:solidFill>
              <a:ln w="12700" cap="sq">
                <a:noFill/>
                <a:miter lim="800000"/>
                <a:headEnd type="none" w="sm" len="sm"/>
                <a:tailEnd type="none" w="sm" len="sm"/>
              </a:ln>
              <a:effectLst/>
            </p:spPr>
            <p:txBody>
              <a:bodyPr wrap="square">
                <a:spAutoFit/>
              </a:bodyPr>
              <a:lstStyle/>
              <a:p>
                <a:pPr algn="ctr" eaLnBrk="0" hangingPunct="0">
                  <a:spcBef>
                    <a:spcPct val="50000"/>
                  </a:spcBef>
                  <a:defRPr/>
                </a:pPr>
                <a:r>
                  <a:rPr lang="fr-FR" sz="2400" dirty="0">
                    <a:latin typeface="Calibri" pitchFamily="34" charset="0"/>
                  </a:rPr>
                  <a:t>jours courts</a:t>
                </a:r>
              </a:p>
            </p:txBody>
          </p:sp>
          <p:sp>
            <p:nvSpPr>
              <p:cNvPr id="9245" name="Text Box 8"/>
              <p:cNvSpPr txBox="1">
                <a:spLocks noChangeArrowheads="1"/>
              </p:cNvSpPr>
              <p:nvPr/>
            </p:nvSpPr>
            <p:spPr bwMode="auto">
              <a:xfrm>
                <a:off x="1872" y="3655"/>
                <a:ext cx="1440" cy="683"/>
              </a:xfrm>
              <a:prstGeom prst="rect">
                <a:avLst/>
              </a:prstGeom>
              <a:solidFill>
                <a:srgbClr val="FF66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dirty="0">
                    <a:latin typeface="Calibri" panose="020F0502020204030204" pitchFamily="34" charset="0"/>
                  </a:rPr>
                  <a:t>introduction </a:t>
                </a:r>
                <a:br>
                  <a:rPr lang="fr-FR" altLang="fr-FR" sz="2400" dirty="0">
                    <a:latin typeface="Calibri" panose="020F0502020204030204" pitchFamily="34" charset="0"/>
                  </a:rPr>
                </a:br>
                <a:r>
                  <a:rPr lang="fr-FR" altLang="fr-FR" sz="2400" dirty="0" smtClean="0">
                    <a:latin typeface="Calibri" panose="020F0502020204030204" pitchFamily="34" charset="0"/>
                  </a:rPr>
                  <a:t>des </a:t>
                </a:r>
                <a:r>
                  <a:rPr lang="fr-FR" altLang="fr-FR" sz="2400" dirty="0">
                    <a:latin typeface="Calibri" panose="020F0502020204030204" pitchFamily="34" charset="0"/>
                  </a:rPr>
                  <a:t>béliers</a:t>
                </a:r>
              </a:p>
            </p:txBody>
          </p:sp>
          <p:sp>
            <p:nvSpPr>
              <p:cNvPr id="48137" name="Text Box 9"/>
              <p:cNvSpPr txBox="1">
                <a:spLocks noChangeArrowheads="1"/>
              </p:cNvSpPr>
              <p:nvPr/>
            </p:nvSpPr>
            <p:spPr bwMode="auto">
              <a:xfrm>
                <a:off x="3027" y="2928"/>
                <a:ext cx="1053" cy="683"/>
              </a:xfrm>
              <a:prstGeom prst="rect">
                <a:avLst/>
              </a:prstGeom>
              <a:solidFill>
                <a:srgbClr val="FFC000"/>
              </a:solidFill>
              <a:ln w="12700" cap="sq">
                <a:noFill/>
                <a:miter lim="800000"/>
                <a:headEnd type="none" w="sm" len="sm"/>
                <a:tailEnd type="none" w="sm" len="sm"/>
              </a:ln>
              <a:effectLst/>
            </p:spPr>
            <p:txBody>
              <a:bodyPr wrap="square">
                <a:spAutoFit/>
              </a:bodyPr>
              <a:lstStyle/>
              <a:p>
                <a:pPr algn="ctr" eaLnBrk="0" hangingPunct="0">
                  <a:spcBef>
                    <a:spcPct val="50000"/>
                  </a:spcBef>
                  <a:defRPr/>
                </a:pPr>
                <a:r>
                  <a:rPr lang="fr-FR" sz="2400" dirty="0">
                    <a:latin typeface="Calibri" pitchFamily="34" charset="0"/>
                  </a:rPr>
                  <a:t>fin phase sombre</a:t>
                </a:r>
              </a:p>
            </p:txBody>
          </p:sp>
          <p:sp>
            <p:nvSpPr>
              <p:cNvPr id="9247" name="Text Box 10"/>
              <p:cNvSpPr txBox="1">
                <a:spLocks noChangeArrowheads="1"/>
              </p:cNvSpPr>
              <p:nvPr/>
            </p:nvSpPr>
            <p:spPr bwMode="auto">
              <a:xfrm>
                <a:off x="3840" y="3656"/>
                <a:ext cx="912" cy="683"/>
              </a:xfrm>
              <a:prstGeom prst="rect">
                <a:avLst/>
              </a:prstGeom>
              <a:solidFill>
                <a:srgbClr val="FF66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dirty="0">
                    <a:latin typeface="Calibri" panose="020F0502020204030204" pitchFamily="34" charset="0"/>
                  </a:rPr>
                  <a:t>r</a:t>
                </a:r>
                <a:r>
                  <a:rPr lang="fr-FR" altLang="fr-FR" sz="2400" dirty="0" smtClean="0">
                    <a:latin typeface="Calibri" panose="020F0502020204030204" pitchFamily="34" charset="0"/>
                  </a:rPr>
                  <a:t>etrait </a:t>
                </a:r>
                <a:r>
                  <a:rPr lang="fr-FR" altLang="fr-FR" sz="2400" dirty="0">
                    <a:latin typeface="Calibri" panose="020F0502020204030204" pitchFamily="34" charset="0"/>
                  </a:rPr>
                  <a:t>béliers</a:t>
                </a:r>
              </a:p>
            </p:txBody>
          </p:sp>
        </p:grpSp>
        <p:grpSp>
          <p:nvGrpSpPr>
            <p:cNvPr id="9223" name="Group 11"/>
            <p:cNvGrpSpPr>
              <a:grpSpLocks/>
            </p:cNvGrpSpPr>
            <p:nvPr/>
          </p:nvGrpSpPr>
          <p:grpSpPr bwMode="auto">
            <a:xfrm>
              <a:off x="48" y="1056"/>
              <a:ext cx="5712" cy="1941"/>
              <a:chOff x="48" y="1056"/>
              <a:chExt cx="5712" cy="1941"/>
            </a:xfrm>
          </p:grpSpPr>
          <p:sp>
            <p:nvSpPr>
              <p:cNvPr id="9233" name="AutoShape 12"/>
              <p:cNvSpPr>
                <a:spLocks noChangeArrowheads="1"/>
              </p:cNvSpPr>
              <p:nvPr/>
            </p:nvSpPr>
            <p:spPr bwMode="auto">
              <a:xfrm>
                <a:off x="288" y="2448"/>
                <a:ext cx="4608" cy="240"/>
              </a:xfrm>
              <a:prstGeom prst="rightArrow">
                <a:avLst>
                  <a:gd name="adj1" fmla="val 43333"/>
                  <a:gd name="adj2" fmla="val 146667"/>
                </a:avLst>
              </a:prstGeom>
              <a:solidFill>
                <a:srgbClr val="0080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9234" name="Oval 13"/>
              <p:cNvSpPr>
                <a:spLocks noChangeArrowheads="1"/>
              </p:cNvSpPr>
              <p:nvPr/>
            </p:nvSpPr>
            <p:spPr bwMode="auto">
              <a:xfrm>
                <a:off x="48" y="1488"/>
                <a:ext cx="768" cy="480"/>
              </a:xfrm>
              <a:prstGeom prst="ellipse">
                <a:avLst/>
              </a:prstGeom>
              <a:solidFill>
                <a:schemeClr val="accent6">
                  <a:lumMod val="40000"/>
                  <a:lumOff val="60000"/>
                </a:schemeClr>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400" dirty="0">
                    <a:latin typeface="Calibri" panose="020F0502020204030204" pitchFamily="34" charset="0"/>
                  </a:rPr>
                  <a:t>08/11</a:t>
                </a:r>
              </a:p>
            </p:txBody>
          </p:sp>
          <p:sp>
            <p:nvSpPr>
              <p:cNvPr id="9235" name="Oval 14"/>
              <p:cNvSpPr>
                <a:spLocks noChangeArrowheads="1"/>
              </p:cNvSpPr>
              <p:nvPr/>
            </p:nvSpPr>
            <p:spPr bwMode="auto">
              <a:xfrm>
                <a:off x="960" y="1152"/>
                <a:ext cx="768" cy="480"/>
              </a:xfrm>
              <a:prstGeom prst="ellipse">
                <a:avLst/>
              </a:prstGeom>
              <a:solidFill>
                <a:schemeClr val="accent6">
                  <a:lumMod val="40000"/>
                  <a:lumOff val="60000"/>
                </a:schemeClr>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400">
                    <a:latin typeface="Calibri" panose="020F0502020204030204" pitchFamily="34" charset="0"/>
                  </a:rPr>
                  <a:t>27/01</a:t>
                </a:r>
              </a:p>
            </p:txBody>
          </p:sp>
          <p:sp>
            <p:nvSpPr>
              <p:cNvPr id="9236" name="Oval 15"/>
              <p:cNvSpPr>
                <a:spLocks noChangeArrowheads="1"/>
              </p:cNvSpPr>
              <p:nvPr/>
            </p:nvSpPr>
            <p:spPr bwMode="auto">
              <a:xfrm>
                <a:off x="2064" y="1440"/>
                <a:ext cx="768" cy="480"/>
              </a:xfrm>
              <a:prstGeom prst="ellipse">
                <a:avLst/>
              </a:prstGeom>
              <a:solidFill>
                <a:schemeClr val="accent6">
                  <a:lumMod val="40000"/>
                  <a:lumOff val="60000"/>
                </a:schemeClr>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400">
                    <a:latin typeface="Calibri" panose="020F0502020204030204" pitchFamily="34" charset="0"/>
                  </a:rPr>
                  <a:t>29/03</a:t>
                </a:r>
              </a:p>
            </p:txBody>
          </p:sp>
          <p:sp>
            <p:nvSpPr>
              <p:cNvPr id="9237" name="Oval 16"/>
              <p:cNvSpPr>
                <a:spLocks noChangeArrowheads="1"/>
              </p:cNvSpPr>
              <p:nvPr/>
            </p:nvSpPr>
            <p:spPr bwMode="auto">
              <a:xfrm>
                <a:off x="3072" y="1056"/>
                <a:ext cx="768" cy="480"/>
              </a:xfrm>
              <a:prstGeom prst="ellipse">
                <a:avLst/>
              </a:prstGeom>
              <a:solidFill>
                <a:schemeClr val="accent6">
                  <a:lumMod val="40000"/>
                  <a:lumOff val="60000"/>
                </a:schemeClr>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400">
                    <a:latin typeface="Calibri" panose="020F0502020204030204" pitchFamily="34" charset="0"/>
                  </a:rPr>
                  <a:t>12/04</a:t>
                </a:r>
              </a:p>
            </p:txBody>
          </p:sp>
          <p:sp>
            <p:nvSpPr>
              <p:cNvPr id="9238" name="Oval 17"/>
              <p:cNvSpPr>
                <a:spLocks noChangeArrowheads="1"/>
              </p:cNvSpPr>
              <p:nvPr/>
            </p:nvSpPr>
            <p:spPr bwMode="auto">
              <a:xfrm>
                <a:off x="3840" y="1584"/>
                <a:ext cx="768" cy="480"/>
              </a:xfrm>
              <a:prstGeom prst="ellipse">
                <a:avLst/>
              </a:prstGeom>
              <a:solidFill>
                <a:schemeClr val="accent6">
                  <a:lumMod val="40000"/>
                  <a:lumOff val="60000"/>
                </a:schemeClr>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400">
                    <a:latin typeface="Calibri" panose="020F0502020204030204" pitchFamily="34" charset="0"/>
                  </a:rPr>
                  <a:t>3/05</a:t>
                </a:r>
              </a:p>
            </p:txBody>
          </p:sp>
          <p:sp>
            <p:nvSpPr>
              <p:cNvPr id="9239" name="Text Box 18"/>
              <p:cNvSpPr txBox="1">
                <a:spLocks noChangeArrowheads="1"/>
              </p:cNvSpPr>
              <p:nvPr/>
            </p:nvSpPr>
            <p:spPr bwMode="auto">
              <a:xfrm>
                <a:off x="4991" y="2314"/>
                <a:ext cx="673"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b="1">
                    <a:solidFill>
                      <a:srgbClr val="FF0000"/>
                    </a:solidFill>
                    <a:latin typeface="Calibri" panose="020F0502020204030204" pitchFamily="34" charset="0"/>
                  </a:rPr>
                  <a:t>MISE BAS</a:t>
                </a:r>
              </a:p>
            </p:txBody>
          </p:sp>
          <p:sp>
            <p:nvSpPr>
              <p:cNvPr id="9240" name="AutoShape 19"/>
              <p:cNvSpPr>
                <a:spLocks noChangeArrowheads="1"/>
              </p:cNvSpPr>
              <p:nvPr/>
            </p:nvSpPr>
            <p:spPr bwMode="auto">
              <a:xfrm>
                <a:off x="5012" y="1570"/>
                <a:ext cx="748" cy="672"/>
              </a:xfrm>
              <a:prstGeom prst="irregularSeal2">
                <a:avLst/>
              </a:prstGeom>
              <a:solidFill>
                <a:srgbClr val="FF00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400">
                    <a:latin typeface="Calibri" panose="020F0502020204030204" pitchFamily="34" charset="0"/>
                  </a:rPr>
                  <a:t>1/09</a:t>
                </a:r>
              </a:p>
            </p:txBody>
          </p:sp>
          <p:sp>
            <p:nvSpPr>
              <p:cNvPr id="9241" name="AutoShape 20"/>
              <p:cNvSpPr>
                <a:spLocks noChangeArrowheads="1"/>
              </p:cNvSpPr>
              <p:nvPr/>
            </p:nvSpPr>
            <p:spPr bwMode="auto">
              <a:xfrm>
                <a:off x="4468" y="1117"/>
                <a:ext cx="912" cy="821"/>
              </a:xfrm>
              <a:prstGeom prst="irregularSeal2">
                <a:avLst/>
              </a:prstGeom>
              <a:solidFill>
                <a:srgbClr val="FF00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400">
                    <a:latin typeface="Calibri" panose="020F0502020204030204" pitchFamily="34" charset="0"/>
                  </a:rPr>
                  <a:t>10/06</a:t>
                </a:r>
              </a:p>
            </p:txBody>
          </p:sp>
          <p:sp>
            <p:nvSpPr>
              <p:cNvPr id="9242" name="Text Box 21"/>
              <p:cNvSpPr txBox="1">
                <a:spLocks noChangeArrowheads="1"/>
              </p:cNvSpPr>
              <p:nvPr/>
            </p:nvSpPr>
            <p:spPr bwMode="auto">
              <a:xfrm>
                <a:off x="4468" y="2160"/>
                <a:ext cx="68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b="1">
                    <a:solidFill>
                      <a:srgbClr val="FF0000"/>
                    </a:solidFill>
                    <a:latin typeface="Calibri" panose="020F0502020204030204" pitchFamily="34" charset="0"/>
                  </a:rPr>
                  <a:t>Echo</a:t>
                </a:r>
                <a:r>
                  <a:rPr lang="fr-FR" altLang="fr-FR" sz="2400" b="1">
                    <a:solidFill>
                      <a:srgbClr val="FF0000"/>
                    </a:solidFill>
                    <a:latin typeface="Comic Sans MS" panose="030F0702030302020204" pitchFamily="66" charset="0"/>
                  </a:rPr>
                  <a:t> </a:t>
                </a:r>
              </a:p>
            </p:txBody>
          </p:sp>
        </p:grpSp>
        <p:grpSp>
          <p:nvGrpSpPr>
            <p:cNvPr id="9224" name="Group 22"/>
            <p:cNvGrpSpPr>
              <a:grpSpLocks/>
            </p:cNvGrpSpPr>
            <p:nvPr/>
          </p:nvGrpSpPr>
          <p:grpSpPr bwMode="auto">
            <a:xfrm>
              <a:off x="431" y="1637"/>
              <a:ext cx="3792" cy="1872"/>
              <a:chOff x="431" y="1637"/>
              <a:chExt cx="3792" cy="1872"/>
            </a:xfrm>
          </p:grpSpPr>
          <p:sp>
            <p:nvSpPr>
              <p:cNvPr id="9225" name="Line 23"/>
              <p:cNvSpPr>
                <a:spLocks noChangeShapeType="1"/>
              </p:cNvSpPr>
              <p:nvPr/>
            </p:nvSpPr>
            <p:spPr bwMode="auto">
              <a:xfrm>
                <a:off x="431" y="2069"/>
                <a:ext cx="0" cy="336"/>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6" name="Line 25"/>
              <p:cNvSpPr>
                <a:spLocks noChangeShapeType="1"/>
              </p:cNvSpPr>
              <p:nvPr/>
            </p:nvSpPr>
            <p:spPr bwMode="auto">
              <a:xfrm>
                <a:off x="1343" y="1733"/>
                <a:ext cx="0" cy="72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7" name="Line 27"/>
              <p:cNvSpPr>
                <a:spLocks noChangeShapeType="1"/>
              </p:cNvSpPr>
              <p:nvPr/>
            </p:nvSpPr>
            <p:spPr bwMode="auto">
              <a:xfrm>
                <a:off x="2447" y="2021"/>
                <a:ext cx="0" cy="432"/>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8" name="Line 28"/>
              <p:cNvSpPr>
                <a:spLocks noChangeShapeType="1"/>
              </p:cNvSpPr>
              <p:nvPr/>
            </p:nvSpPr>
            <p:spPr bwMode="auto">
              <a:xfrm flipV="1">
                <a:off x="2447" y="2693"/>
                <a:ext cx="0" cy="816"/>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9" name="Line 29"/>
              <p:cNvSpPr>
                <a:spLocks noChangeShapeType="1"/>
              </p:cNvSpPr>
              <p:nvPr/>
            </p:nvSpPr>
            <p:spPr bwMode="auto">
              <a:xfrm>
                <a:off x="3455" y="1637"/>
                <a:ext cx="0" cy="672"/>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0" name="Line 30"/>
              <p:cNvSpPr>
                <a:spLocks noChangeShapeType="1"/>
              </p:cNvSpPr>
              <p:nvPr/>
            </p:nvSpPr>
            <p:spPr bwMode="auto">
              <a:xfrm flipV="1">
                <a:off x="3455" y="2741"/>
                <a:ext cx="0" cy="144"/>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1" name="Line 31"/>
              <p:cNvSpPr>
                <a:spLocks noChangeShapeType="1"/>
              </p:cNvSpPr>
              <p:nvPr/>
            </p:nvSpPr>
            <p:spPr bwMode="auto">
              <a:xfrm>
                <a:off x="4223" y="2165"/>
                <a:ext cx="0" cy="24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2" name="Line 32"/>
              <p:cNvSpPr>
                <a:spLocks noChangeShapeType="1"/>
              </p:cNvSpPr>
              <p:nvPr/>
            </p:nvSpPr>
            <p:spPr bwMode="auto">
              <a:xfrm flipV="1">
                <a:off x="4223" y="2741"/>
                <a:ext cx="0" cy="72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grpSp>
      </p:grpSp>
      <p:sp>
        <p:nvSpPr>
          <p:cNvPr id="9220" name="Line 30"/>
          <p:cNvSpPr>
            <a:spLocks noChangeShapeType="1"/>
          </p:cNvSpPr>
          <p:nvPr/>
        </p:nvSpPr>
        <p:spPr bwMode="auto">
          <a:xfrm flipV="1">
            <a:off x="2786715" y="3846495"/>
            <a:ext cx="0" cy="217488"/>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1" name="Line 30"/>
          <p:cNvSpPr>
            <a:spLocks noChangeShapeType="1"/>
          </p:cNvSpPr>
          <p:nvPr/>
        </p:nvSpPr>
        <p:spPr bwMode="auto">
          <a:xfrm flipV="1">
            <a:off x="1429403" y="3846495"/>
            <a:ext cx="0" cy="217488"/>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FR"/>
          </a:p>
        </p:txBody>
      </p:sp>
      <p:sp>
        <p:nvSpPr>
          <p:cNvPr id="32" name="Titre 1"/>
          <p:cNvSpPr>
            <a:spLocks noGrp="1"/>
          </p:cNvSpPr>
          <p:nvPr>
            <p:ph type="title" idx="4294967295"/>
          </p:nvPr>
        </p:nvSpPr>
        <p:spPr>
          <a:xfrm>
            <a:off x="406401" y="252990"/>
            <a:ext cx="7378700" cy="1143000"/>
          </a:xfrm>
        </p:spPr>
        <p:txBody>
          <a:bodyPr>
            <a:normAutofit/>
          </a:bodyPr>
          <a:lstStyle/>
          <a:p>
            <a:pPr eaLnBrk="1" hangingPunct="1">
              <a:defRPr/>
            </a:pPr>
            <a:r>
              <a:rPr lang="fr-FR" altLang="fr-FR" dirty="0" smtClean="0">
                <a:cs typeface="Times New Roman" panose="02020603050405020304" pitchFamily="18" charset="0"/>
              </a:rPr>
              <a:t>Un exemple de protocole</a:t>
            </a:r>
            <a:endParaRPr lang="fr-FR" altLang="fr-FR" dirty="0">
              <a:cs typeface="Times New Roman" panose="02020603050405020304" pitchFamily="18" charset="0"/>
            </a:endParaRPr>
          </a:p>
        </p:txBody>
      </p:sp>
      <p:sp>
        <p:nvSpPr>
          <p:cNvPr id="2" name="ZoneTexte 1"/>
          <p:cNvSpPr txBox="1"/>
          <p:nvPr/>
        </p:nvSpPr>
        <p:spPr>
          <a:xfrm>
            <a:off x="1082934" y="5915813"/>
            <a:ext cx="1590500" cy="338554"/>
          </a:xfrm>
          <a:prstGeom prst="rect">
            <a:avLst/>
          </a:prstGeom>
          <a:noFill/>
        </p:spPr>
        <p:txBody>
          <a:bodyPr wrap="none" rtlCol="0">
            <a:spAutoFit/>
          </a:bodyPr>
          <a:lstStyle/>
          <a:p>
            <a:r>
              <a:rPr lang="fr-FR" sz="1600" dirty="0"/>
              <a:t>Source : CAPDL</a:t>
            </a:r>
          </a:p>
        </p:txBody>
      </p:sp>
    </p:spTree>
    <p:extLst>
      <p:ext uri="{BB962C8B-B14F-4D97-AF65-F5344CB8AC3E}">
        <p14:creationId xmlns:p14="http://schemas.microsoft.com/office/powerpoint/2010/main" val="478477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1"/>
          <p:cNvSpPr>
            <a:spLocks noGrp="1"/>
          </p:cNvSpPr>
          <p:nvPr>
            <p:ph idx="1"/>
          </p:nvPr>
        </p:nvSpPr>
        <p:spPr bwMode="auto">
          <a:xfrm>
            <a:off x="1059786" y="1893381"/>
            <a:ext cx="940166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58775" indent="-358775"/>
            <a:r>
              <a:rPr lang="fr-FR" altLang="fr-FR" sz="2800" dirty="0"/>
              <a:t>Délai de l’ordre de 10 mois entre le début du traitement lumineux et l’agnelage</a:t>
            </a:r>
          </a:p>
          <a:p>
            <a:pPr marL="358775" indent="-358775"/>
            <a:endParaRPr lang="fr-FR" altLang="fr-FR" sz="2800" dirty="0"/>
          </a:p>
          <a:p>
            <a:pPr marL="358775" indent="-358775"/>
            <a:r>
              <a:rPr lang="fr-FR" altLang="fr-FR" sz="2800" dirty="0"/>
              <a:t>L</a:t>
            </a:r>
            <a:r>
              <a:rPr lang="fr-FR" altLang="fr-FR" sz="2800" dirty="0" smtClean="0"/>
              <a:t>a </a:t>
            </a:r>
            <a:r>
              <a:rPr lang="fr-FR" altLang="fr-FR" sz="2800" dirty="0"/>
              <a:t>phase sombre doit être terminée avant le 15/04 pour bénéficier de jours courts naturels</a:t>
            </a:r>
          </a:p>
          <a:p>
            <a:endParaRPr lang="fr-FR" altLang="fr-FR" sz="3200" dirty="0"/>
          </a:p>
        </p:txBody>
      </p:sp>
      <p:sp>
        <p:nvSpPr>
          <p:cNvPr id="15363" name="Titre 2"/>
          <p:cNvSpPr>
            <a:spLocks noGrp="1"/>
          </p:cNvSpPr>
          <p:nvPr>
            <p:ph type="title"/>
          </p:nvPr>
        </p:nvSpPr>
        <p:spPr bwMode="auto">
          <a:xfrm>
            <a:off x="309323" y="625937"/>
            <a:ext cx="67579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fr-FR" altLang="fr-FR" dirty="0" smtClean="0"/>
              <a:t>Les contraintes</a:t>
            </a:r>
            <a:endParaRPr lang="fr-FR" altLang="fr-FR" dirty="0"/>
          </a:p>
        </p:txBody>
      </p:sp>
    </p:spTree>
    <p:extLst>
      <p:ext uri="{BB962C8B-B14F-4D97-AF65-F5344CB8AC3E}">
        <p14:creationId xmlns:p14="http://schemas.microsoft.com/office/powerpoint/2010/main" val="300213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83" name="Group 591"/>
          <p:cNvGraphicFramePr>
            <a:graphicFrameLocks noGrp="1"/>
          </p:cNvGraphicFramePr>
          <p:nvPr>
            <p:extLst>
              <p:ext uri="{D42A27DB-BD31-4B8C-83A1-F6EECF244321}">
                <p14:modId xmlns:p14="http://schemas.microsoft.com/office/powerpoint/2010/main" val="3741169712"/>
              </p:ext>
            </p:extLst>
          </p:nvPr>
        </p:nvGraphicFramePr>
        <p:xfrm>
          <a:off x="1163780" y="1268416"/>
          <a:ext cx="8879941" cy="4656204"/>
        </p:xfrm>
        <a:graphic>
          <a:graphicData uri="http://schemas.openxmlformats.org/drawingml/2006/table">
            <a:tbl>
              <a:tblPr>
                <a:tableStyleId>{1FECB4D8-DB02-4DC6-A0A2-4F2EBAE1DC90}</a:tableStyleId>
              </a:tblPr>
              <a:tblGrid>
                <a:gridCol w="2079201"/>
                <a:gridCol w="1819301"/>
                <a:gridCol w="1169552"/>
                <a:gridCol w="1850975"/>
                <a:gridCol w="1960912"/>
              </a:tblGrid>
              <a:tr h="69307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bg1"/>
                          </a:solidFill>
                          <a:effectLst/>
                        </a:rPr>
                        <a:t>Race</a:t>
                      </a:r>
                      <a:endParaRPr kumimoji="0" lang="fr-FR" sz="1800" b="1" i="0" u="none" strike="noStrike" cap="none" normalizeH="0" baseline="0" dirty="0" smtClean="0">
                        <a:ln>
                          <a:noFill/>
                        </a:ln>
                        <a:solidFill>
                          <a:schemeClr val="bg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bg1"/>
                          </a:solidFill>
                          <a:effectLst/>
                        </a:rPr>
                        <a:t>Début lutte</a:t>
                      </a:r>
                      <a:endParaRPr kumimoji="0" lang="fr-FR" sz="1800" b="1" i="0" u="none" strike="noStrike" cap="none" normalizeH="0" baseline="0" dirty="0" smtClean="0">
                        <a:ln>
                          <a:noFill/>
                        </a:ln>
                        <a:solidFill>
                          <a:schemeClr val="bg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bg1"/>
                          </a:solidFill>
                          <a:effectLst/>
                        </a:rPr>
                        <a:t>Nb brebis</a:t>
                      </a:r>
                      <a:endParaRPr kumimoji="0" lang="fr-FR" sz="1800" b="1" i="0" u="none" strike="noStrike" cap="none" normalizeH="0" baseline="0" dirty="0" smtClean="0">
                        <a:ln>
                          <a:noFill/>
                        </a:ln>
                        <a:solidFill>
                          <a:schemeClr val="bg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bg1"/>
                          </a:solidFill>
                          <a:effectLst/>
                        </a:rPr>
                        <a:t>Taux de </a:t>
                      </a:r>
                    </a:p>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bg1"/>
                          </a:solidFill>
                          <a:effectLst/>
                        </a:rPr>
                        <a:t>fertilité (%)</a:t>
                      </a:r>
                      <a:endParaRPr kumimoji="0" lang="fr-FR" sz="1800" b="1" i="0" u="none" strike="noStrike" cap="none" normalizeH="0" baseline="0" dirty="0" smtClean="0">
                        <a:ln>
                          <a:noFill/>
                        </a:ln>
                        <a:solidFill>
                          <a:schemeClr val="bg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bg1"/>
                          </a:solidFill>
                          <a:effectLst/>
                        </a:rPr>
                        <a:t>Taux de prolificité (%)</a:t>
                      </a:r>
                      <a:endParaRPr kumimoji="0" lang="fr-FR" sz="1800" b="1" i="0" u="none" strike="noStrike" cap="none" normalizeH="0" baseline="0" dirty="0" smtClean="0">
                        <a:ln>
                          <a:noFill/>
                        </a:ln>
                        <a:solidFill>
                          <a:schemeClr val="bg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4222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Mouton Vendéen</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01/04</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90</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96</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161</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4222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Rouge de l’Ouest</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29/03</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90</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90</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164</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4222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Rouge de l’Ouest</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01/04</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73</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66</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165</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4222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Rouge de l’Ouest</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10/03</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18</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44</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171</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4222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Rouge de l’Ouest</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25/02</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49</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69</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127</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4222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Mouton Vendéen</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23/03</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36</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69</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224</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4222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Mouton Vendéen</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28/03</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62</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84</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194</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54992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Mouton Vendéen</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20/03</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45</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83</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rPr>
                        <a:t>197</a:t>
                      </a:r>
                      <a:endParaRPr kumimoji="0" lang="fr-FR" sz="1800" b="1" i="0" u="none" strike="noStrike" cap="none" normalizeH="0" baseline="0" dirty="0" smtClean="0">
                        <a:ln>
                          <a:noFill/>
                        </a:ln>
                        <a:solidFill>
                          <a:schemeClr val="tx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314976">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2400" b="1" u="none" strike="noStrike" cap="none" normalizeH="0" baseline="0" dirty="0" smtClean="0">
                          <a:ln>
                            <a:noFill/>
                          </a:ln>
                          <a:solidFill>
                            <a:schemeClr val="bg1"/>
                          </a:solidFill>
                          <a:effectLst/>
                        </a:rPr>
                        <a:t> Moyenne</a:t>
                      </a:r>
                      <a:endParaRPr kumimoji="0" lang="fr-FR" sz="2400" b="1" i="0" u="none" strike="noStrike" cap="none" normalizeH="0" baseline="0" dirty="0" smtClean="0">
                        <a:ln>
                          <a:noFill/>
                        </a:ln>
                        <a:solidFill>
                          <a:schemeClr val="bg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0C226"/>
                    </a:solidFill>
                  </a:tcPr>
                </a:tc>
                <a:tc hMerge="1">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fr-FR" sz="1300" b="1" i="0" u="none" strike="noStrike" cap="none" normalizeH="0" baseline="0" dirty="0" smtClean="0">
                        <a:ln>
                          <a:noFill/>
                        </a:ln>
                        <a:solidFill>
                          <a:schemeClr val="tx1"/>
                        </a:solidFill>
                        <a:effectLst/>
                        <a:latin typeface="Calibri"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fr-FR" sz="1300" b="1" i="0" u="none" strike="noStrike" cap="none" normalizeH="0" baseline="0" dirty="0" smtClean="0">
                        <a:ln>
                          <a:noFill/>
                        </a:ln>
                        <a:solidFill>
                          <a:schemeClr val="tx1"/>
                        </a:solidFill>
                        <a:effectLst/>
                        <a:latin typeface="Calibri"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2400" b="1" u="none" strike="noStrike" cap="none" normalizeH="0" baseline="0" dirty="0" smtClean="0">
                          <a:ln>
                            <a:noFill/>
                          </a:ln>
                          <a:solidFill>
                            <a:schemeClr val="bg1"/>
                          </a:solidFill>
                          <a:effectLst/>
                        </a:rPr>
                        <a:t>75</a:t>
                      </a:r>
                      <a:endParaRPr kumimoji="0" lang="fr-FR" sz="2400" b="1" i="0" u="none" strike="noStrike" cap="none" normalizeH="0" baseline="0" dirty="0" smtClean="0">
                        <a:ln>
                          <a:noFill/>
                        </a:ln>
                        <a:solidFill>
                          <a:schemeClr val="bg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0C22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2400" b="1" u="none" strike="noStrike" cap="none" normalizeH="0" baseline="0" dirty="0" smtClean="0">
                          <a:ln>
                            <a:noFill/>
                          </a:ln>
                          <a:solidFill>
                            <a:schemeClr val="bg1"/>
                          </a:solidFill>
                          <a:effectLst/>
                        </a:rPr>
                        <a:t>175</a:t>
                      </a:r>
                      <a:endParaRPr kumimoji="0" lang="fr-FR" sz="2400" b="1" i="0" u="none" strike="noStrike" cap="none" normalizeH="0" baseline="0" dirty="0" smtClean="0">
                        <a:ln>
                          <a:noFill/>
                        </a:ln>
                        <a:solidFill>
                          <a:schemeClr val="bg1"/>
                        </a:solidFill>
                        <a:effectLst/>
                        <a:latin typeface="+mn-lt"/>
                        <a:cs typeface="Arial" pitchFamily="34" charset="0"/>
                      </a:endParaRPr>
                    </a:p>
                  </a:txBody>
                  <a:tcPr marL="91447" marR="91447"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0C226"/>
                    </a:solidFill>
                  </a:tcPr>
                </a:tc>
              </a:tr>
            </a:tbl>
          </a:graphicData>
        </a:graphic>
      </p:graphicFrame>
      <p:sp>
        <p:nvSpPr>
          <p:cNvPr id="4" name="Titre 1"/>
          <p:cNvSpPr>
            <a:spLocks noGrp="1"/>
          </p:cNvSpPr>
          <p:nvPr>
            <p:ph type="title" idx="4294967295"/>
          </p:nvPr>
        </p:nvSpPr>
        <p:spPr>
          <a:xfrm>
            <a:off x="327259" y="265791"/>
            <a:ext cx="9707719" cy="802613"/>
          </a:xfrm>
        </p:spPr>
        <p:txBody>
          <a:bodyPr>
            <a:normAutofit/>
          </a:bodyPr>
          <a:lstStyle/>
          <a:p>
            <a:pPr eaLnBrk="1" hangingPunct="1">
              <a:defRPr/>
            </a:pPr>
            <a:r>
              <a:rPr lang="fr-FR" altLang="fr-FR" dirty="0" smtClean="0">
                <a:cs typeface="Times New Roman" panose="02020603050405020304" pitchFamily="18" charset="0"/>
              </a:rPr>
              <a:t>Des résultats</a:t>
            </a:r>
            <a:endParaRPr lang="fr-FR" altLang="fr-FR" dirty="0">
              <a:cs typeface="Times New Roman" panose="02020603050405020304" pitchFamily="18" charset="0"/>
            </a:endParaRPr>
          </a:p>
        </p:txBody>
      </p:sp>
      <p:sp>
        <p:nvSpPr>
          <p:cNvPr id="5" name="ZoneTexte 4"/>
          <p:cNvSpPr txBox="1"/>
          <p:nvPr/>
        </p:nvSpPr>
        <p:spPr>
          <a:xfrm>
            <a:off x="1099907" y="6010829"/>
            <a:ext cx="1590500" cy="338554"/>
          </a:xfrm>
          <a:prstGeom prst="rect">
            <a:avLst/>
          </a:prstGeom>
          <a:noFill/>
        </p:spPr>
        <p:txBody>
          <a:bodyPr wrap="none" rtlCol="0">
            <a:spAutoFit/>
          </a:bodyPr>
          <a:lstStyle/>
          <a:p>
            <a:r>
              <a:rPr lang="fr-FR" sz="1600" dirty="0"/>
              <a:t>Source : CAPDL</a:t>
            </a:r>
          </a:p>
        </p:txBody>
      </p:sp>
    </p:spTree>
    <p:extLst>
      <p:ext uri="{BB962C8B-B14F-4D97-AF65-F5344CB8AC3E}">
        <p14:creationId xmlns:p14="http://schemas.microsoft.com/office/powerpoint/2010/main" val="175069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bwMode="auto">
          <a:xfrm>
            <a:off x="573579" y="1279729"/>
            <a:ext cx="9911541" cy="5256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lvl="1" indent="0">
              <a:buNone/>
            </a:pPr>
            <a:r>
              <a:rPr lang="fr-FR" altLang="fr-FR" sz="3200" dirty="0" smtClean="0">
                <a:solidFill>
                  <a:srgbClr val="008000"/>
                </a:solidFill>
              </a:rPr>
              <a:t>Budget électricité </a:t>
            </a:r>
            <a:r>
              <a:rPr lang="fr-FR" altLang="fr-FR" sz="3200" dirty="0" smtClean="0">
                <a:solidFill>
                  <a:srgbClr val="008000"/>
                </a:solidFill>
              </a:rPr>
              <a:t>(tarifs 2019):</a:t>
            </a:r>
            <a:endParaRPr lang="fr-FR" altLang="fr-FR" sz="3200" dirty="0" smtClean="0">
              <a:solidFill>
                <a:srgbClr val="008000"/>
              </a:solidFill>
            </a:endParaRPr>
          </a:p>
          <a:p>
            <a:pPr marL="0" lvl="1" indent="0">
              <a:buNone/>
            </a:pPr>
            <a:endParaRPr lang="fr-FR" altLang="fr-FR" sz="2400" dirty="0" smtClean="0">
              <a:solidFill>
                <a:srgbClr val="008000"/>
              </a:solidFill>
            </a:endParaRPr>
          </a:p>
          <a:p>
            <a:pPr lvl="1"/>
            <a:r>
              <a:rPr lang="fr-FR" altLang="fr-FR" sz="2800" dirty="0" smtClean="0"/>
              <a:t>Investissement </a:t>
            </a:r>
            <a:r>
              <a:rPr lang="fr-FR" altLang="fr-FR" sz="2800" dirty="0"/>
              <a:t>(amorti sur 7 ans) : 1 000 € / 7 = 143 €</a:t>
            </a:r>
          </a:p>
          <a:p>
            <a:pPr lvl="1"/>
            <a:endParaRPr lang="fr-FR" altLang="fr-FR" sz="2800" dirty="0"/>
          </a:p>
          <a:p>
            <a:pPr lvl="1"/>
            <a:r>
              <a:rPr lang="fr-FR" altLang="fr-FR" sz="2800" dirty="0"/>
              <a:t>Électricité : 200 €</a:t>
            </a:r>
          </a:p>
          <a:p>
            <a:pPr lvl="1"/>
            <a:endParaRPr lang="fr-FR" altLang="fr-FR" sz="2800" dirty="0"/>
          </a:p>
          <a:p>
            <a:pPr lvl="1"/>
            <a:r>
              <a:rPr lang="fr-FR" altLang="fr-FR" sz="2800" b="1" dirty="0"/>
              <a:t>Total : 343 €</a:t>
            </a:r>
          </a:p>
          <a:p>
            <a:pPr lvl="1"/>
            <a:endParaRPr lang="fr-FR" altLang="fr-FR" dirty="0" smtClean="0"/>
          </a:p>
        </p:txBody>
      </p:sp>
      <p:sp>
        <p:nvSpPr>
          <p:cNvPr id="4" name="Titre 1"/>
          <p:cNvSpPr>
            <a:spLocks noGrp="1"/>
          </p:cNvSpPr>
          <p:nvPr>
            <p:ph type="title" idx="4294967295"/>
          </p:nvPr>
        </p:nvSpPr>
        <p:spPr>
          <a:xfrm>
            <a:off x="204812" y="267542"/>
            <a:ext cx="7378700" cy="1143000"/>
          </a:xfrm>
        </p:spPr>
        <p:txBody>
          <a:bodyPr>
            <a:normAutofit/>
          </a:bodyPr>
          <a:lstStyle/>
          <a:p>
            <a:pPr eaLnBrk="1" hangingPunct="1">
              <a:defRPr/>
            </a:pPr>
            <a:r>
              <a:rPr lang="fr-FR" altLang="fr-FR" dirty="0" smtClean="0">
                <a:cs typeface="Times New Roman" panose="02020603050405020304" pitchFamily="18" charset="0"/>
              </a:rPr>
              <a:t>Un investissement</a:t>
            </a:r>
            <a:endParaRPr lang="fr-FR" altLang="fr-FR" dirty="0">
              <a:cs typeface="Times New Roman" panose="02020603050405020304" pitchFamily="18" charset="0"/>
            </a:endParaRPr>
          </a:p>
        </p:txBody>
      </p:sp>
    </p:spTree>
    <p:extLst>
      <p:ext uri="{BB962C8B-B14F-4D97-AF65-F5344CB8AC3E}">
        <p14:creationId xmlns:p14="http://schemas.microsoft.com/office/powerpoint/2010/main" val="3385937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1208</TotalTime>
  <Words>330</Words>
  <Application>Microsoft Office PowerPoint</Application>
  <PresentationFormat>Grand écran</PresentationFormat>
  <Paragraphs>136</Paragraphs>
  <Slides>11</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Arial</vt:lpstr>
      <vt:lpstr>Calibri</vt:lpstr>
      <vt:lpstr>Comic Sans MS</vt:lpstr>
      <vt:lpstr>Rockwell</vt:lpstr>
      <vt:lpstr>Times New Roman</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Traitement lumineux : principes et résultats</vt:lpstr>
      <vt:lpstr>Une alternative aux éponges pour les brebis qui ne désaisonnent pas</vt:lpstr>
      <vt:lpstr>Le principe</vt:lpstr>
      <vt:lpstr>Les brebis se croient en automne</vt:lpstr>
      <vt:lpstr>Un exemple de protocole</vt:lpstr>
      <vt:lpstr>Les contraintes</vt:lpstr>
      <vt:lpstr>Des résultats</vt:lpstr>
      <vt:lpstr>Un investissement</vt:lpstr>
      <vt:lpstr>En pratique</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Sagot Laurence</cp:lastModifiedBy>
  <cp:revision>315</cp:revision>
  <dcterms:created xsi:type="dcterms:W3CDTF">2017-09-15T13:26:55Z</dcterms:created>
  <dcterms:modified xsi:type="dcterms:W3CDTF">2020-12-03T14:04:17Z</dcterms:modified>
</cp:coreProperties>
</file>