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73"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7" r:id="rId16"/>
    <p:sldId id="288"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0C226"/>
    <a:srgbClr val="00800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24" autoAdjust="0"/>
  </p:normalViewPr>
  <p:slideViewPr>
    <p:cSldViewPr snapToGrid="0">
      <p:cViewPr varScale="1">
        <p:scale>
          <a:sx n="120" d="100"/>
          <a:sy n="120" d="100"/>
        </p:scale>
        <p:origin x="17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2C3F4-47F6-4A00-AC47-52E89C37ECB7}" type="doc">
      <dgm:prSet loTypeId="urn:microsoft.com/office/officeart/2005/8/layout/balance1" loCatId="relationship" qsTypeId="urn:microsoft.com/office/officeart/2005/8/quickstyle/3d5" qsCatId="3D" csTypeId="urn:microsoft.com/office/officeart/2005/8/colors/accent0_3" csCatId="mainScheme" phldr="1"/>
      <dgm:spPr>
        <a:scene3d>
          <a:camera prst="isometricOffAxis2Left" zoom="95000">
            <a:rot lat="1080000" lon="1200000" rev="0"/>
          </a:camera>
          <a:lightRig rig="flat" dir="t"/>
        </a:scene3d>
      </dgm:spPr>
      <dgm:t>
        <a:bodyPr/>
        <a:lstStyle/>
        <a:p>
          <a:endParaRPr lang="fr-FR"/>
        </a:p>
      </dgm:t>
    </dgm:pt>
    <dgm:pt modelId="{31B69126-25E5-4AF8-9268-D9E6AE1450A2}">
      <dgm:prSet phldrT="[Texte]" custT="1"/>
      <dgm:spPr>
        <a:solidFill>
          <a:schemeClr val="accent3">
            <a:lumMod val="40000"/>
            <a:lumOff val="60000"/>
          </a:schemeClr>
        </a:solidFill>
      </dgm:spPr>
      <dgm:t>
        <a:bodyPr anchor="b" anchorCtr="0"/>
        <a:lstStyle/>
        <a:p>
          <a:r>
            <a:rPr lang="fr-FR" sz="2400" dirty="0" smtClean="0">
              <a:solidFill>
                <a:schemeClr val="accent3">
                  <a:lumMod val="75000"/>
                </a:schemeClr>
              </a:solidFill>
            </a:rPr>
            <a:t>Revenu</a:t>
          </a:r>
          <a:endParaRPr lang="fr-FR" sz="2400" dirty="0">
            <a:solidFill>
              <a:schemeClr val="accent3">
                <a:lumMod val="75000"/>
              </a:schemeClr>
            </a:solidFill>
          </a:endParaRPr>
        </a:p>
      </dgm:t>
    </dgm:pt>
    <dgm:pt modelId="{203C4652-002E-4BE6-8E92-000ECCA35CFC}" type="parTrans" cxnId="{609EB832-1ECE-4B1F-BD7B-2DA8B0726213}">
      <dgm:prSet/>
      <dgm:spPr/>
      <dgm:t>
        <a:bodyPr/>
        <a:lstStyle/>
        <a:p>
          <a:endParaRPr lang="fr-FR"/>
        </a:p>
      </dgm:t>
    </dgm:pt>
    <dgm:pt modelId="{D96E4068-08F2-407C-81BE-2E8FEC0E889F}" type="sibTrans" cxnId="{609EB832-1ECE-4B1F-BD7B-2DA8B0726213}">
      <dgm:prSet/>
      <dgm:spPr/>
      <dgm:t>
        <a:bodyPr/>
        <a:lstStyle/>
        <a:p>
          <a:endParaRPr lang="fr-FR"/>
        </a:p>
      </dgm:t>
    </dgm:pt>
    <dgm:pt modelId="{E724604D-0354-423E-82A7-426530122870}">
      <dgm:prSet phldrT="[Texte]"/>
      <dgm:spPr>
        <a:blipFill rotWithShape="0">
          <a:blip xmlns:r="http://schemas.openxmlformats.org/officeDocument/2006/relationships" r:embed="rId1"/>
          <a:stretch>
            <a:fillRect/>
          </a:stretch>
        </a:blipFill>
      </dgm:spPr>
      <dgm:t>
        <a:bodyPr/>
        <a:lstStyle/>
        <a:p>
          <a:r>
            <a:rPr lang="fr-FR" dirty="0" smtClean="0"/>
            <a:t>Main d’œuvre </a:t>
          </a:r>
          <a:endParaRPr lang="fr-FR" dirty="0"/>
        </a:p>
      </dgm:t>
    </dgm:pt>
    <dgm:pt modelId="{0CF4ABF2-54C9-4A6B-902E-BF4BBE2B4410}" type="parTrans" cxnId="{75B11300-308E-478B-8B45-2F5340FECF40}">
      <dgm:prSet/>
      <dgm:spPr/>
      <dgm:t>
        <a:bodyPr/>
        <a:lstStyle/>
        <a:p>
          <a:endParaRPr lang="fr-FR"/>
        </a:p>
      </dgm:t>
    </dgm:pt>
    <dgm:pt modelId="{65B682E9-6ABA-410A-B459-71F2B5B54C65}" type="sibTrans" cxnId="{75B11300-308E-478B-8B45-2F5340FECF40}">
      <dgm:prSet/>
      <dgm:spPr/>
      <dgm:t>
        <a:bodyPr/>
        <a:lstStyle/>
        <a:p>
          <a:endParaRPr lang="fr-FR"/>
        </a:p>
      </dgm:t>
    </dgm:pt>
    <dgm:pt modelId="{F0CE1FC0-11B5-4F39-A365-DC0A208A3FBF}">
      <dgm:prSet phldrT="[Texte]" custT="1"/>
      <dgm:spPr>
        <a:solidFill>
          <a:schemeClr val="accent6">
            <a:lumMod val="40000"/>
            <a:lumOff val="60000"/>
            <a:alpha val="90000"/>
          </a:schemeClr>
        </a:solidFill>
      </dgm:spPr>
      <dgm:t>
        <a:bodyPr anchor="b" anchorCtr="0"/>
        <a:lstStyle/>
        <a:p>
          <a:pPr algn="ctr"/>
          <a:r>
            <a:rPr lang="fr-FR" sz="2400" dirty="0" smtClean="0">
              <a:solidFill>
                <a:schemeClr val="accent6">
                  <a:lumMod val="50000"/>
                </a:schemeClr>
              </a:solidFill>
            </a:rPr>
            <a:t>Structure</a:t>
          </a:r>
          <a:r>
            <a:rPr lang="fr-FR" sz="3200" dirty="0" smtClean="0">
              <a:solidFill>
                <a:schemeClr val="accent6">
                  <a:lumMod val="50000"/>
                </a:schemeClr>
              </a:solidFill>
            </a:rPr>
            <a:t> </a:t>
          </a:r>
          <a:endParaRPr lang="fr-FR" sz="3200" dirty="0">
            <a:solidFill>
              <a:schemeClr val="accent6">
                <a:lumMod val="50000"/>
              </a:schemeClr>
            </a:solidFill>
          </a:endParaRPr>
        </a:p>
      </dgm:t>
    </dgm:pt>
    <dgm:pt modelId="{DEF2AFB4-163D-4002-8872-98E5D995FB53}" type="parTrans" cxnId="{EB01B7CB-ECEC-4ED3-A526-2B423636CA93}">
      <dgm:prSet/>
      <dgm:spPr/>
      <dgm:t>
        <a:bodyPr/>
        <a:lstStyle/>
        <a:p>
          <a:endParaRPr lang="fr-FR"/>
        </a:p>
      </dgm:t>
    </dgm:pt>
    <dgm:pt modelId="{044B5DFD-1FC7-48BB-9942-00D925AF1C25}" type="sibTrans" cxnId="{EB01B7CB-ECEC-4ED3-A526-2B423636CA93}">
      <dgm:prSet/>
      <dgm:spPr/>
      <dgm:t>
        <a:bodyPr/>
        <a:lstStyle/>
        <a:p>
          <a:endParaRPr lang="fr-FR"/>
        </a:p>
      </dgm:t>
    </dgm:pt>
    <dgm:pt modelId="{4EA23A9F-8A79-4E2D-981B-1AF143147807}">
      <dgm:prSet phldrT="[Texte]"/>
      <dgm:spPr>
        <a:blipFill rotWithShape="0">
          <a:blip xmlns:r="http://schemas.openxmlformats.org/officeDocument/2006/relationships" r:embed="rId2"/>
          <a:stretch>
            <a:fillRect/>
          </a:stretch>
        </a:blipFill>
      </dgm:spPr>
      <dgm:t>
        <a:bodyPr/>
        <a:lstStyle/>
        <a:p>
          <a:r>
            <a:rPr lang="fr-FR" dirty="0" smtClean="0"/>
            <a:t>Bâtiment </a:t>
          </a:r>
          <a:endParaRPr lang="fr-FR" dirty="0"/>
        </a:p>
      </dgm:t>
    </dgm:pt>
    <dgm:pt modelId="{636E8A1C-98BD-4B86-BF85-43E9F68020B3}" type="parTrans" cxnId="{90AEC39F-F4ED-4BCB-AA7A-DDB9FFFEC1D6}">
      <dgm:prSet/>
      <dgm:spPr/>
      <dgm:t>
        <a:bodyPr/>
        <a:lstStyle/>
        <a:p>
          <a:endParaRPr lang="fr-FR"/>
        </a:p>
      </dgm:t>
    </dgm:pt>
    <dgm:pt modelId="{C3584F4F-30E7-4C12-9B31-2114285216F5}" type="sibTrans" cxnId="{90AEC39F-F4ED-4BCB-AA7A-DDB9FFFEC1D6}">
      <dgm:prSet/>
      <dgm:spPr/>
      <dgm:t>
        <a:bodyPr/>
        <a:lstStyle/>
        <a:p>
          <a:endParaRPr lang="fr-FR"/>
        </a:p>
      </dgm:t>
    </dgm:pt>
    <dgm:pt modelId="{A500F5D8-E021-4735-9131-D2B0866C2A22}">
      <dgm:prSet/>
      <dgm:spPr>
        <a:blipFill rotWithShape="0">
          <a:blip xmlns:r="http://schemas.openxmlformats.org/officeDocument/2006/relationships" r:embed="rId3"/>
          <a:stretch>
            <a:fillRect/>
          </a:stretch>
        </a:blipFill>
      </dgm:spPr>
      <dgm:t>
        <a:bodyPr/>
        <a:lstStyle/>
        <a:p>
          <a:r>
            <a:rPr lang="fr-FR" dirty="0" smtClean="0"/>
            <a:t>Foncier </a:t>
          </a:r>
          <a:endParaRPr lang="fr-FR" dirty="0"/>
        </a:p>
      </dgm:t>
    </dgm:pt>
    <dgm:pt modelId="{8CF10D99-AEA3-4268-9C0D-DA405916227B}" type="parTrans" cxnId="{F3C1812C-68A1-4CE3-865C-CE817E22141A}">
      <dgm:prSet/>
      <dgm:spPr/>
      <dgm:t>
        <a:bodyPr/>
        <a:lstStyle/>
        <a:p>
          <a:endParaRPr lang="fr-FR"/>
        </a:p>
      </dgm:t>
    </dgm:pt>
    <dgm:pt modelId="{64330C2C-5FDE-462B-B13F-65D909359BF2}" type="sibTrans" cxnId="{F3C1812C-68A1-4CE3-865C-CE817E22141A}">
      <dgm:prSet/>
      <dgm:spPr/>
      <dgm:t>
        <a:bodyPr/>
        <a:lstStyle/>
        <a:p>
          <a:endParaRPr lang="fr-FR"/>
        </a:p>
      </dgm:t>
    </dgm:pt>
    <dgm:pt modelId="{945D280A-6800-443C-8CF8-C279D8909425}">
      <dgm:prSet/>
      <dgm:spPr>
        <a:blipFill rotWithShape="0">
          <a:blip xmlns:r="http://schemas.openxmlformats.org/officeDocument/2006/relationships" r:embed="rId4"/>
          <a:stretch>
            <a:fillRect/>
          </a:stretch>
        </a:blipFill>
      </dgm:spPr>
      <dgm:t>
        <a:bodyPr/>
        <a:lstStyle/>
        <a:p>
          <a:r>
            <a:rPr lang="fr-FR" dirty="0" smtClean="0"/>
            <a:t>Troupeau</a:t>
          </a:r>
          <a:endParaRPr lang="fr-FR" dirty="0"/>
        </a:p>
      </dgm:t>
    </dgm:pt>
    <dgm:pt modelId="{4A338A48-119D-4A18-9D15-C6E7AE6E6F7D}" type="parTrans" cxnId="{300FFC5C-731C-4CE7-9832-12DAE5615DC3}">
      <dgm:prSet/>
      <dgm:spPr/>
      <dgm:t>
        <a:bodyPr/>
        <a:lstStyle/>
        <a:p>
          <a:endParaRPr lang="fr-FR"/>
        </a:p>
      </dgm:t>
    </dgm:pt>
    <dgm:pt modelId="{1A9D938D-890A-4312-B3E8-7998568EF96E}" type="sibTrans" cxnId="{300FFC5C-731C-4CE7-9832-12DAE5615DC3}">
      <dgm:prSet/>
      <dgm:spPr/>
      <dgm:t>
        <a:bodyPr/>
        <a:lstStyle/>
        <a:p>
          <a:endParaRPr lang="fr-FR"/>
        </a:p>
      </dgm:t>
    </dgm:pt>
    <dgm:pt modelId="{19BAB505-799F-47AC-A732-2FF2E74C17CC}" type="pres">
      <dgm:prSet presAssocID="{C452C3F4-47F6-4A00-AC47-52E89C37ECB7}" presName="outerComposite" presStyleCnt="0">
        <dgm:presLayoutVars>
          <dgm:chMax val="2"/>
          <dgm:animLvl val="lvl"/>
          <dgm:resizeHandles val="exact"/>
        </dgm:presLayoutVars>
      </dgm:prSet>
      <dgm:spPr/>
      <dgm:t>
        <a:bodyPr/>
        <a:lstStyle/>
        <a:p>
          <a:endParaRPr lang="fr-FR"/>
        </a:p>
      </dgm:t>
    </dgm:pt>
    <dgm:pt modelId="{45E9F7AD-3D86-453B-B794-5D43CBE2BED1}" type="pres">
      <dgm:prSet presAssocID="{C452C3F4-47F6-4A00-AC47-52E89C37ECB7}" presName="dummyMaxCanvas" presStyleCnt="0"/>
      <dgm:spPr/>
      <dgm:t>
        <a:bodyPr/>
        <a:lstStyle/>
        <a:p>
          <a:endParaRPr lang="fr-FR"/>
        </a:p>
      </dgm:t>
    </dgm:pt>
    <dgm:pt modelId="{09126CE5-FF8D-48E1-9FC1-2A23AB5E43CF}" type="pres">
      <dgm:prSet presAssocID="{C452C3F4-47F6-4A00-AC47-52E89C37ECB7}" presName="parentComposite" presStyleCnt="0"/>
      <dgm:spPr/>
      <dgm:t>
        <a:bodyPr/>
        <a:lstStyle/>
        <a:p>
          <a:endParaRPr lang="fr-FR"/>
        </a:p>
      </dgm:t>
    </dgm:pt>
    <dgm:pt modelId="{1C0C74D4-F538-4B62-AB69-8DCC977A5C52}" type="pres">
      <dgm:prSet presAssocID="{C452C3F4-47F6-4A00-AC47-52E89C37ECB7}" presName="parent1" presStyleLbl="alignAccFollowNode1" presStyleIdx="0" presStyleCnt="4" custLinFactNeighborX="23672" custLinFactNeighborY="22596">
        <dgm:presLayoutVars>
          <dgm:chMax val="4"/>
        </dgm:presLayoutVars>
      </dgm:prSet>
      <dgm:spPr/>
      <dgm:t>
        <a:bodyPr/>
        <a:lstStyle/>
        <a:p>
          <a:endParaRPr lang="fr-FR"/>
        </a:p>
      </dgm:t>
    </dgm:pt>
    <dgm:pt modelId="{C3135683-3079-4422-9670-77927C61C45A}" type="pres">
      <dgm:prSet presAssocID="{C452C3F4-47F6-4A00-AC47-52E89C37ECB7}" presName="parent2" presStyleLbl="alignAccFollowNode1" presStyleIdx="1" presStyleCnt="4" custLinFactNeighborX="22020" custLinFactNeighborY="9851">
        <dgm:presLayoutVars>
          <dgm:chMax val="4"/>
        </dgm:presLayoutVars>
      </dgm:prSet>
      <dgm:spPr/>
      <dgm:t>
        <a:bodyPr/>
        <a:lstStyle/>
        <a:p>
          <a:endParaRPr lang="fr-FR"/>
        </a:p>
      </dgm:t>
    </dgm:pt>
    <dgm:pt modelId="{7BEFB27F-70C7-4CF6-978F-20774174AD14}" type="pres">
      <dgm:prSet presAssocID="{C452C3F4-47F6-4A00-AC47-52E89C37ECB7}" presName="childrenComposite" presStyleCnt="0"/>
      <dgm:spPr/>
      <dgm:t>
        <a:bodyPr/>
        <a:lstStyle/>
        <a:p>
          <a:endParaRPr lang="fr-FR"/>
        </a:p>
      </dgm:t>
    </dgm:pt>
    <dgm:pt modelId="{645F5CCB-4071-4332-8269-29A45D1AF78B}" type="pres">
      <dgm:prSet presAssocID="{C452C3F4-47F6-4A00-AC47-52E89C37ECB7}" presName="dummyMaxCanvas_ChildArea" presStyleCnt="0"/>
      <dgm:spPr/>
      <dgm:t>
        <a:bodyPr/>
        <a:lstStyle/>
        <a:p>
          <a:endParaRPr lang="fr-FR"/>
        </a:p>
      </dgm:t>
    </dgm:pt>
    <dgm:pt modelId="{88C4D196-D1AE-4F67-9C01-2DE601E3FC7B}" type="pres">
      <dgm:prSet presAssocID="{C452C3F4-47F6-4A00-AC47-52E89C37ECB7}" presName="fulcrum" presStyleLbl="alignAccFollowNode1" presStyleIdx="2" presStyleCnt="4"/>
      <dgm:spPr>
        <a:solidFill>
          <a:srgbClr val="008000">
            <a:alpha val="90000"/>
          </a:srgbClr>
        </a:solidFill>
      </dgm:spPr>
      <dgm:t>
        <a:bodyPr/>
        <a:lstStyle/>
        <a:p>
          <a:endParaRPr lang="fr-FR"/>
        </a:p>
      </dgm:t>
    </dgm:pt>
    <dgm:pt modelId="{13EB0E85-3BE3-4515-980C-53E820974805}" type="pres">
      <dgm:prSet presAssocID="{C452C3F4-47F6-4A00-AC47-52E89C37ECB7}" presName="balance_13" presStyleLbl="alignAccFollowNode1" presStyleIdx="3" presStyleCnt="4" custLinFactNeighborX="4731" custLinFactNeighborY="-7650">
        <dgm:presLayoutVars>
          <dgm:bulletEnabled val="1"/>
        </dgm:presLayoutVars>
      </dgm:prSet>
      <dgm:spPr>
        <a:solidFill>
          <a:srgbClr val="008000">
            <a:alpha val="90000"/>
          </a:srgbClr>
        </a:solidFill>
        <a:ln>
          <a:solidFill>
            <a:schemeClr val="accent1"/>
          </a:solidFill>
        </a:ln>
      </dgm:spPr>
      <dgm:t>
        <a:bodyPr/>
        <a:lstStyle/>
        <a:p>
          <a:endParaRPr lang="fr-FR"/>
        </a:p>
      </dgm:t>
    </dgm:pt>
    <dgm:pt modelId="{7A18EA90-65DA-465F-A593-D62E20716055}" type="pres">
      <dgm:prSet presAssocID="{C452C3F4-47F6-4A00-AC47-52E89C37ECB7}" presName="right_13_1" presStyleLbl="node1" presStyleIdx="0" presStyleCnt="4">
        <dgm:presLayoutVars>
          <dgm:bulletEnabled val="1"/>
        </dgm:presLayoutVars>
      </dgm:prSet>
      <dgm:spPr/>
      <dgm:t>
        <a:bodyPr/>
        <a:lstStyle/>
        <a:p>
          <a:endParaRPr lang="fr-FR"/>
        </a:p>
      </dgm:t>
    </dgm:pt>
    <dgm:pt modelId="{ACD9BBA5-8DE7-4981-8895-30195C836604}" type="pres">
      <dgm:prSet presAssocID="{C452C3F4-47F6-4A00-AC47-52E89C37ECB7}" presName="right_13_2" presStyleLbl="node1" presStyleIdx="1" presStyleCnt="4">
        <dgm:presLayoutVars>
          <dgm:bulletEnabled val="1"/>
        </dgm:presLayoutVars>
      </dgm:prSet>
      <dgm:spPr/>
      <dgm:t>
        <a:bodyPr/>
        <a:lstStyle/>
        <a:p>
          <a:endParaRPr lang="fr-FR"/>
        </a:p>
      </dgm:t>
    </dgm:pt>
    <dgm:pt modelId="{BCE5AEC3-5809-4A1D-A5EA-FFF154D55747}" type="pres">
      <dgm:prSet presAssocID="{C452C3F4-47F6-4A00-AC47-52E89C37ECB7}" presName="right_13_3" presStyleLbl="node1" presStyleIdx="2" presStyleCnt="4">
        <dgm:presLayoutVars>
          <dgm:bulletEnabled val="1"/>
        </dgm:presLayoutVars>
      </dgm:prSet>
      <dgm:spPr/>
      <dgm:t>
        <a:bodyPr/>
        <a:lstStyle/>
        <a:p>
          <a:endParaRPr lang="fr-FR"/>
        </a:p>
      </dgm:t>
    </dgm:pt>
    <dgm:pt modelId="{3A15AE1E-6D35-4B0D-A2B2-212F7BB4B34C}" type="pres">
      <dgm:prSet presAssocID="{C452C3F4-47F6-4A00-AC47-52E89C37ECB7}" presName="left_13_1" presStyleLbl="node1" presStyleIdx="3" presStyleCnt="4" custLinFactNeighborX="18211" custLinFactNeighborY="-23571">
        <dgm:presLayoutVars>
          <dgm:bulletEnabled val="1"/>
        </dgm:presLayoutVars>
      </dgm:prSet>
      <dgm:spPr/>
      <dgm:t>
        <a:bodyPr/>
        <a:lstStyle/>
        <a:p>
          <a:endParaRPr lang="fr-FR"/>
        </a:p>
      </dgm:t>
    </dgm:pt>
  </dgm:ptLst>
  <dgm:cxnLst>
    <dgm:cxn modelId="{90AEC39F-F4ED-4BCB-AA7A-DDB9FFFEC1D6}" srcId="{F0CE1FC0-11B5-4F39-A365-DC0A208A3FBF}" destId="{4EA23A9F-8A79-4E2D-981B-1AF143147807}" srcOrd="0" destOrd="0" parTransId="{636E8A1C-98BD-4B86-BF85-43E9F68020B3}" sibTransId="{C3584F4F-30E7-4C12-9B31-2114285216F5}"/>
    <dgm:cxn modelId="{C1DBAE50-C63F-481B-A1FF-8841FCA3A0D7}" type="presOf" srcId="{945D280A-6800-443C-8CF8-C279D8909425}" destId="{BCE5AEC3-5809-4A1D-A5EA-FFF154D55747}" srcOrd="0" destOrd="0" presId="urn:microsoft.com/office/officeart/2005/8/layout/balance1"/>
    <dgm:cxn modelId="{609EB832-1ECE-4B1F-BD7B-2DA8B0726213}" srcId="{C452C3F4-47F6-4A00-AC47-52E89C37ECB7}" destId="{31B69126-25E5-4AF8-9268-D9E6AE1450A2}" srcOrd="0" destOrd="0" parTransId="{203C4652-002E-4BE6-8E92-000ECCA35CFC}" sibTransId="{D96E4068-08F2-407C-81BE-2E8FEC0E889F}"/>
    <dgm:cxn modelId="{D20685E0-DEA5-41F5-BF49-4C42E3A49852}" type="presOf" srcId="{A500F5D8-E021-4735-9131-D2B0866C2A22}" destId="{ACD9BBA5-8DE7-4981-8895-30195C836604}" srcOrd="0" destOrd="0" presId="urn:microsoft.com/office/officeart/2005/8/layout/balance1"/>
    <dgm:cxn modelId="{8311563A-F389-4E94-B2B7-4423386108ED}" type="presOf" srcId="{4EA23A9F-8A79-4E2D-981B-1AF143147807}" destId="{7A18EA90-65DA-465F-A593-D62E20716055}" srcOrd="0" destOrd="0" presId="urn:microsoft.com/office/officeart/2005/8/layout/balance1"/>
    <dgm:cxn modelId="{EB01B7CB-ECEC-4ED3-A526-2B423636CA93}" srcId="{C452C3F4-47F6-4A00-AC47-52E89C37ECB7}" destId="{F0CE1FC0-11B5-4F39-A365-DC0A208A3FBF}" srcOrd="1" destOrd="0" parTransId="{DEF2AFB4-163D-4002-8872-98E5D995FB53}" sibTransId="{044B5DFD-1FC7-48BB-9942-00D925AF1C25}"/>
    <dgm:cxn modelId="{894F21B8-6E8B-4780-9F7E-02E3DEECB2D7}" type="presOf" srcId="{F0CE1FC0-11B5-4F39-A365-DC0A208A3FBF}" destId="{C3135683-3079-4422-9670-77927C61C45A}" srcOrd="0" destOrd="0" presId="urn:microsoft.com/office/officeart/2005/8/layout/balance1"/>
    <dgm:cxn modelId="{93E7B7AE-E15D-4004-82D4-B871C325C56E}" type="presOf" srcId="{E724604D-0354-423E-82A7-426530122870}" destId="{3A15AE1E-6D35-4B0D-A2B2-212F7BB4B34C}" srcOrd="0" destOrd="0" presId="urn:microsoft.com/office/officeart/2005/8/layout/balance1"/>
    <dgm:cxn modelId="{F3C1812C-68A1-4CE3-865C-CE817E22141A}" srcId="{F0CE1FC0-11B5-4F39-A365-DC0A208A3FBF}" destId="{A500F5D8-E021-4735-9131-D2B0866C2A22}" srcOrd="1" destOrd="0" parTransId="{8CF10D99-AEA3-4268-9C0D-DA405916227B}" sibTransId="{64330C2C-5FDE-462B-B13F-65D909359BF2}"/>
    <dgm:cxn modelId="{75B11300-308E-478B-8B45-2F5340FECF40}" srcId="{31B69126-25E5-4AF8-9268-D9E6AE1450A2}" destId="{E724604D-0354-423E-82A7-426530122870}" srcOrd="0" destOrd="0" parTransId="{0CF4ABF2-54C9-4A6B-902E-BF4BBE2B4410}" sibTransId="{65B682E9-6ABA-410A-B459-71F2B5B54C65}"/>
    <dgm:cxn modelId="{B76DBC42-BD43-4EE7-BFC4-977619E10569}" type="presOf" srcId="{31B69126-25E5-4AF8-9268-D9E6AE1450A2}" destId="{1C0C74D4-F538-4B62-AB69-8DCC977A5C52}" srcOrd="0" destOrd="0" presId="urn:microsoft.com/office/officeart/2005/8/layout/balance1"/>
    <dgm:cxn modelId="{300FFC5C-731C-4CE7-9832-12DAE5615DC3}" srcId="{F0CE1FC0-11B5-4F39-A365-DC0A208A3FBF}" destId="{945D280A-6800-443C-8CF8-C279D8909425}" srcOrd="2" destOrd="0" parTransId="{4A338A48-119D-4A18-9D15-C6E7AE6E6F7D}" sibTransId="{1A9D938D-890A-4312-B3E8-7998568EF96E}"/>
    <dgm:cxn modelId="{1E4AD873-3E43-4218-803F-C0DD645F68E7}" type="presOf" srcId="{C452C3F4-47F6-4A00-AC47-52E89C37ECB7}" destId="{19BAB505-799F-47AC-A732-2FF2E74C17CC}" srcOrd="0" destOrd="0" presId="urn:microsoft.com/office/officeart/2005/8/layout/balance1"/>
    <dgm:cxn modelId="{9B55989F-D2D0-4BCF-B477-0CABC6645313}" type="presParOf" srcId="{19BAB505-799F-47AC-A732-2FF2E74C17CC}" destId="{45E9F7AD-3D86-453B-B794-5D43CBE2BED1}" srcOrd="0" destOrd="0" presId="urn:microsoft.com/office/officeart/2005/8/layout/balance1"/>
    <dgm:cxn modelId="{BECEA532-2351-4B5C-BE77-71EC89708886}" type="presParOf" srcId="{19BAB505-799F-47AC-A732-2FF2E74C17CC}" destId="{09126CE5-FF8D-48E1-9FC1-2A23AB5E43CF}" srcOrd="1" destOrd="0" presId="urn:microsoft.com/office/officeart/2005/8/layout/balance1"/>
    <dgm:cxn modelId="{9CC51E94-17E2-4184-B404-3F2A7DD90265}" type="presParOf" srcId="{09126CE5-FF8D-48E1-9FC1-2A23AB5E43CF}" destId="{1C0C74D4-F538-4B62-AB69-8DCC977A5C52}" srcOrd="0" destOrd="0" presId="urn:microsoft.com/office/officeart/2005/8/layout/balance1"/>
    <dgm:cxn modelId="{1CBE571F-9C4B-410D-BF34-5A303C27458D}" type="presParOf" srcId="{09126CE5-FF8D-48E1-9FC1-2A23AB5E43CF}" destId="{C3135683-3079-4422-9670-77927C61C45A}" srcOrd="1" destOrd="0" presId="urn:microsoft.com/office/officeart/2005/8/layout/balance1"/>
    <dgm:cxn modelId="{C70388A7-81EA-4337-B0A5-EB1A222B5239}" type="presParOf" srcId="{19BAB505-799F-47AC-A732-2FF2E74C17CC}" destId="{7BEFB27F-70C7-4CF6-978F-20774174AD14}" srcOrd="2" destOrd="0" presId="urn:microsoft.com/office/officeart/2005/8/layout/balance1"/>
    <dgm:cxn modelId="{71359AB5-55C7-416D-B4B1-1304DD2FB8D1}" type="presParOf" srcId="{7BEFB27F-70C7-4CF6-978F-20774174AD14}" destId="{645F5CCB-4071-4332-8269-29A45D1AF78B}" srcOrd="0" destOrd="0" presId="urn:microsoft.com/office/officeart/2005/8/layout/balance1"/>
    <dgm:cxn modelId="{36CA22B9-8ABB-4D57-8F25-AB5E2609605B}" type="presParOf" srcId="{7BEFB27F-70C7-4CF6-978F-20774174AD14}" destId="{88C4D196-D1AE-4F67-9C01-2DE601E3FC7B}" srcOrd="1" destOrd="0" presId="urn:microsoft.com/office/officeart/2005/8/layout/balance1"/>
    <dgm:cxn modelId="{F022CAE2-E7F1-488B-A4D3-471825055822}" type="presParOf" srcId="{7BEFB27F-70C7-4CF6-978F-20774174AD14}" destId="{13EB0E85-3BE3-4515-980C-53E820974805}" srcOrd="2" destOrd="0" presId="urn:microsoft.com/office/officeart/2005/8/layout/balance1"/>
    <dgm:cxn modelId="{73176135-DB11-49C7-A3CA-3C53D95977A3}" type="presParOf" srcId="{7BEFB27F-70C7-4CF6-978F-20774174AD14}" destId="{7A18EA90-65DA-465F-A593-D62E20716055}" srcOrd="3" destOrd="0" presId="urn:microsoft.com/office/officeart/2005/8/layout/balance1"/>
    <dgm:cxn modelId="{23CF0811-6F0B-4D25-AE2E-BD7C18E95986}" type="presParOf" srcId="{7BEFB27F-70C7-4CF6-978F-20774174AD14}" destId="{ACD9BBA5-8DE7-4981-8895-30195C836604}" srcOrd="4" destOrd="0" presId="urn:microsoft.com/office/officeart/2005/8/layout/balance1"/>
    <dgm:cxn modelId="{0FDC22B2-F6F2-41BB-9406-5513DAEC2F6A}" type="presParOf" srcId="{7BEFB27F-70C7-4CF6-978F-20774174AD14}" destId="{BCE5AEC3-5809-4A1D-A5EA-FFF154D55747}" srcOrd="5" destOrd="0" presId="urn:microsoft.com/office/officeart/2005/8/layout/balance1"/>
    <dgm:cxn modelId="{43568344-C46A-4A58-A9FC-D45831940F9D}" type="presParOf" srcId="{7BEFB27F-70C7-4CF6-978F-20774174AD14}" destId="{3A15AE1E-6D35-4B0D-A2B2-212F7BB4B34C}"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E7C90-6103-4D3F-884F-A95B9B59A3D2}" type="doc">
      <dgm:prSet loTypeId="urn:microsoft.com/office/officeart/2009/3/layout/DescendingProcess" loCatId="process" qsTypeId="urn:microsoft.com/office/officeart/2005/8/quickstyle/simple1" qsCatId="simple" csTypeId="urn:microsoft.com/office/officeart/2005/8/colors/accent5_2" csCatId="accent5" phldr="1"/>
      <dgm:spPr/>
      <dgm:t>
        <a:bodyPr/>
        <a:lstStyle/>
        <a:p>
          <a:endParaRPr lang="fr-FR"/>
        </a:p>
      </dgm:t>
    </dgm:pt>
    <dgm:pt modelId="{65D79A6E-0F0F-476E-95B7-2E90288641DA}">
      <dgm:prSet phldrT="[Texte]" custT="1"/>
      <dgm:spPr/>
      <dgm:t>
        <a:bodyPr/>
        <a:lstStyle/>
        <a:p>
          <a:r>
            <a:rPr lang="fr-FR" sz="2000" b="1" dirty="0" smtClean="0">
              <a:solidFill>
                <a:srgbClr val="008000"/>
              </a:solidFill>
              <a:latin typeface="Calibri" panose="020F0502020204030204" pitchFamily="34" charset="0"/>
            </a:rPr>
            <a:t>Système pâturant</a:t>
          </a:r>
          <a:endParaRPr lang="fr-FR" sz="2000" b="1" dirty="0">
            <a:solidFill>
              <a:srgbClr val="008000"/>
            </a:solidFill>
            <a:latin typeface="Calibri" panose="020F0502020204030204" pitchFamily="34" charset="0"/>
          </a:endParaRPr>
        </a:p>
      </dgm:t>
    </dgm:pt>
    <dgm:pt modelId="{3A2C5E36-BAE3-444C-9EAA-A9C52053D4B3}" type="parTrans" cxnId="{9D32356D-E112-4286-BB41-565F053AAE24}">
      <dgm:prSet/>
      <dgm:spPr/>
      <dgm:t>
        <a:bodyPr/>
        <a:lstStyle/>
        <a:p>
          <a:endParaRPr lang="fr-FR"/>
        </a:p>
      </dgm:t>
    </dgm:pt>
    <dgm:pt modelId="{BD4D9346-76A9-4C42-8361-AD7080ED1A4C}" type="sibTrans" cxnId="{9D32356D-E112-4286-BB41-565F053AAE24}">
      <dgm:prSet/>
      <dgm:spPr/>
      <dgm:t>
        <a:bodyPr/>
        <a:lstStyle/>
        <a:p>
          <a:endParaRPr lang="fr-FR"/>
        </a:p>
      </dgm:t>
    </dgm:pt>
    <dgm:pt modelId="{EF8AEABA-447D-465B-8C9D-E4053BF67AA4}">
      <dgm:prSet phldrT="[Texte]" custT="1"/>
      <dgm:spPr/>
      <dgm:t>
        <a:bodyPr/>
        <a:lstStyle/>
        <a:p>
          <a:r>
            <a:rPr lang="fr-FR" sz="2000" b="1" dirty="0" smtClean="0">
              <a:solidFill>
                <a:schemeClr val="accent4"/>
              </a:solidFill>
              <a:latin typeface="Calibri" panose="020F0502020204030204" pitchFamily="34" charset="0"/>
            </a:rPr>
            <a:t>Système fourrager</a:t>
          </a:r>
          <a:endParaRPr lang="fr-FR" sz="1800" b="1" dirty="0">
            <a:solidFill>
              <a:schemeClr val="accent4"/>
            </a:solidFill>
            <a:latin typeface="Calibri" panose="020F0502020204030204" pitchFamily="34" charset="0"/>
          </a:endParaRPr>
        </a:p>
      </dgm:t>
    </dgm:pt>
    <dgm:pt modelId="{381C8EBC-757B-45AE-9717-73EF118E9596}" type="parTrans" cxnId="{FF20F96E-0CE4-436B-B1F1-6E5FB8BD5FB7}">
      <dgm:prSet/>
      <dgm:spPr/>
      <dgm:t>
        <a:bodyPr/>
        <a:lstStyle/>
        <a:p>
          <a:endParaRPr lang="fr-FR"/>
        </a:p>
      </dgm:t>
    </dgm:pt>
    <dgm:pt modelId="{967F295D-1C2A-4CF9-B2DE-D5F918F53377}" type="sibTrans" cxnId="{FF20F96E-0CE4-436B-B1F1-6E5FB8BD5FB7}">
      <dgm:prSet/>
      <dgm:spPr/>
      <dgm:t>
        <a:bodyPr/>
        <a:lstStyle/>
        <a:p>
          <a:endParaRPr lang="fr-FR"/>
        </a:p>
      </dgm:t>
    </dgm:pt>
    <dgm:pt modelId="{BFDB33F1-87C8-4F3D-B70F-783EDAC9B6F0}">
      <dgm:prSet phldrT="[Texte]" custT="1"/>
      <dgm:spPr/>
      <dgm:t>
        <a:bodyPr/>
        <a:lstStyle/>
        <a:p>
          <a:r>
            <a:rPr lang="fr-FR" sz="2000" b="1" dirty="0" smtClean="0">
              <a:solidFill>
                <a:schemeClr val="accent3">
                  <a:lumMod val="75000"/>
                </a:schemeClr>
              </a:solidFill>
              <a:latin typeface="Calibri" panose="020F0502020204030204" pitchFamily="34" charset="0"/>
            </a:rPr>
            <a:t>Système ovins culture</a:t>
          </a:r>
          <a:endParaRPr lang="fr-FR" sz="2000" b="1" dirty="0">
            <a:solidFill>
              <a:schemeClr val="accent3">
                <a:lumMod val="75000"/>
              </a:schemeClr>
            </a:solidFill>
            <a:latin typeface="Calibri" panose="020F0502020204030204" pitchFamily="34" charset="0"/>
          </a:endParaRPr>
        </a:p>
      </dgm:t>
    </dgm:pt>
    <dgm:pt modelId="{CCD49A39-C197-49B9-86A4-235081010EC4}" type="parTrans" cxnId="{E63214D9-C956-4264-904F-6528A138F2DC}">
      <dgm:prSet/>
      <dgm:spPr/>
      <dgm:t>
        <a:bodyPr/>
        <a:lstStyle/>
        <a:p>
          <a:endParaRPr lang="fr-FR"/>
        </a:p>
      </dgm:t>
    </dgm:pt>
    <dgm:pt modelId="{7C10AE6A-199A-46C2-AF34-243780B23CAA}" type="sibTrans" cxnId="{E63214D9-C956-4264-904F-6528A138F2DC}">
      <dgm:prSet/>
      <dgm:spPr/>
      <dgm:t>
        <a:bodyPr/>
        <a:lstStyle/>
        <a:p>
          <a:endParaRPr lang="fr-FR"/>
        </a:p>
      </dgm:t>
    </dgm:pt>
    <dgm:pt modelId="{329461B9-7A02-4B55-B7F2-541782E12212}">
      <dgm:prSet phldrT="[Texte]" custT="1"/>
      <dgm:spPr/>
      <dgm:t>
        <a:bodyPr/>
        <a:lstStyle/>
        <a:p>
          <a:r>
            <a:rPr lang="fr-FR" sz="1600" b="0" dirty="0" smtClean="0">
              <a:latin typeface="Calibri" panose="020F0502020204030204" pitchFamily="34" charset="0"/>
            </a:rPr>
            <a:t>150 kg de fourrages stockés / brebis</a:t>
          </a:r>
          <a:endParaRPr lang="fr-FR" sz="1600" b="0" dirty="0">
            <a:latin typeface="Calibri" panose="020F0502020204030204" pitchFamily="34" charset="0"/>
          </a:endParaRPr>
        </a:p>
      </dgm:t>
    </dgm:pt>
    <dgm:pt modelId="{222F6CE4-2C26-41FE-A7BB-031EF806609E}" type="parTrans" cxnId="{D5623233-8D22-4BFD-9016-57819F60B181}">
      <dgm:prSet/>
      <dgm:spPr/>
      <dgm:t>
        <a:bodyPr/>
        <a:lstStyle/>
        <a:p>
          <a:endParaRPr lang="fr-FR"/>
        </a:p>
      </dgm:t>
    </dgm:pt>
    <dgm:pt modelId="{A5A9F694-4C88-4937-A6B9-2D546125FE0B}" type="sibTrans" cxnId="{D5623233-8D22-4BFD-9016-57819F60B181}">
      <dgm:prSet/>
      <dgm:spPr/>
      <dgm:t>
        <a:bodyPr/>
        <a:lstStyle/>
        <a:p>
          <a:endParaRPr lang="fr-FR"/>
        </a:p>
      </dgm:t>
    </dgm:pt>
    <dgm:pt modelId="{B7B67C3D-71BB-4B9E-A807-8FBF9E5C480D}">
      <dgm:prSet phldrT="[Texte]" custT="1"/>
      <dgm:spPr/>
      <dgm:t>
        <a:bodyPr/>
        <a:lstStyle/>
        <a:p>
          <a:r>
            <a:rPr lang="fr-FR" sz="1600" b="0" smtClean="0">
              <a:latin typeface="Calibri" panose="020F0502020204030204" pitchFamily="34" charset="0"/>
            </a:rPr>
            <a:t>6 à 8 brebis /ha</a:t>
          </a:r>
          <a:endParaRPr lang="fr-FR" sz="1600" b="0" dirty="0">
            <a:latin typeface="Calibri" panose="020F0502020204030204" pitchFamily="34" charset="0"/>
          </a:endParaRPr>
        </a:p>
      </dgm:t>
    </dgm:pt>
    <dgm:pt modelId="{EFAA2502-36FE-43F3-BF81-DD4DF83EB47F}" type="parTrans" cxnId="{BDE270DD-94DB-4970-81C9-B83A2C75487E}">
      <dgm:prSet/>
      <dgm:spPr/>
      <dgm:t>
        <a:bodyPr/>
        <a:lstStyle/>
        <a:p>
          <a:endParaRPr lang="fr-FR"/>
        </a:p>
      </dgm:t>
    </dgm:pt>
    <dgm:pt modelId="{59198429-675C-458C-934F-3FED1F1EC32F}" type="sibTrans" cxnId="{BDE270DD-94DB-4970-81C9-B83A2C75487E}">
      <dgm:prSet/>
      <dgm:spPr/>
      <dgm:t>
        <a:bodyPr/>
        <a:lstStyle/>
        <a:p>
          <a:endParaRPr lang="fr-FR"/>
        </a:p>
      </dgm:t>
    </dgm:pt>
    <dgm:pt modelId="{679A4A06-B6A5-4EEB-9F55-A740BB33DEC2}">
      <dgm:prSet phldrT="[Texte]" custT="1"/>
      <dgm:spPr/>
      <dgm:t>
        <a:bodyPr/>
        <a:lstStyle/>
        <a:p>
          <a:r>
            <a:rPr lang="fr-FR" sz="1600" b="0" smtClean="0">
              <a:latin typeface="Calibri" panose="020F0502020204030204" pitchFamily="34" charset="0"/>
            </a:rPr>
            <a:t>Agneaux herbe à privilégier</a:t>
          </a:r>
          <a:r>
            <a:rPr lang="fr-FR" sz="1400" b="0" smtClean="0">
              <a:latin typeface="Calibri" panose="020F0502020204030204" pitchFamily="34" charset="0"/>
            </a:rPr>
            <a:t> </a:t>
          </a:r>
          <a:endParaRPr lang="fr-FR" sz="1400" b="0" dirty="0">
            <a:latin typeface="Calibri" panose="020F0502020204030204" pitchFamily="34" charset="0"/>
          </a:endParaRPr>
        </a:p>
      </dgm:t>
    </dgm:pt>
    <dgm:pt modelId="{F9D72643-2B7C-4B6E-9B3A-7282A3B3383D}" type="parTrans" cxnId="{D3033BD3-B8BB-4046-99FB-30F9FC28CD41}">
      <dgm:prSet/>
      <dgm:spPr/>
      <dgm:t>
        <a:bodyPr/>
        <a:lstStyle/>
        <a:p>
          <a:endParaRPr lang="fr-FR"/>
        </a:p>
      </dgm:t>
    </dgm:pt>
    <dgm:pt modelId="{11B41BBA-7BD9-4881-9EBB-DECEF5CF76A8}" type="sibTrans" cxnId="{D3033BD3-B8BB-4046-99FB-30F9FC28CD41}">
      <dgm:prSet/>
      <dgm:spPr/>
      <dgm:t>
        <a:bodyPr/>
        <a:lstStyle/>
        <a:p>
          <a:endParaRPr lang="fr-FR"/>
        </a:p>
      </dgm:t>
    </dgm:pt>
    <dgm:pt modelId="{460A3104-287F-4EC8-AF6F-5DA66A8B0477}">
      <dgm:prSet phldrT="[Texte]" custT="1"/>
      <dgm:spPr/>
      <dgm:t>
        <a:bodyPr/>
        <a:lstStyle/>
        <a:p>
          <a:r>
            <a:rPr lang="fr-FR" sz="1600" b="0" smtClean="0">
              <a:latin typeface="Calibri" panose="020F0502020204030204" pitchFamily="34" charset="0"/>
            </a:rPr>
            <a:t>250 à 300 kg de fourrage /brebis</a:t>
          </a:r>
          <a:endParaRPr lang="fr-FR" sz="1600" b="0" dirty="0">
            <a:latin typeface="Calibri" panose="020F0502020204030204" pitchFamily="34" charset="0"/>
          </a:endParaRPr>
        </a:p>
      </dgm:t>
    </dgm:pt>
    <dgm:pt modelId="{93E5F627-1A23-4ABF-93B6-7700DE40DEA5}" type="parTrans" cxnId="{459923F5-913C-41C6-A6A7-1FFCC2D0909B}">
      <dgm:prSet/>
      <dgm:spPr/>
      <dgm:t>
        <a:bodyPr/>
        <a:lstStyle/>
        <a:p>
          <a:endParaRPr lang="fr-FR"/>
        </a:p>
      </dgm:t>
    </dgm:pt>
    <dgm:pt modelId="{A3D3ECD4-CF7D-4E31-B8DB-C874689C946A}" type="sibTrans" cxnId="{459923F5-913C-41C6-A6A7-1FFCC2D0909B}">
      <dgm:prSet/>
      <dgm:spPr/>
      <dgm:t>
        <a:bodyPr/>
        <a:lstStyle/>
        <a:p>
          <a:endParaRPr lang="fr-FR"/>
        </a:p>
      </dgm:t>
    </dgm:pt>
    <dgm:pt modelId="{9AD0EC19-9C2E-4837-80C6-9167A3EB57A8}">
      <dgm:prSet phldrT="[Texte]" custT="1"/>
      <dgm:spPr/>
      <dgm:t>
        <a:bodyPr/>
        <a:lstStyle/>
        <a:p>
          <a:r>
            <a:rPr lang="fr-FR" sz="1600" b="0" smtClean="0">
              <a:latin typeface="Calibri" panose="020F0502020204030204" pitchFamily="34" charset="0"/>
            </a:rPr>
            <a:t>8 à 12 brebis/ha</a:t>
          </a:r>
          <a:endParaRPr lang="fr-FR" sz="1600" b="0" dirty="0">
            <a:latin typeface="Calibri" panose="020F0502020204030204" pitchFamily="34" charset="0"/>
          </a:endParaRPr>
        </a:p>
      </dgm:t>
    </dgm:pt>
    <dgm:pt modelId="{5C6FAA5A-7E09-497E-86F2-5173747D9372}" type="parTrans" cxnId="{942F87C4-FA23-45DA-870B-3BECF6640C14}">
      <dgm:prSet/>
      <dgm:spPr/>
      <dgm:t>
        <a:bodyPr/>
        <a:lstStyle/>
        <a:p>
          <a:endParaRPr lang="fr-FR"/>
        </a:p>
      </dgm:t>
    </dgm:pt>
    <dgm:pt modelId="{93B66612-2AB6-4F98-BC25-FBD0ABC36B13}" type="sibTrans" cxnId="{942F87C4-FA23-45DA-870B-3BECF6640C14}">
      <dgm:prSet/>
      <dgm:spPr/>
      <dgm:t>
        <a:bodyPr/>
        <a:lstStyle/>
        <a:p>
          <a:endParaRPr lang="fr-FR"/>
        </a:p>
      </dgm:t>
    </dgm:pt>
    <dgm:pt modelId="{768E1E40-1ADB-48CE-80AA-69901F160E1D}">
      <dgm:prSet phldrT="[Texte]" custT="1"/>
      <dgm:spPr/>
      <dgm:t>
        <a:bodyPr/>
        <a:lstStyle/>
        <a:p>
          <a:r>
            <a:rPr lang="fr-FR" sz="1600" b="0" dirty="0" smtClean="0">
              <a:latin typeface="Calibri" panose="020F0502020204030204" pitchFamily="34" charset="0"/>
            </a:rPr>
            <a:t>Agneaux de bergerie et d’herbe </a:t>
          </a:r>
          <a:endParaRPr lang="fr-FR" sz="1600" b="0" dirty="0">
            <a:latin typeface="Calibri" panose="020F0502020204030204" pitchFamily="34" charset="0"/>
          </a:endParaRPr>
        </a:p>
      </dgm:t>
    </dgm:pt>
    <dgm:pt modelId="{1F4415C4-F4EA-431B-BA58-6D6017872CEA}" type="parTrans" cxnId="{465026D2-9012-452E-8632-45322051BD14}">
      <dgm:prSet/>
      <dgm:spPr/>
      <dgm:t>
        <a:bodyPr/>
        <a:lstStyle/>
        <a:p>
          <a:endParaRPr lang="fr-FR"/>
        </a:p>
      </dgm:t>
    </dgm:pt>
    <dgm:pt modelId="{F5597E7C-A3DA-490E-993A-40B98BC7F55A}" type="sibTrans" cxnId="{465026D2-9012-452E-8632-45322051BD14}">
      <dgm:prSet/>
      <dgm:spPr/>
      <dgm:t>
        <a:bodyPr/>
        <a:lstStyle/>
        <a:p>
          <a:endParaRPr lang="fr-FR"/>
        </a:p>
      </dgm:t>
    </dgm:pt>
    <dgm:pt modelId="{9504E3C5-4CDA-4C7F-8AD2-B5BC275EE8F7}">
      <dgm:prSet phldrT="[Texte]" custT="1"/>
      <dgm:spPr/>
      <dgm:t>
        <a:bodyPr/>
        <a:lstStyle/>
        <a:p>
          <a:r>
            <a:rPr lang="fr-FR" sz="1600" b="0" dirty="0" smtClean="0">
              <a:latin typeface="Calibri" panose="020F0502020204030204" pitchFamily="34" charset="0"/>
            </a:rPr>
            <a:t>400 kg de Fourrages /brebis</a:t>
          </a:r>
          <a:endParaRPr lang="fr-FR" sz="1600" b="0" dirty="0">
            <a:latin typeface="Calibri" panose="020F0502020204030204" pitchFamily="34" charset="0"/>
          </a:endParaRPr>
        </a:p>
      </dgm:t>
    </dgm:pt>
    <dgm:pt modelId="{FB9FBDF4-7DC3-4BB8-AD2C-42C79823EFB9}" type="parTrans" cxnId="{BF0952B4-6E8D-4B6E-A2BC-6F2B6F11E6EF}">
      <dgm:prSet/>
      <dgm:spPr/>
      <dgm:t>
        <a:bodyPr/>
        <a:lstStyle/>
        <a:p>
          <a:endParaRPr lang="fr-FR"/>
        </a:p>
      </dgm:t>
    </dgm:pt>
    <dgm:pt modelId="{F980F9E9-F1A2-4271-BA55-9601B33AE2B9}" type="sibTrans" cxnId="{BF0952B4-6E8D-4B6E-A2BC-6F2B6F11E6EF}">
      <dgm:prSet/>
      <dgm:spPr/>
      <dgm:t>
        <a:bodyPr/>
        <a:lstStyle/>
        <a:p>
          <a:endParaRPr lang="fr-FR"/>
        </a:p>
      </dgm:t>
    </dgm:pt>
    <dgm:pt modelId="{3D4FE88C-EEB5-4F49-9195-048C4FB4DA92}">
      <dgm:prSet phldrT="[Texte]" custT="1"/>
      <dgm:spPr/>
      <dgm:t>
        <a:bodyPr/>
        <a:lstStyle/>
        <a:p>
          <a:r>
            <a:rPr lang="fr-FR" sz="1600" b="0" dirty="0" smtClean="0">
              <a:latin typeface="Calibri" panose="020F0502020204030204" pitchFamily="34" charset="0"/>
            </a:rPr>
            <a:t>utilisation de coproduit</a:t>
          </a:r>
          <a:endParaRPr lang="fr-FR" sz="1600" b="0" dirty="0">
            <a:latin typeface="Calibri" panose="020F0502020204030204" pitchFamily="34" charset="0"/>
          </a:endParaRPr>
        </a:p>
      </dgm:t>
    </dgm:pt>
    <dgm:pt modelId="{164E97B0-8540-4637-BB55-98F2EE3FC417}" type="parTrans" cxnId="{43B9CF62-12AA-44D2-8189-C90DAD4A3F3C}">
      <dgm:prSet/>
      <dgm:spPr/>
      <dgm:t>
        <a:bodyPr/>
        <a:lstStyle/>
        <a:p>
          <a:endParaRPr lang="fr-FR"/>
        </a:p>
      </dgm:t>
    </dgm:pt>
    <dgm:pt modelId="{BFDCA469-1FA1-40DA-86AF-3F5381AD6573}" type="sibTrans" cxnId="{43B9CF62-12AA-44D2-8189-C90DAD4A3F3C}">
      <dgm:prSet/>
      <dgm:spPr/>
      <dgm:t>
        <a:bodyPr/>
        <a:lstStyle/>
        <a:p>
          <a:endParaRPr lang="fr-FR"/>
        </a:p>
      </dgm:t>
    </dgm:pt>
    <dgm:pt modelId="{CA7096C8-F983-402B-9839-3BF366EAFE71}">
      <dgm:prSet phldrT="[Texte]" custT="1"/>
      <dgm:spPr/>
      <dgm:t>
        <a:bodyPr/>
        <a:lstStyle/>
        <a:p>
          <a:r>
            <a:rPr lang="fr-FR" sz="1600" b="0" dirty="0" smtClean="0">
              <a:latin typeface="Calibri" panose="020F0502020204030204" pitchFamily="34" charset="0"/>
            </a:rPr>
            <a:t>20 à 40 brebis/ha</a:t>
          </a:r>
          <a:endParaRPr lang="fr-FR" sz="1600" b="0" dirty="0">
            <a:latin typeface="Calibri" panose="020F0502020204030204" pitchFamily="34" charset="0"/>
          </a:endParaRPr>
        </a:p>
      </dgm:t>
    </dgm:pt>
    <dgm:pt modelId="{F6692FBF-9A3D-4815-A69C-363DAFB52FC4}" type="parTrans" cxnId="{08A030EB-8451-44E9-8D20-7F36E2487629}">
      <dgm:prSet/>
      <dgm:spPr/>
      <dgm:t>
        <a:bodyPr/>
        <a:lstStyle/>
        <a:p>
          <a:endParaRPr lang="fr-FR"/>
        </a:p>
      </dgm:t>
    </dgm:pt>
    <dgm:pt modelId="{6B305F31-2DBE-4C4A-A93D-44031093016C}" type="sibTrans" cxnId="{08A030EB-8451-44E9-8D20-7F36E2487629}">
      <dgm:prSet/>
      <dgm:spPr/>
      <dgm:t>
        <a:bodyPr/>
        <a:lstStyle/>
        <a:p>
          <a:endParaRPr lang="fr-FR"/>
        </a:p>
      </dgm:t>
    </dgm:pt>
    <dgm:pt modelId="{354011EB-446A-4C85-851E-C5ECA20B082E}">
      <dgm:prSet phldrT="[Texte]" custT="1"/>
      <dgm:spPr/>
      <dgm:t>
        <a:bodyPr/>
        <a:lstStyle/>
        <a:p>
          <a:r>
            <a:rPr lang="fr-FR" sz="1600" b="0" dirty="0" smtClean="0">
              <a:latin typeface="Calibri" panose="020F0502020204030204" pitchFamily="34" charset="0"/>
            </a:rPr>
            <a:t>Agneaux de bergerie</a:t>
          </a:r>
          <a:endParaRPr lang="fr-FR" sz="1600" b="0" dirty="0">
            <a:latin typeface="Calibri" panose="020F0502020204030204" pitchFamily="34" charset="0"/>
          </a:endParaRPr>
        </a:p>
      </dgm:t>
    </dgm:pt>
    <dgm:pt modelId="{5078FE6C-578C-42B8-A13F-6F818C3393E5}" type="parTrans" cxnId="{3E77D42B-EB79-4DDA-98BB-460628352ADD}">
      <dgm:prSet/>
      <dgm:spPr/>
      <dgm:t>
        <a:bodyPr/>
        <a:lstStyle/>
        <a:p>
          <a:endParaRPr lang="fr-FR"/>
        </a:p>
      </dgm:t>
    </dgm:pt>
    <dgm:pt modelId="{1F54C171-4FDE-4BD5-9565-F7CB757DAD25}" type="sibTrans" cxnId="{3E77D42B-EB79-4DDA-98BB-460628352ADD}">
      <dgm:prSet/>
      <dgm:spPr/>
      <dgm:t>
        <a:bodyPr/>
        <a:lstStyle/>
        <a:p>
          <a:endParaRPr lang="fr-FR"/>
        </a:p>
      </dgm:t>
    </dgm:pt>
    <dgm:pt modelId="{1332F299-12BB-428F-A32E-41AE7DA4BBC6}" type="pres">
      <dgm:prSet presAssocID="{5CEE7C90-6103-4D3F-884F-A95B9B59A3D2}" presName="Name0" presStyleCnt="0">
        <dgm:presLayoutVars>
          <dgm:chMax val="7"/>
          <dgm:chPref val="5"/>
        </dgm:presLayoutVars>
      </dgm:prSet>
      <dgm:spPr/>
      <dgm:t>
        <a:bodyPr/>
        <a:lstStyle/>
        <a:p>
          <a:endParaRPr lang="fr-FR"/>
        </a:p>
      </dgm:t>
    </dgm:pt>
    <dgm:pt modelId="{DA671DF2-AC07-43C8-88EF-3EF50E391F5B}" type="pres">
      <dgm:prSet presAssocID="{5CEE7C90-6103-4D3F-884F-A95B9B59A3D2}" presName="arrowNode" presStyleLbl="node1" presStyleIdx="0" presStyleCnt="1" custAng="20111294" custScaleX="70143" custLinFactNeighborX="3952" custLinFactNeighborY="-5278"/>
      <dgm:spPr/>
      <dgm:t>
        <a:bodyPr/>
        <a:lstStyle/>
        <a:p>
          <a:endParaRPr lang="fr-FR"/>
        </a:p>
      </dgm:t>
    </dgm:pt>
    <dgm:pt modelId="{9C476CEF-AE1F-4414-A113-C9C37A681AF1}" type="pres">
      <dgm:prSet presAssocID="{65D79A6E-0F0F-476E-95B7-2E90288641DA}" presName="txNode1" presStyleLbl="revTx" presStyleIdx="0" presStyleCnt="3" custScaleX="153789" custScaleY="151582" custLinFactNeighborX="-18081" custLinFactNeighborY="66159">
        <dgm:presLayoutVars>
          <dgm:bulletEnabled val="1"/>
        </dgm:presLayoutVars>
      </dgm:prSet>
      <dgm:spPr/>
      <dgm:t>
        <a:bodyPr/>
        <a:lstStyle/>
        <a:p>
          <a:endParaRPr lang="fr-FR"/>
        </a:p>
      </dgm:t>
    </dgm:pt>
    <dgm:pt modelId="{8E4FAFD1-C6A6-489A-96CC-1147503F6F4F}" type="pres">
      <dgm:prSet presAssocID="{EF8AEABA-447D-465B-8C9D-E4053BF67AA4}" presName="txNode2" presStyleLbl="revTx" presStyleIdx="1" presStyleCnt="3" custScaleX="124577" custScaleY="115061" custLinFactNeighborX="4309" custLinFactNeighborY="-75105">
        <dgm:presLayoutVars>
          <dgm:bulletEnabled val="1"/>
        </dgm:presLayoutVars>
      </dgm:prSet>
      <dgm:spPr/>
      <dgm:t>
        <a:bodyPr/>
        <a:lstStyle/>
        <a:p>
          <a:endParaRPr lang="fr-FR"/>
        </a:p>
      </dgm:t>
    </dgm:pt>
    <dgm:pt modelId="{20798A6D-92DC-4607-825F-0C51EC45BC48}" type="pres">
      <dgm:prSet presAssocID="{967F295D-1C2A-4CF9-B2DE-D5F918F53377}" presName="dotNode2" presStyleCnt="0"/>
      <dgm:spPr/>
      <dgm:t>
        <a:bodyPr/>
        <a:lstStyle/>
        <a:p>
          <a:endParaRPr lang="fr-FR"/>
        </a:p>
      </dgm:t>
    </dgm:pt>
    <dgm:pt modelId="{03842274-0CF6-4A9B-9F13-37BE63709D8D}" type="pres">
      <dgm:prSet presAssocID="{967F295D-1C2A-4CF9-B2DE-D5F918F53377}" presName="dotRepeatNode" presStyleLbl="fgShp" presStyleIdx="0" presStyleCnt="1"/>
      <dgm:spPr/>
      <dgm:t>
        <a:bodyPr/>
        <a:lstStyle/>
        <a:p>
          <a:endParaRPr lang="fr-FR"/>
        </a:p>
      </dgm:t>
    </dgm:pt>
    <dgm:pt modelId="{28D9837D-31BF-4F7C-B378-3BAAA58554B8}" type="pres">
      <dgm:prSet presAssocID="{BFDB33F1-87C8-4F3D-B70F-783EDAC9B6F0}" presName="txNode3" presStyleLbl="revTx" presStyleIdx="2" presStyleCnt="3" custLinFactNeighborX="2686" custLinFactNeighborY="-64055">
        <dgm:presLayoutVars>
          <dgm:bulletEnabled val="1"/>
        </dgm:presLayoutVars>
      </dgm:prSet>
      <dgm:spPr/>
      <dgm:t>
        <a:bodyPr/>
        <a:lstStyle/>
        <a:p>
          <a:endParaRPr lang="fr-FR"/>
        </a:p>
      </dgm:t>
    </dgm:pt>
  </dgm:ptLst>
  <dgm:cxnLst>
    <dgm:cxn modelId="{942F87C4-FA23-45DA-870B-3BECF6640C14}" srcId="{EF8AEABA-447D-465B-8C9D-E4053BF67AA4}" destId="{9AD0EC19-9C2E-4837-80C6-9167A3EB57A8}" srcOrd="1" destOrd="0" parTransId="{5C6FAA5A-7E09-497E-86F2-5173747D9372}" sibTransId="{93B66612-2AB6-4F98-BC25-FBD0ABC36B13}"/>
    <dgm:cxn modelId="{E2714B06-2183-42E2-BB9C-85851E885982}" type="presOf" srcId="{768E1E40-1ADB-48CE-80AA-69901F160E1D}" destId="{8E4FAFD1-C6A6-489A-96CC-1147503F6F4F}" srcOrd="0" destOrd="3" presId="urn:microsoft.com/office/officeart/2009/3/layout/DescendingProcess"/>
    <dgm:cxn modelId="{9853A669-20B0-43E7-9C79-4EEBEF749619}" type="presOf" srcId="{354011EB-446A-4C85-851E-C5ECA20B082E}" destId="{28D9837D-31BF-4F7C-B378-3BAAA58554B8}" srcOrd="0" destOrd="4" presId="urn:microsoft.com/office/officeart/2009/3/layout/DescendingProcess"/>
    <dgm:cxn modelId="{B87D9D03-CFF2-4202-8216-CD60DE87607F}" type="presOf" srcId="{BFDB33F1-87C8-4F3D-B70F-783EDAC9B6F0}" destId="{28D9837D-31BF-4F7C-B378-3BAAA58554B8}" srcOrd="0" destOrd="0" presId="urn:microsoft.com/office/officeart/2009/3/layout/DescendingProcess"/>
    <dgm:cxn modelId="{D3033BD3-B8BB-4046-99FB-30F9FC28CD41}" srcId="{65D79A6E-0F0F-476E-95B7-2E90288641DA}" destId="{679A4A06-B6A5-4EEB-9F55-A740BB33DEC2}" srcOrd="2" destOrd="0" parTransId="{F9D72643-2B7C-4B6E-9B3A-7282A3B3383D}" sibTransId="{11B41BBA-7BD9-4881-9EBB-DECEF5CF76A8}"/>
    <dgm:cxn modelId="{D9000E5F-1BD0-4DA7-8426-7D28C014C5A2}" type="presOf" srcId="{329461B9-7A02-4B55-B7F2-541782E12212}" destId="{9C476CEF-AE1F-4414-A113-C9C37A681AF1}" srcOrd="0" destOrd="1" presId="urn:microsoft.com/office/officeart/2009/3/layout/DescendingProcess"/>
    <dgm:cxn modelId="{FEAE2D67-49C0-4B28-B5B2-6009ABFC3BAA}" type="presOf" srcId="{EF8AEABA-447D-465B-8C9D-E4053BF67AA4}" destId="{8E4FAFD1-C6A6-489A-96CC-1147503F6F4F}" srcOrd="0" destOrd="0" presId="urn:microsoft.com/office/officeart/2009/3/layout/DescendingProcess"/>
    <dgm:cxn modelId="{05AF799A-4B0D-4275-9811-4967784A7156}" type="presOf" srcId="{B7B67C3D-71BB-4B9E-A807-8FBF9E5C480D}" destId="{9C476CEF-AE1F-4414-A113-C9C37A681AF1}" srcOrd="0" destOrd="2" presId="urn:microsoft.com/office/officeart/2009/3/layout/DescendingProcess"/>
    <dgm:cxn modelId="{4B6E36EF-956E-4DC4-8632-A25D5D821D0E}" type="presOf" srcId="{5CEE7C90-6103-4D3F-884F-A95B9B59A3D2}" destId="{1332F299-12BB-428F-A32E-41AE7DA4BBC6}" srcOrd="0" destOrd="0" presId="urn:microsoft.com/office/officeart/2009/3/layout/DescendingProcess"/>
    <dgm:cxn modelId="{D5623233-8D22-4BFD-9016-57819F60B181}" srcId="{65D79A6E-0F0F-476E-95B7-2E90288641DA}" destId="{329461B9-7A02-4B55-B7F2-541782E12212}" srcOrd="0" destOrd="0" parTransId="{222F6CE4-2C26-41FE-A7BB-031EF806609E}" sibTransId="{A5A9F694-4C88-4937-A6B9-2D546125FE0B}"/>
    <dgm:cxn modelId="{2E0E4B30-AF4D-4B1A-9C89-DD33056249BF}" type="presOf" srcId="{9504E3C5-4CDA-4C7F-8AD2-B5BC275EE8F7}" destId="{28D9837D-31BF-4F7C-B378-3BAAA58554B8}" srcOrd="0" destOrd="1" presId="urn:microsoft.com/office/officeart/2009/3/layout/DescendingProcess"/>
    <dgm:cxn modelId="{43B9CF62-12AA-44D2-8189-C90DAD4A3F3C}" srcId="{BFDB33F1-87C8-4F3D-B70F-783EDAC9B6F0}" destId="{3D4FE88C-EEB5-4F49-9195-048C4FB4DA92}" srcOrd="1" destOrd="0" parTransId="{164E97B0-8540-4637-BB55-98F2EE3FC417}" sibTransId="{BFDCA469-1FA1-40DA-86AF-3F5381AD6573}"/>
    <dgm:cxn modelId="{459923F5-913C-41C6-A6A7-1FFCC2D0909B}" srcId="{EF8AEABA-447D-465B-8C9D-E4053BF67AA4}" destId="{460A3104-287F-4EC8-AF6F-5DA66A8B0477}" srcOrd="0" destOrd="0" parTransId="{93E5F627-1A23-4ABF-93B6-7700DE40DEA5}" sibTransId="{A3D3ECD4-CF7D-4E31-B8DB-C874689C946A}"/>
    <dgm:cxn modelId="{3A1153C3-D0B2-4F68-B5CA-F642DD37C91D}" type="presOf" srcId="{679A4A06-B6A5-4EEB-9F55-A740BB33DEC2}" destId="{9C476CEF-AE1F-4414-A113-C9C37A681AF1}" srcOrd="0" destOrd="3" presId="urn:microsoft.com/office/officeart/2009/3/layout/DescendingProcess"/>
    <dgm:cxn modelId="{9D32356D-E112-4286-BB41-565F053AAE24}" srcId="{5CEE7C90-6103-4D3F-884F-A95B9B59A3D2}" destId="{65D79A6E-0F0F-476E-95B7-2E90288641DA}" srcOrd="0" destOrd="0" parTransId="{3A2C5E36-BAE3-444C-9EAA-A9C52053D4B3}" sibTransId="{BD4D9346-76A9-4C42-8361-AD7080ED1A4C}"/>
    <dgm:cxn modelId="{FF20F96E-0CE4-436B-B1F1-6E5FB8BD5FB7}" srcId="{5CEE7C90-6103-4D3F-884F-A95B9B59A3D2}" destId="{EF8AEABA-447D-465B-8C9D-E4053BF67AA4}" srcOrd="1" destOrd="0" parTransId="{381C8EBC-757B-45AE-9717-73EF118E9596}" sibTransId="{967F295D-1C2A-4CF9-B2DE-D5F918F53377}"/>
    <dgm:cxn modelId="{465026D2-9012-452E-8632-45322051BD14}" srcId="{EF8AEABA-447D-465B-8C9D-E4053BF67AA4}" destId="{768E1E40-1ADB-48CE-80AA-69901F160E1D}" srcOrd="2" destOrd="0" parTransId="{1F4415C4-F4EA-431B-BA58-6D6017872CEA}" sibTransId="{F5597E7C-A3DA-490E-993A-40B98BC7F55A}"/>
    <dgm:cxn modelId="{3170CF51-85BB-4B99-800B-F0AF967AD7F8}" type="presOf" srcId="{CA7096C8-F983-402B-9839-3BF366EAFE71}" destId="{28D9837D-31BF-4F7C-B378-3BAAA58554B8}" srcOrd="0" destOrd="3" presId="urn:microsoft.com/office/officeart/2009/3/layout/DescendingProcess"/>
    <dgm:cxn modelId="{A658D029-C27F-48D6-BF6E-C1579EE385D2}" type="presOf" srcId="{65D79A6E-0F0F-476E-95B7-2E90288641DA}" destId="{9C476CEF-AE1F-4414-A113-C9C37A681AF1}" srcOrd="0" destOrd="0" presId="urn:microsoft.com/office/officeart/2009/3/layout/DescendingProcess"/>
    <dgm:cxn modelId="{08A030EB-8451-44E9-8D20-7F36E2487629}" srcId="{BFDB33F1-87C8-4F3D-B70F-783EDAC9B6F0}" destId="{CA7096C8-F983-402B-9839-3BF366EAFE71}" srcOrd="2" destOrd="0" parTransId="{F6692FBF-9A3D-4815-A69C-363DAFB52FC4}" sibTransId="{6B305F31-2DBE-4C4A-A93D-44031093016C}"/>
    <dgm:cxn modelId="{3E77D42B-EB79-4DDA-98BB-460628352ADD}" srcId="{BFDB33F1-87C8-4F3D-B70F-783EDAC9B6F0}" destId="{354011EB-446A-4C85-851E-C5ECA20B082E}" srcOrd="3" destOrd="0" parTransId="{5078FE6C-578C-42B8-A13F-6F818C3393E5}" sibTransId="{1F54C171-4FDE-4BD5-9565-F7CB757DAD25}"/>
    <dgm:cxn modelId="{BF0952B4-6E8D-4B6E-A2BC-6F2B6F11E6EF}" srcId="{BFDB33F1-87C8-4F3D-B70F-783EDAC9B6F0}" destId="{9504E3C5-4CDA-4C7F-8AD2-B5BC275EE8F7}" srcOrd="0" destOrd="0" parTransId="{FB9FBDF4-7DC3-4BB8-AD2C-42C79823EFB9}" sibTransId="{F980F9E9-F1A2-4271-BA55-9601B33AE2B9}"/>
    <dgm:cxn modelId="{BDE270DD-94DB-4970-81C9-B83A2C75487E}" srcId="{65D79A6E-0F0F-476E-95B7-2E90288641DA}" destId="{B7B67C3D-71BB-4B9E-A807-8FBF9E5C480D}" srcOrd="1" destOrd="0" parTransId="{EFAA2502-36FE-43F3-BF81-DD4DF83EB47F}" sibTransId="{59198429-675C-458C-934F-3FED1F1EC32F}"/>
    <dgm:cxn modelId="{9B9808FC-6845-464E-997E-8B0A8330EC1C}" type="presOf" srcId="{460A3104-287F-4EC8-AF6F-5DA66A8B0477}" destId="{8E4FAFD1-C6A6-489A-96CC-1147503F6F4F}" srcOrd="0" destOrd="1" presId="urn:microsoft.com/office/officeart/2009/3/layout/DescendingProcess"/>
    <dgm:cxn modelId="{81774DE6-117B-4054-A881-D754224AFFBE}" type="presOf" srcId="{967F295D-1C2A-4CF9-B2DE-D5F918F53377}" destId="{03842274-0CF6-4A9B-9F13-37BE63709D8D}" srcOrd="0" destOrd="0" presId="urn:microsoft.com/office/officeart/2009/3/layout/DescendingProcess"/>
    <dgm:cxn modelId="{2E3E4A05-1F5F-48FC-8793-72149535CE66}" type="presOf" srcId="{3D4FE88C-EEB5-4F49-9195-048C4FB4DA92}" destId="{28D9837D-31BF-4F7C-B378-3BAAA58554B8}" srcOrd="0" destOrd="2" presId="urn:microsoft.com/office/officeart/2009/3/layout/DescendingProcess"/>
    <dgm:cxn modelId="{0C829BE3-0B40-4C64-9FFC-FD4598024781}" type="presOf" srcId="{9AD0EC19-9C2E-4837-80C6-9167A3EB57A8}" destId="{8E4FAFD1-C6A6-489A-96CC-1147503F6F4F}" srcOrd="0" destOrd="2" presId="urn:microsoft.com/office/officeart/2009/3/layout/DescendingProcess"/>
    <dgm:cxn modelId="{E63214D9-C956-4264-904F-6528A138F2DC}" srcId="{5CEE7C90-6103-4D3F-884F-A95B9B59A3D2}" destId="{BFDB33F1-87C8-4F3D-B70F-783EDAC9B6F0}" srcOrd="2" destOrd="0" parTransId="{CCD49A39-C197-49B9-86A4-235081010EC4}" sibTransId="{7C10AE6A-199A-46C2-AF34-243780B23CAA}"/>
    <dgm:cxn modelId="{CC1EBE4B-680C-489A-8BF6-9D5D61C2B1E9}" type="presParOf" srcId="{1332F299-12BB-428F-A32E-41AE7DA4BBC6}" destId="{DA671DF2-AC07-43C8-88EF-3EF50E391F5B}" srcOrd="0" destOrd="0" presId="urn:microsoft.com/office/officeart/2009/3/layout/DescendingProcess"/>
    <dgm:cxn modelId="{90257CDB-806B-480F-89C2-E0373CB8AA98}" type="presParOf" srcId="{1332F299-12BB-428F-A32E-41AE7DA4BBC6}" destId="{9C476CEF-AE1F-4414-A113-C9C37A681AF1}" srcOrd="1" destOrd="0" presId="urn:microsoft.com/office/officeart/2009/3/layout/DescendingProcess"/>
    <dgm:cxn modelId="{C72F03E8-7FBE-4770-98C7-E59F08B5827B}" type="presParOf" srcId="{1332F299-12BB-428F-A32E-41AE7DA4BBC6}" destId="{8E4FAFD1-C6A6-489A-96CC-1147503F6F4F}" srcOrd="2" destOrd="0" presId="urn:microsoft.com/office/officeart/2009/3/layout/DescendingProcess"/>
    <dgm:cxn modelId="{951FA8D5-E26F-4E26-B66A-684585140F5E}" type="presParOf" srcId="{1332F299-12BB-428F-A32E-41AE7DA4BBC6}" destId="{20798A6D-92DC-4607-825F-0C51EC45BC48}" srcOrd="3" destOrd="0" presId="urn:microsoft.com/office/officeart/2009/3/layout/DescendingProcess"/>
    <dgm:cxn modelId="{B74B7292-9E58-40F6-9ACC-59CC74EE678D}" type="presParOf" srcId="{20798A6D-92DC-4607-825F-0C51EC45BC48}" destId="{03842274-0CF6-4A9B-9F13-37BE63709D8D}" srcOrd="0" destOrd="0" presId="urn:microsoft.com/office/officeart/2009/3/layout/DescendingProcess"/>
    <dgm:cxn modelId="{173D253E-E3CC-4486-9487-B71C4A66A9C5}" type="presParOf" srcId="{1332F299-12BB-428F-A32E-41AE7DA4BBC6}" destId="{28D9837D-31BF-4F7C-B378-3BAAA58554B8}" srcOrd="4"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EDDD344-01A1-4D6C-A981-6882E091AB49}"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fr-FR"/>
        </a:p>
      </dgm:t>
    </dgm:pt>
    <dgm:pt modelId="{4CC16FA6-63A3-4FC8-B83E-A06835B6C1BE}">
      <dgm:prSet phldrT="[Texte]" custT="1"/>
      <dgm:spPr/>
      <dgm:t>
        <a:bodyPr/>
        <a:lstStyle/>
        <a:p>
          <a:r>
            <a:rPr lang="fr-FR" sz="2400" dirty="0" smtClean="0">
              <a:latin typeface="Calibri" panose="020F0502020204030204" pitchFamily="34" charset="0"/>
            </a:rPr>
            <a:t>Type génétique </a:t>
          </a:r>
          <a:br>
            <a:rPr lang="fr-FR" sz="2400" dirty="0" smtClean="0">
              <a:latin typeface="Calibri" panose="020F0502020204030204" pitchFamily="34" charset="0"/>
            </a:rPr>
          </a:br>
          <a:r>
            <a:rPr lang="fr-FR" sz="2400" dirty="0" smtClean="0">
              <a:latin typeface="Calibri" panose="020F0502020204030204" pitchFamily="34" charset="0"/>
            </a:rPr>
            <a:t>et rythme de reproduction </a:t>
          </a:r>
          <a:endParaRPr lang="fr-FR" sz="2400" dirty="0">
            <a:latin typeface="Calibri" panose="020F0502020204030204" pitchFamily="34" charset="0"/>
          </a:endParaRPr>
        </a:p>
      </dgm:t>
    </dgm:pt>
    <dgm:pt modelId="{F3F473BC-9993-443B-BB26-13217E2ED806}" type="parTrans" cxnId="{8675550C-F955-402F-9226-D6976B0D39F3}">
      <dgm:prSet/>
      <dgm:spPr/>
      <dgm:t>
        <a:bodyPr/>
        <a:lstStyle/>
        <a:p>
          <a:endParaRPr lang="fr-FR"/>
        </a:p>
      </dgm:t>
    </dgm:pt>
    <dgm:pt modelId="{79083CC7-61BD-4A9D-BDB6-F9896C9D1F9E}" type="sibTrans" cxnId="{8675550C-F955-402F-9226-D6976B0D39F3}">
      <dgm:prSet/>
      <dgm:spPr/>
      <dgm:t>
        <a:bodyPr/>
        <a:lstStyle/>
        <a:p>
          <a:endParaRPr lang="fr-FR"/>
        </a:p>
      </dgm:t>
    </dgm:pt>
    <dgm:pt modelId="{54A51EAF-256A-4E89-B8F0-F4A904238B59}">
      <dgm:prSet phldrT="[Texte]"/>
      <dgm:spPr>
        <a:solidFill>
          <a:srgbClr val="00B050"/>
        </a:solidFill>
      </dgm:spPr>
      <dgm:t>
        <a:bodyPr/>
        <a:lstStyle/>
        <a:p>
          <a:r>
            <a:rPr lang="fr-FR" dirty="0" smtClean="0"/>
            <a:t>Milieu chargement</a:t>
          </a:r>
          <a:endParaRPr lang="fr-FR" dirty="0"/>
        </a:p>
      </dgm:t>
    </dgm:pt>
    <dgm:pt modelId="{43E639F3-66BB-4CCF-B75F-F1ECF03A70A1}" type="parTrans" cxnId="{AE825B8C-648F-4B23-A860-FF59B153DBE2}">
      <dgm:prSet/>
      <dgm:spPr>
        <a:solidFill>
          <a:srgbClr val="00B050"/>
        </a:solidFill>
      </dgm:spPr>
      <dgm:t>
        <a:bodyPr/>
        <a:lstStyle/>
        <a:p>
          <a:endParaRPr lang="fr-FR"/>
        </a:p>
      </dgm:t>
    </dgm:pt>
    <dgm:pt modelId="{A6759E7A-4F63-4F6A-800B-997006666B26}" type="sibTrans" cxnId="{AE825B8C-648F-4B23-A860-FF59B153DBE2}">
      <dgm:prSet/>
      <dgm:spPr/>
      <dgm:t>
        <a:bodyPr/>
        <a:lstStyle/>
        <a:p>
          <a:endParaRPr lang="fr-FR"/>
        </a:p>
      </dgm:t>
    </dgm:pt>
    <dgm:pt modelId="{9C9159FF-CAE9-4083-B9AB-82FF26D98A53}">
      <dgm:prSet phldrT="[Texte]"/>
      <dgm:spPr>
        <a:solidFill>
          <a:schemeClr val="accent4"/>
        </a:solidFill>
      </dgm:spPr>
      <dgm:t>
        <a:bodyPr/>
        <a:lstStyle/>
        <a:p>
          <a:r>
            <a:rPr lang="fr-FR" dirty="0" smtClean="0"/>
            <a:t>Filière CL, CC</a:t>
          </a:r>
          <a:endParaRPr lang="fr-FR" dirty="0"/>
        </a:p>
      </dgm:t>
    </dgm:pt>
    <dgm:pt modelId="{9D193EE2-9368-4A50-B2D3-2F3B10072AAB}" type="parTrans" cxnId="{1894AB51-4D01-4B8E-882A-079EA3DDEA77}">
      <dgm:prSet/>
      <dgm:spPr>
        <a:solidFill>
          <a:schemeClr val="accent4"/>
        </a:solidFill>
      </dgm:spPr>
      <dgm:t>
        <a:bodyPr/>
        <a:lstStyle/>
        <a:p>
          <a:endParaRPr lang="fr-FR"/>
        </a:p>
      </dgm:t>
    </dgm:pt>
    <dgm:pt modelId="{0DFE0E10-BCA7-4F28-A1B3-E08482E70E78}" type="sibTrans" cxnId="{1894AB51-4D01-4B8E-882A-079EA3DDEA77}">
      <dgm:prSet/>
      <dgm:spPr/>
      <dgm:t>
        <a:bodyPr/>
        <a:lstStyle/>
        <a:p>
          <a:endParaRPr lang="fr-FR"/>
        </a:p>
      </dgm:t>
    </dgm:pt>
    <dgm:pt modelId="{36BB4E0A-140D-4FE3-9758-DCD97F5A5F95}">
      <dgm:prSet phldrT="[Texte]"/>
      <dgm:spPr/>
      <dgm:t>
        <a:bodyPr/>
        <a:lstStyle/>
        <a:p>
          <a:r>
            <a:rPr lang="fr-FR" dirty="0" smtClean="0"/>
            <a:t>Travail, conduite adaptée aux autres ateliers de l’exploitation </a:t>
          </a:r>
          <a:endParaRPr lang="fr-FR" dirty="0"/>
        </a:p>
      </dgm:t>
    </dgm:pt>
    <dgm:pt modelId="{D2597C52-9E03-4F95-9EA2-46E4D68A8D5A}" type="parTrans" cxnId="{8C1CB73A-9753-417B-963B-6493C3336229}">
      <dgm:prSet/>
      <dgm:spPr/>
      <dgm:t>
        <a:bodyPr/>
        <a:lstStyle/>
        <a:p>
          <a:endParaRPr lang="fr-FR"/>
        </a:p>
      </dgm:t>
    </dgm:pt>
    <dgm:pt modelId="{E28E7A83-37DA-43DF-9C84-AC30CC953BFC}" type="sibTrans" cxnId="{8C1CB73A-9753-417B-963B-6493C3336229}">
      <dgm:prSet/>
      <dgm:spPr/>
      <dgm:t>
        <a:bodyPr/>
        <a:lstStyle/>
        <a:p>
          <a:endParaRPr lang="fr-FR"/>
        </a:p>
      </dgm:t>
    </dgm:pt>
    <dgm:pt modelId="{982E87D0-32D5-4B1A-B4EE-6A5F9338AA57}" type="pres">
      <dgm:prSet presAssocID="{BEDDD344-01A1-4D6C-A981-6882E091AB49}" presName="cycle" presStyleCnt="0">
        <dgm:presLayoutVars>
          <dgm:chMax val="1"/>
          <dgm:dir/>
          <dgm:animLvl val="ctr"/>
          <dgm:resizeHandles val="exact"/>
        </dgm:presLayoutVars>
      </dgm:prSet>
      <dgm:spPr/>
      <dgm:t>
        <a:bodyPr/>
        <a:lstStyle/>
        <a:p>
          <a:endParaRPr lang="fr-FR"/>
        </a:p>
      </dgm:t>
    </dgm:pt>
    <dgm:pt modelId="{AC543667-5CD1-4A46-8D3C-C13379089DD8}" type="pres">
      <dgm:prSet presAssocID="{4CC16FA6-63A3-4FC8-B83E-A06835B6C1BE}" presName="centerShape" presStyleLbl="node0" presStyleIdx="0" presStyleCnt="1" custScaleX="175190" custScaleY="55829"/>
      <dgm:spPr>
        <a:prstGeom prst="rect">
          <a:avLst/>
        </a:prstGeom>
      </dgm:spPr>
      <dgm:t>
        <a:bodyPr/>
        <a:lstStyle/>
        <a:p>
          <a:endParaRPr lang="fr-FR"/>
        </a:p>
      </dgm:t>
    </dgm:pt>
    <dgm:pt modelId="{C716DFF9-7B98-41F4-9827-0FC89B2C07D4}" type="pres">
      <dgm:prSet presAssocID="{43E639F3-66BB-4CCF-B75F-F1ECF03A70A1}" presName="parTrans" presStyleLbl="bgSibTrans2D1" presStyleIdx="0" presStyleCnt="3" custAng="1070775" custScaleX="35772" custLinFactNeighborX="-2708" custLinFactNeighborY="51589"/>
      <dgm:spPr/>
      <dgm:t>
        <a:bodyPr/>
        <a:lstStyle/>
        <a:p>
          <a:endParaRPr lang="fr-FR"/>
        </a:p>
      </dgm:t>
    </dgm:pt>
    <dgm:pt modelId="{F63141A4-3B8F-48D6-8A39-E73A3DB80E83}" type="pres">
      <dgm:prSet presAssocID="{54A51EAF-256A-4E89-B8F0-F4A904238B59}" presName="node" presStyleLbl="node1" presStyleIdx="0" presStyleCnt="3" custScaleX="72297" custScaleY="64094" custRadScaleRad="134117" custRadScaleInc="6900">
        <dgm:presLayoutVars>
          <dgm:bulletEnabled val="1"/>
        </dgm:presLayoutVars>
      </dgm:prSet>
      <dgm:spPr/>
      <dgm:t>
        <a:bodyPr/>
        <a:lstStyle/>
        <a:p>
          <a:endParaRPr lang="fr-FR"/>
        </a:p>
      </dgm:t>
    </dgm:pt>
    <dgm:pt modelId="{CB7131DA-2B15-496F-846A-4ABB085823BA}" type="pres">
      <dgm:prSet presAssocID="{9D193EE2-9368-4A50-B2D3-2F3B10072AAB}" presName="parTrans" presStyleLbl="bgSibTrans2D1" presStyleIdx="1" presStyleCnt="3" custScaleX="56335" custLinFactNeighborX="331" custLinFactNeighborY="40379"/>
      <dgm:spPr/>
      <dgm:t>
        <a:bodyPr/>
        <a:lstStyle/>
        <a:p>
          <a:endParaRPr lang="fr-FR"/>
        </a:p>
      </dgm:t>
    </dgm:pt>
    <dgm:pt modelId="{EEAAA8D4-906C-4E22-B695-E6E1F55F34D3}" type="pres">
      <dgm:prSet presAssocID="{9C9159FF-CAE9-4083-B9AB-82FF26D98A53}" presName="node" presStyleLbl="node1" presStyleIdx="1" presStyleCnt="3" custScaleX="77749" custScaleY="65723">
        <dgm:presLayoutVars>
          <dgm:bulletEnabled val="1"/>
        </dgm:presLayoutVars>
      </dgm:prSet>
      <dgm:spPr/>
      <dgm:t>
        <a:bodyPr/>
        <a:lstStyle/>
        <a:p>
          <a:endParaRPr lang="fr-FR"/>
        </a:p>
      </dgm:t>
    </dgm:pt>
    <dgm:pt modelId="{B21CE2D1-EB26-4E3B-958B-0BC3638719B6}" type="pres">
      <dgm:prSet presAssocID="{D2597C52-9E03-4F95-9EA2-46E4D68A8D5A}" presName="parTrans" presStyleLbl="bgSibTrans2D1" presStyleIdx="2" presStyleCnt="3" custAng="20035198" custScaleX="35487" custLinFactNeighborX="-4081" custLinFactNeighborY="68229"/>
      <dgm:spPr/>
      <dgm:t>
        <a:bodyPr/>
        <a:lstStyle/>
        <a:p>
          <a:endParaRPr lang="fr-FR"/>
        </a:p>
      </dgm:t>
    </dgm:pt>
    <dgm:pt modelId="{1BF25760-C446-4AAA-B93E-D28C7FC0AAFB}" type="pres">
      <dgm:prSet presAssocID="{36BB4E0A-140D-4FE3-9758-DCD97F5A5F95}" presName="node" presStyleLbl="node1" presStyleIdx="2" presStyleCnt="3" custRadScaleRad="133250" custRadScaleInc="-9579">
        <dgm:presLayoutVars>
          <dgm:bulletEnabled val="1"/>
        </dgm:presLayoutVars>
      </dgm:prSet>
      <dgm:spPr/>
      <dgm:t>
        <a:bodyPr/>
        <a:lstStyle/>
        <a:p>
          <a:endParaRPr lang="fr-FR"/>
        </a:p>
      </dgm:t>
    </dgm:pt>
  </dgm:ptLst>
  <dgm:cxnLst>
    <dgm:cxn modelId="{C20BC60D-58FE-4065-A5AD-1E2B15F438FA}" type="presOf" srcId="{9C9159FF-CAE9-4083-B9AB-82FF26D98A53}" destId="{EEAAA8D4-906C-4E22-B695-E6E1F55F34D3}" srcOrd="0" destOrd="0" presId="urn:microsoft.com/office/officeart/2005/8/layout/radial4"/>
    <dgm:cxn modelId="{8520FE46-3532-4279-9D27-ADE5BD9DF4CF}" type="presOf" srcId="{43E639F3-66BB-4CCF-B75F-F1ECF03A70A1}" destId="{C716DFF9-7B98-41F4-9827-0FC89B2C07D4}" srcOrd="0" destOrd="0" presId="urn:microsoft.com/office/officeart/2005/8/layout/radial4"/>
    <dgm:cxn modelId="{C7CD2653-0C04-4E23-9B86-ECD4028ACBDF}" type="presOf" srcId="{4CC16FA6-63A3-4FC8-B83E-A06835B6C1BE}" destId="{AC543667-5CD1-4A46-8D3C-C13379089DD8}" srcOrd="0" destOrd="0" presId="urn:microsoft.com/office/officeart/2005/8/layout/radial4"/>
    <dgm:cxn modelId="{1894AB51-4D01-4B8E-882A-079EA3DDEA77}" srcId="{4CC16FA6-63A3-4FC8-B83E-A06835B6C1BE}" destId="{9C9159FF-CAE9-4083-B9AB-82FF26D98A53}" srcOrd="1" destOrd="0" parTransId="{9D193EE2-9368-4A50-B2D3-2F3B10072AAB}" sibTransId="{0DFE0E10-BCA7-4F28-A1B3-E08482E70E78}"/>
    <dgm:cxn modelId="{8675550C-F955-402F-9226-D6976B0D39F3}" srcId="{BEDDD344-01A1-4D6C-A981-6882E091AB49}" destId="{4CC16FA6-63A3-4FC8-B83E-A06835B6C1BE}" srcOrd="0" destOrd="0" parTransId="{F3F473BC-9993-443B-BB26-13217E2ED806}" sibTransId="{79083CC7-61BD-4A9D-BDB6-F9896C9D1F9E}"/>
    <dgm:cxn modelId="{8C1CB73A-9753-417B-963B-6493C3336229}" srcId="{4CC16FA6-63A3-4FC8-B83E-A06835B6C1BE}" destId="{36BB4E0A-140D-4FE3-9758-DCD97F5A5F95}" srcOrd="2" destOrd="0" parTransId="{D2597C52-9E03-4F95-9EA2-46E4D68A8D5A}" sibTransId="{E28E7A83-37DA-43DF-9C84-AC30CC953BFC}"/>
    <dgm:cxn modelId="{95D8B316-1F41-4162-A3E9-F19336472956}" type="presOf" srcId="{D2597C52-9E03-4F95-9EA2-46E4D68A8D5A}" destId="{B21CE2D1-EB26-4E3B-958B-0BC3638719B6}" srcOrd="0" destOrd="0" presId="urn:microsoft.com/office/officeart/2005/8/layout/radial4"/>
    <dgm:cxn modelId="{A82B5E09-0BFA-4BF7-97D2-5EA096351148}" type="presOf" srcId="{9D193EE2-9368-4A50-B2D3-2F3B10072AAB}" destId="{CB7131DA-2B15-496F-846A-4ABB085823BA}" srcOrd="0" destOrd="0" presId="urn:microsoft.com/office/officeart/2005/8/layout/radial4"/>
    <dgm:cxn modelId="{AE825B8C-648F-4B23-A860-FF59B153DBE2}" srcId="{4CC16FA6-63A3-4FC8-B83E-A06835B6C1BE}" destId="{54A51EAF-256A-4E89-B8F0-F4A904238B59}" srcOrd="0" destOrd="0" parTransId="{43E639F3-66BB-4CCF-B75F-F1ECF03A70A1}" sibTransId="{A6759E7A-4F63-4F6A-800B-997006666B26}"/>
    <dgm:cxn modelId="{4D6D7D20-78BC-47B6-8595-99C76C0DCC6C}" type="presOf" srcId="{BEDDD344-01A1-4D6C-A981-6882E091AB49}" destId="{982E87D0-32D5-4B1A-B4EE-6A5F9338AA57}" srcOrd="0" destOrd="0" presId="urn:microsoft.com/office/officeart/2005/8/layout/radial4"/>
    <dgm:cxn modelId="{5F275C8B-4A3F-4855-8317-02C187CA7678}" type="presOf" srcId="{36BB4E0A-140D-4FE3-9758-DCD97F5A5F95}" destId="{1BF25760-C446-4AAA-B93E-D28C7FC0AAFB}" srcOrd="0" destOrd="0" presId="urn:microsoft.com/office/officeart/2005/8/layout/radial4"/>
    <dgm:cxn modelId="{90756B25-19F1-41AC-B331-FEF909FA11D2}" type="presOf" srcId="{54A51EAF-256A-4E89-B8F0-F4A904238B59}" destId="{F63141A4-3B8F-48D6-8A39-E73A3DB80E83}" srcOrd="0" destOrd="0" presId="urn:microsoft.com/office/officeart/2005/8/layout/radial4"/>
    <dgm:cxn modelId="{04B83B6C-9631-4616-B4CF-F9E99C3A49B8}" type="presParOf" srcId="{982E87D0-32D5-4B1A-B4EE-6A5F9338AA57}" destId="{AC543667-5CD1-4A46-8D3C-C13379089DD8}" srcOrd="0" destOrd="0" presId="urn:microsoft.com/office/officeart/2005/8/layout/radial4"/>
    <dgm:cxn modelId="{9F4809BE-9310-4DF0-A18E-46DCF16FEC4F}" type="presParOf" srcId="{982E87D0-32D5-4B1A-B4EE-6A5F9338AA57}" destId="{C716DFF9-7B98-41F4-9827-0FC89B2C07D4}" srcOrd="1" destOrd="0" presId="urn:microsoft.com/office/officeart/2005/8/layout/radial4"/>
    <dgm:cxn modelId="{AF476954-6AD9-4425-8173-28AC1EC92B58}" type="presParOf" srcId="{982E87D0-32D5-4B1A-B4EE-6A5F9338AA57}" destId="{F63141A4-3B8F-48D6-8A39-E73A3DB80E83}" srcOrd="2" destOrd="0" presId="urn:microsoft.com/office/officeart/2005/8/layout/radial4"/>
    <dgm:cxn modelId="{E3DF8307-8B53-47A5-BA22-61371FE565A2}" type="presParOf" srcId="{982E87D0-32D5-4B1A-B4EE-6A5F9338AA57}" destId="{CB7131DA-2B15-496F-846A-4ABB085823BA}" srcOrd="3" destOrd="0" presId="urn:microsoft.com/office/officeart/2005/8/layout/radial4"/>
    <dgm:cxn modelId="{405E713D-0871-48B9-AC42-F89D66541525}" type="presParOf" srcId="{982E87D0-32D5-4B1A-B4EE-6A5F9338AA57}" destId="{EEAAA8D4-906C-4E22-B695-E6E1F55F34D3}" srcOrd="4" destOrd="0" presId="urn:microsoft.com/office/officeart/2005/8/layout/radial4"/>
    <dgm:cxn modelId="{A99EA33E-6A72-4DDC-8D71-53B99070FB50}" type="presParOf" srcId="{982E87D0-32D5-4B1A-B4EE-6A5F9338AA57}" destId="{B21CE2D1-EB26-4E3B-958B-0BC3638719B6}" srcOrd="5" destOrd="0" presId="urn:microsoft.com/office/officeart/2005/8/layout/radial4"/>
    <dgm:cxn modelId="{51F98BBC-7693-4B82-8CE4-2038F28D6504}" type="presParOf" srcId="{982E87D0-32D5-4B1A-B4EE-6A5F9338AA57}" destId="{1BF25760-C446-4AAA-B93E-D28C7FC0AAF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91703-D3B1-4533-8CBC-5A102D87B337}" type="doc">
      <dgm:prSet loTypeId="urn:microsoft.com/office/officeart/2005/8/layout/process1" loCatId="process" qsTypeId="urn:microsoft.com/office/officeart/2005/8/quickstyle/simple1" qsCatId="simple" csTypeId="urn:microsoft.com/office/officeart/2005/8/colors/colorful5" csCatId="colorful" phldr="1"/>
      <dgm:spPr/>
    </dgm:pt>
    <dgm:pt modelId="{33B89B7F-479D-439F-B024-70AA633A36C9}">
      <dgm:prSet phldrT="[Texte]"/>
      <dgm:spPr>
        <a:solidFill>
          <a:schemeClr val="accent3"/>
        </a:solidFill>
      </dgm:spPr>
      <dgm:t>
        <a:bodyPr/>
        <a:lstStyle/>
        <a:p>
          <a:r>
            <a:rPr lang="fr-FR" dirty="0" smtClean="0">
              <a:latin typeface="Calibri" panose="020F0502020204030204" pitchFamily="34" charset="0"/>
            </a:rPr>
            <a:t>Achat cheptel </a:t>
          </a:r>
        </a:p>
        <a:p>
          <a:r>
            <a:rPr lang="fr-FR" dirty="0" smtClean="0">
              <a:latin typeface="Calibri" panose="020F0502020204030204" pitchFamily="34" charset="0"/>
            </a:rPr>
            <a:t>(génétique, sanitaire)</a:t>
          </a:r>
          <a:endParaRPr lang="fr-FR" dirty="0">
            <a:latin typeface="Calibri" panose="020F0502020204030204" pitchFamily="34" charset="0"/>
          </a:endParaRPr>
        </a:p>
      </dgm:t>
    </dgm:pt>
    <dgm:pt modelId="{3D34D065-96C8-4012-A03E-DAF020049685}" type="parTrans" cxnId="{A622E5D0-1A7F-4FED-A89C-9D3092CABCEE}">
      <dgm:prSet/>
      <dgm:spPr/>
      <dgm:t>
        <a:bodyPr/>
        <a:lstStyle/>
        <a:p>
          <a:endParaRPr lang="fr-FR">
            <a:latin typeface="Calibri" panose="020F0502020204030204" pitchFamily="34" charset="0"/>
          </a:endParaRPr>
        </a:p>
      </dgm:t>
    </dgm:pt>
    <dgm:pt modelId="{72E1EB54-BBA3-46EF-B778-30700908A8BC}" type="sibTrans" cxnId="{A622E5D0-1A7F-4FED-A89C-9D3092CABCEE}">
      <dgm:prSet/>
      <dgm:spPr>
        <a:solidFill>
          <a:schemeClr val="accent3"/>
        </a:solidFill>
      </dgm:spPr>
      <dgm:t>
        <a:bodyPr/>
        <a:lstStyle/>
        <a:p>
          <a:endParaRPr lang="fr-FR">
            <a:latin typeface="Calibri" panose="020F0502020204030204" pitchFamily="34" charset="0"/>
          </a:endParaRPr>
        </a:p>
      </dgm:t>
    </dgm:pt>
    <dgm:pt modelId="{173FB2BD-EF2F-48B9-ACC2-DFABEBFE4F48}">
      <dgm:prSet phldrT="[Texte]"/>
      <dgm:spPr>
        <a:solidFill>
          <a:srgbClr val="90C226"/>
        </a:solidFill>
      </dgm:spPr>
      <dgm:t>
        <a:bodyPr/>
        <a:lstStyle/>
        <a:p>
          <a:r>
            <a:rPr lang="fr-FR" dirty="0" smtClean="0">
              <a:latin typeface="Calibri" panose="020F0502020204030204" pitchFamily="34" charset="0"/>
            </a:rPr>
            <a:t>Reproductible stabilité des périodes d’agnelage</a:t>
          </a:r>
          <a:endParaRPr lang="fr-FR" dirty="0">
            <a:latin typeface="Calibri" panose="020F0502020204030204" pitchFamily="34" charset="0"/>
          </a:endParaRPr>
        </a:p>
      </dgm:t>
    </dgm:pt>
    <dgm:pt modelId="{46CBDCC7-23C1-45E2-B913-76BB7C4600FD}" type="parTrans" cxnId="{1696F7BB-B991-45B8-9448-C58065E426A9}">
      <dgm:prSet/>
      <dgm:spPr/>
      <dgm:t>
        <a:bodyPr/>
        <a:lstStyle/>
        <a:p>
          <a:endParaRPr lang="fr-FR">
            <a:latin typeface="Calibri" panose="020F0502020204030204" pitchFamily="34" charset="0"/>
          </a:endParaRPr>
        </a:p>
      </dgm:t>
    </dgm:pt>
    <dgm:pt modelId="{3AEED270-B88C-44C6-8C8C-78DCC62E7113}" type="sibTrans" cxnId="{1696F7BB-B991-45B8-9448-C58065E426A9}">
      <dgm:prSet/>
      <dgm:spPr>
        <a:solidFill>
          <a:schemeClr val="accent1"/>
        </a:solidFill>
      </dgm:spPr>
      <dgm:t>
        <a:bodyPr/>
        <a:lstStyle/>
        <a:p>
          <a:endParaRPr lang="fr-FR">
            <a:latin typeface="Calibri" panose="020F0502020204030204" pitchFamily="34" charset="0"/>
          </a:endParaRPr>
        </a:p>
      </dgm:t>
    </dgm:pt>
    <dgm:pt modelId="{EA03A74D-EE79-4F76-8A67-7929891929DA}">
      <dgm:prSet phldrT="[Texte]"/>
      <dgm:spPr/>
      <dgm:t>
        <a:bodyPr/>
        <a:lstStyle/>
        <a:p>
          <a:r>
            <a:rPr lang="fr-FR" dirty="0" smtClean="0">
              <a:latin typeface="Calibri" panose="020F0502020204030204" pitchFamily="34" charset="0"/>
            </a:rPr>
            <a:t>Pyramide des  âges, gestion des agnelles </a:t>
          </a:r>
          <a:endParaRPr lang="fr-FR" dirty="0">
            <a:latin typeface="Calibri" panose="020F0502020204030204" pitchFamily="34" charset="0"/>
          </a:endParaRPr>
        </a:p>
      </dgm:t>
    </dgm:pt>
    <dgm:pt modelId="{2230C3A8-EE74-4E9C-A3D9-DAE881B05825}" type="parTrans" cxnId="{842A6A6C-5DF8-40D5-964A-1608689D8623}">
      <dgm:prSet/>
      <dgm:spPr/>
      <dgm:t>
        <a:bodyPr/>
        <a:lstStyle/>
        <a:p>
          <a:endParaRPr lang="fr-FR">
            <a:latin typeface="Calibri" panose="020F0502020204030204" pitchFamily="34" charset="0"/>
          </a:endParaRPr>
        </a:p>
      </dgm:t>
    </dgm:pt>
    <dgm:pt modelId="{FD91000A-64DF-430F-93FF-D7A253956899}" type="sibTrans" cxnId="{842A6A6C-5DF8-40D5-964A-1608689D8623}">
      <dgm:prSet/>
      <dgm:spPr/>
      <dgm:t>
        <a:bodyPr/>
        <a:lstStyle/>
        <a:p>
          <a:endParaRPr lang="fr-FR">
            <a:latin typeface="Calibri" panose="020F0502020204030204" pitchFamily="34" charset="0"/>
          </a:endParaRPr>
        </a:p>
      </dgm:t>
    </dgm:pt>
    <dgm:pt modelId="{17627328-CC69-4F2A-99B3-F6F505093C4C}" type="pres">
      <dgm:prSet presAssocID="{00691703-D3B1-4533-8CBC-5A102D87B337}" presName="Name0" presStyleCnt="0">
        <dgm:presLayoutVars>
          <dgm:dir/>
          <dgm:resizeHandles val="exact"/>
        </dgm:presLayoutVars>
      </dgm:prSet>
      <dgm:spPr/>
    </dgm:pt>
    <dgm:pt modelId="{768D2B37-C282-49AD-A632-9ED8080955E2}" type="pres">
      <dgm:prSet presAssocID="{33B89B7F-479D-439F-B024-70AA633A36C9}" presName="node" presStyleLbl="node1" presStyleIdx="0" presStyleCnt="3" custScaleY="63238">
        <dgm:presLayoutVars>
          <dgm:bulletEnabled val="1"/>
        </dgm:presLayoutVars>
      </dgm:prSet>
      <dgm:spPr/>
      <dgm:t>
        <a:bodyPr/>
        <a:lstStyle/>
        <a:p>
          <a:endParaRPr lang="fr-FR"/>
        </a:p>
      </dgm:t>
    </dgm:pt>
    <dgm:pt modelId="{8C8A5470-DD46-46B0-83D5-242E214F2638}" type="pres">
      <dgm:prSet presAssocID="{72E1EB54-BBA3-46EF-B778-30700908A8BC}" presName="sibTrans" presStyleLbl="sibTrans2D1" presStyleIdx="0" presStyleCnt="2"/>
      <dgm:spPr/>
      <dgm:t>
        <a:bodyPr/>
        <a:lstStyle/>
        <a:p>
          <a:endParaRPr lang="fr-FR"/>
        </a:p>
      </dgm:t>
    </dgm:pt>
    <dgm:pt modelId="{4DB058FF-BC03-4E41-93F1-6897E8343C2B}" type="pres">
      <dgm:prSet presAssocID="{72E1EB54-BBA3-46EF-B778-30700908A8BC}" presName="connectorText" presStyleLbl="sibTrans2D1" presStyleIdx="0" presStyleCnt="2"/>
      <dgm:spPr/>
      <dgm:t>
        <a:bodyPr/>
        <a:lstStyle/>
        <a:p>
          <a:endParaRPr lang="fr-FR"/>
        </a:p>
      </dgm:t>
    </dgm:pt>
    <dgm:pt modelId="{29587240-007E-4154-817A-D9B9DDDC11D1}" type="pres">
      <dgm:prSet presAssocID="{173FB2BD-EF2F-48B9-ACC2-DFABEBFE4F48}" presName="node" presStyleLbl="node1" presStyleIdx="1" presStyleCnt="3" custScaleY="74724">
        <dgm:presLayoutVars>
          <dgm:bulletEnabled val="1"/>
        </dgm:presLayoutVars>
      </dgm:prSet>
      <dgm:spPr/>
      <dgm:t>
        <a:bodyPr/>
        <a:lstStyle/>
        <a:p>
          <a:endParaRPr lang="fr-FR"/>
        </a:p>
      </dgm:t>
    </dgm:pt>
    <dgm:pt modelId="{D989487A-D547-4721-A1A8-B82713924617}" type="pres">
      <dgm:prSet presAssocID="{3AEED270-B88C-44C6-8C8C-78DCC62E7113}" presName="sibTrans" presStyleLbl="sibTrans2D1" presStyleIdx="1" presStyleCnt="2"/>
      <dgm:spPr/>
      <dgm:t>
        <a:bodyPr/>
        <a:lstStyle/>
        <a:p>
          <a:endParaRPr lang="fr-FR"/>
        </a:p>
      </dgm:t>
    </dgm:pt>
    <dgm:pt modelId="{EA524DFE-3193-4BD1-A70E-AFFF50D5C3D5}" type="pres">
      <dgm:prSet presAssocID="{3AEED270-B88C-44C6-8C8C-78DCC62E7113}" presName="connectorText" presStyleLbl="sibTrans2D1" presStyleIdx="1" presStyleCnt="2"/>
      <dgm:spPr/>
      <dgm:t>
        <a:bodyPr/>
        <a:lstStyle/>
        <a:p>
          <a:endParaRPr lang="fr-FR"/>
        </a:p>
      </dgm:t>
    </dgm:pt>
    <dgm:pt modelId="{B4CCFE0C-E3D9-49ED-B00E-A37CD73BC9AF}" type="pres">
      <dgm:prSet presAssocID="{EA03A74D-EE79-4F76-8A67-7929891929DA}" presName="node" presStyleLbl="node1" presStyleIdx="2" presStyleCnt="3" custScaleY="74724">
        <dgm:presLayoutVars>
          <dgm:bulletEnabled val="1"/>
        </dgm:presLayoutVars>
      </dgm:prSet>
      <dgm:spPr/>
      <dgm:t>
        <a:bodyPr/>
        <a:lstStyle/>
        <a:p>
          <a:endParaRPr lang="fr-FR"/>
        </a:p>
      </dgm:t>
    </dgm:pt>
  </dgm:ptLst>
  <dgm:cxnLst>
    <dgm:cxn modelId="{C497CBE0-4273-43A0-AA0B-3BF14A32603C}" type="presOf" srcId="{72E1EB54-BBA3-46EF-B778-30700908A8BC}" destId="{8C8A5470-DD46-46B0-83D5-242E214F2638}" srcOrd="0" destOrd="0" presId="urn:microsoft.com/office/officeart/2005/8/layout/process1"/>
    <dgm:cxn modelId="{116A3A74-32C9-4497-A551-9CDECC895E65}" type="presOf" srcId="{173FB2BD-EF2F-48B9-ACC2-DFABEBFE4F48}" destId="{29587240-007E-4154-817A-D9B9DDDC11D1}" srcOrd="0" destOrd="0" presId="urn:microsoft.com/office/officeart/2005/8/layout/process1"/>
    <dgm:cxn modelId="{57C98E0C-0604-4E23-973F-82A8200DB12A}" type="presOf" srcId="{00691703-D3B1-4533-8CBC-5A102D87B337}" destId="{17627328-CC69-4F2A-99B3-F6F505093C4C}" srcOrd="0" destOrd="0" presId="urn:microsoft.com/office/officeart/2005/8/layout/process1"/>
    <dgm:cxn modelId="{AA05E5EF-3A01-44C0-8470-855F262C19A0}" type="presOf" srcId="{EA03A74D-EE79-4F76-8A67-7929891929DA}" destId="{B4CCFE0C-E3D9-49ED-B00E-A37CD73BC9AF}" srcOrd="0" destOrd="0" presId="urn:microsoft.com/office/officeart/2005/8/layout/process1"/>
    <dgm:cxn modelId="{1696F7BB-B991-45B8-9448-C58065E426A9}" srcId="{00691703-D3B1-4533-8CBC-5A102D87B337}" destId="{173FB2BD-EF2F-48B9-ACC2-DFABEBFE4F48}" srcOrd="1" destOrd="0" parTransId="{46CBDCC7-23C1-45E2-B913-76BB7C4600FD}" sibTransId="{3AEED270-B88C-44C6-8C8C-78DCC62E7113}"/>
    <dgm:cxn modelId="{0CE88810-C66B-4548-9CB5-E05A3747AF26}" type="presOf" srcId="{3AEED270-B88C-44C6-8C8C-78DCC62E7113}" destId="{D989487A-D547-4721-A1A8-B82713924617}" srcOrd="0" destOrd="0" presId="urn:microsoft.com/office/officeart/2005/8/layout/process1"/>
    <dgm:cxn modelId="{7B97986A-3005-4E74-BC92-3C13CBCCFDD5}" type="presOf" srcId="{33B89B7F-479D-439F-B024-70AA633A36C9}" destId="{768D2B37-C282-49AD-A632-9ED8080955E2}" srcOrd="0" destOrd="0" presId="urn:microsoft.com/office/officeart/2005/8/layout/process1"/>
    <dgm:cxn modelId="{A622E5D0-1A7F-4FED-A89C-9D3092CABCEE}" srcId="{00691703-D3B1-4533-8CBC-5A102D87B337}" destId="{33B89B7F-479D-439F-B024-70AA633A36C9}" srcOrd="0" destOrd="0" parTransId="{3D34D065-96C8-4012-A03E-DAF020049685}" sibTransId="{72E1EB54-BBA3-46EF-B778-30700908A8BC}"/>
    <dgm:cxn modelId="{842A6A6C-5DF8-40D5-964A-1608689D8623}" srcId="{00691703-D3B1-4533-8CBC-5A102D87B337}" destId="{EA03A74D-EE79-4F76-8A67-7929891929DA}" srcOrd="2" destOrd="0" parTransId="{2230C3A8-EE74-4E9C-A3D9-DAE881B05825}" sibTransId="{FD91000A-64DF-430F-93FF-D7A253956899}"/>
    <dgm:cxn modelId="{3C717CB7-92F6-4D32-8F2F-C5EE7B280FCA}" type="presOf" srcId="{72E1EB54-BBA3-46EF-B778-30700908A8BC}" destId="{4DB058FF-BC03-4E41-93F1-6897E8343C2B}" srcOrd="1" destOrd="0" presId="urn:microsoft.com/office/officeart/2005/8/layout/process1"/>
    <dgm:cxn modelId="{F96C7C49-D77F-428F-A5CE-FEA53DFCF82F}" type="presOf" srcId="{3AEED270-B88C-44C6-8C8C-78DCC62E7113}" destId="{EA524DFE-3193-4BD1-A70E-AFFF50D5C3D5}" srcOrd="1" destOrd="0" presId="urn:microsoft.com/office/officeart/2005/8/layout/process1"/>
    <dgm:cxn modelId="{6F6702DA-B4E9-480F-9752-9072B398D79E}" type="presParOf" srcId="{17627328-CC69-4F2A-99B3-F6F505093C4C}" destId="{768D2B37-C282-49AD-A632-9ED8080955E2}" srcOrd="0" destOrd="0" presId="urn:microsoft.com/office/officeart/2005/8/layout/process1"/>
    <dgm:cxn modelId="{8311F12F-A7B5-4419-82DA-F3DEAFD8C3F6}" type="presParOf" srcId="{17627328-CC69-4F2A-99B3-F6F505093C4C}" destId="{8C8A5470-DD46-46B0-83D5-242E214F2638}" srcOrd="1" destOrd="0" presId="urn:microsoft.com/office/officeart/2005/8/layout/process1"/>
    <dgm:cxn modelId="{F90827E9-5F73-4702-8612-7B0EFFE0A4B2}" type="presParOf" srcId="{8C8A5470-DD46-46B0-83D5-242E214F2638}" destId="{4DB058FF-BC03-4E41-93F1-6897E8343C2B}" srcOrd="0" destOrd="0" presId="urn:microsoft.com/office/officeart/2005/8/layout/process1"/>
    <dgm:cxn modelId="{0B08CC66-91E2-4ADD-96C3-2050F3219793}" type="presParOf" srcId="{17627328-CC69-4F2A-99B3-F6F505093C4C}" destId="{29587240-007E-4154-817A-D9B9DDDC11D1}" srcOrd="2" destOrd="0" presId="urn:microsoft.com/office/officeart/2005/8/layout/process1"/>
    <dgm:cxn modelId="{AA8D529C-5D1C-443A-8DF8-09121BFFAF61}" type="presParOf" srcId="{17627328-CC69-4F2A-99B3-F6F505093C4C}" destId="{D989487A-D547-4721-A1A8-B82713924617}" srcOrd="3" destOrd="0" presId="urn:microsoft.com/office/officeart/2005/8/layout/process1"/>
    <dgm:cxn modelId="{DC774538-09AF-4AF9-ACBE-D6E907A19C61}" type="presParOf" srcId="{D989487A-D547-4721-A1A8-B82713924617}" destId="{EA524DFE-3193-4BD1-A70E-AFFF50D5C3D5}" srcOrd="0" destOrd="0" presId="urn:microsoft.com/office/officeart/2005/8/layout/process1"/>
    <dgm:cxn modelId="{71D9670F-3CAC-4AB2-82C0-CBEE575BC5CA}" type="presParOf" srcId="{17627328-CC69-4F2A-99B3-F6F505093C4C}" destId="{B4CCFE0C-E3D9-49ED-B00E-A37CD73BC9AF}"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22/05/2019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81671A-EC8A-4DD2-B1EA-93A979A98D71}" type="slidenum">
              <a:rPr lang="fr-FR" altLang="fr-FR" smtClean="0"/>
              <a:pPr/>
              <a:t>6</a:t>
            </a:fld>
            <a:endParaRPr lang="fr-FR" altLang="fr-FR" smtClean="0"/>
          </a:p>
        </p:txBody>
      </p:sp>
    </p:spTree>
    <p:extLst>
      <p:ext uri="{BB962C8B-B14F-4D97-AF65-F5344CB8AC3E}">
        <p14:creationId xmlns:p14="http://schemas.microsoft.com/office/powerpoint/2010/main" val="98940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FF5057-928B-4980-A02C-1AAE68236411}" type="slidenum">
              <a:rPr lang="fr-FR" altLang="fr-FR" smtClean="0"/>
              <a:pPr/>
              <a:t>16</a:t>
            </a:fld>
            <a:endParaRPr lang="fr-FR" altLang="fr-FR"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A votre disposition, 2 fiches :</a:t>
            </a:r>
          </a:p>
          <a:p>
            <a:pPr>
              <a:spcBef>
                <a:spcPct val="0"/>
              </a:spcBef>
            </a:pPr>
            <a:r>
              <a:rPr lang="fr-FR" altLang="fr-FR" smtClean="0"/>
              <a:t>« Réforme de la PAC 2014 – Incidence sur les systèmes d’élevages bovins et ovins viande du bassin Limousin »</a:t>
            </a:r>
          </a:p>
          <a:p>
            <a:pPr>
              <a:spcBef>
                <a:spcPct val="0"/>
              </a:spcBef>
            </a:pPr>
            <a:r>
              <a:rPr lang="fr-FR" altLang="fr-FR" smtClean="0"/>
              <a:t>«  Coût de production en élevage ovin – Identifier ses propres solutions pour améliorer son revenu »</a:t>
            </a:r>
          </a:p>
          <a:p>
            <a:pPr>
              <a:spcBef>
                <a:spcPct val="0"/>
              </a:spcBef>
            </a:pPr>
            <a:endParaRPr lang="fr-FR" altLang="fr-FR" smtClean="0"/>
          </a:p>
          <a:p>
            <a:endParaRPr lang="fr-FR" altLang="fr-FR" b="1" smtClean="0"/>
          </a:p>
        </p:txBody>
      </p:sp>
    </p:spTree>
    <p:extLst>
      <p:ext uri="{BB962C8B-B14F-4D97-AF65-F5344CB8AC3E}">
        <p14:creationId xmlns:p14="http://schemas.microsoft.com/office/powerpoint/2010/main" val="23158171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5/22/2019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hyperlink" Target="http://www.idele.fr/" TargetMode="External"/><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hyperlink" Target="http://www.inn-ovin.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9"/>
          <p:cNvSpPr txBox="1">
            <a:spLocks noChangeArrowheads="1"/>
          </p:cNvSpPr>
          <p:nvPr/>
        </p:nvSpPr>
        <p:spPr bwMode="auto">
          <a:xfrm>
            <a:off x="7213601" y="25733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sp>
        <p:nvSpPr>
          <p:cNvPr id="24580" name="Rectangle 11"/>
          <p:cNvSpPr>
            <a:spLocks noChangeArrowheads="1"/>
          </p:cNvSpPr>
          <p:nvPr/>
        </p:nvSpPr>
        <p:spPr bwMode="auto">
          <a:xfrm>
            <a:off x="2938464" y="2283897"/>
            <a:ext cx="18473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graphicFrame>
        <p:nvGraphicFramePr>
          <p:cNvPr id="181358" name="Group 110"/>
          <p:cNvGraphicFramePr>
            <a:graphicFrameLocks noGrp="1"/>
          </p:cNvGraphicFramePr>
          <p:nvPr>
            <p:extLst>
              <p:ext uri="{D42A27DB-BD31-4B8C-83A1-F6EECF244321}">
                <p14:modId xmlns:p14="http://schemas.microsoft.com/office/powerpoint/2010/main" val="4068700484"/>
              </p:ext>
            </p:extLst>
          </p:nvPr>
        </p:nvGraphicFramePr>
        <p:xfrm>
          <a:off x="690169" y="1271897"/>
          <a:ext cx="7104063" cy="4876752"/>
        </p:xfrm>
        <a:graphic>
          <a:graphicData uri="http://schemas.openxmlformats.org/drawingml/2006/table">
            <a:tbl>
              <a:tblPr bandRow="1">
                <a:tableStyleId>{0660B408-B3CF-4A94-85FC-2B1E0A45F4A2}</a:tableStyleId>
              </a:tblPr>
              <a:tblGrid>
                <a:gridCol w="4914623"/>
                <a:gridCol w="2189440"/>
              </a:tblGrid>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Construction bâtiments (aménagement inclus)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700" b="1" u="none" strike="noStrike" cap="none" normalizeH="0" baseline="0" dirty="0" smtClean="0">
                          <a:ln>
                            <a:noFill/>
                          </a:ln>
                          <a:solidFill>
                            <a:srgbClr val="008000"/>
                          </a:solidFill>
                          <a:effectLst/>
                        </a:rPr>
                        <a:t>350 à 550 €</a:t>
                      </a:r>
                      <a:br>
                        <a:rPr kumimoji="0" lang="fr-FR" altLang="fr-FR" sz="1700" b="1" u="none" strike="noStrike" cap="none" normalizeH="0" baseline="0" dirty="0" smtClean="0">
                          <a:ln>
                            <a:noFill/>
                          </a:ln>
                          <a:solidFill>
                            <a:srgbClr val="008000"/>
                          </a:solidFill>
                          <a:effectLst/>
                        </a:rPr>
                      </a:br>
                      <a:r>
                        <a:rPr kumimoji="0" lang="fr-FR" altLang="fr-FR" sz="1700" u="none" strike="noStrike" cap="none" normalizeH="0" baseline="0" dirty="0" smtClean="0">
                          <a:ln>
                            <a:noFill/>
                          </a:ln>
                          <a:effectLst/>
                        </a:rPr>
                        <a:t>/brebis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Aménagement bâtiments existants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80 à 100 </a:t>
                      </a:r>
                      <a:r>
                        <a:rPr kumimoji="0" lang="fr-FR" altLang="fr-FR" sz="1700" b="1" u="none" strike="noStrike" cap="none" normalizeH="0" baseline="0" dirty="0" smtClean="0">
                          <a:ln>
                            <a:noFill/>
                          </a:ln>
                          <a:solidFill>
                            <a:srgbClr val="008000"/>
                          </a:solidFill>
                          <a:effectLst/>
                        </a:rPr>
                        <a:t>€</a:t>
                      </a:r>
                      <a:br>
                        <a:rPr kumimoji="0" lang="fr-FR" altLang="fr-FR" sz="1700" b="1" u="none" strike="noStrike" cap="none" normalizeH="0" baseline="0" dirty="0" smtClean="0">
                          <a:ln>
                            <a:noFill/>
                          </a:ln>
                          <a:solidFill>
                            <a:srgbClr val="008000"/>
                          </a:solidFill>
                          <a:effectLst/>
                        </a:rPr>
                      </a:br>
                      <a:r>
                        <a:rPr kumimoji="0" lang="fr-FR" altLang="fr-FR" sz="1700" u="none" strike="noStrike" cap="none" normalizeH="0" baseline="0" dirty="0" smtClean="0">
                          <a:ln>
                            <a:noFill/>
                          </a:ln>
                          <a:effectLst/>
                        </a:rPr>
                        <a:t>/brebis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Parc de contention fixe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cap="none" normalizeH="0" baseline="0" dirty="0" smtClean="0">
                          <a:ln>
                            <a:noFill/>
                          </a:ln>
                          <a:solidFill>
                            <a:srgbClr val="008000"/>
                          </a:solidFill>
                          <a:effectLst/>
                        </a:rPr>
                        <a:t>3000 à 5000 €</a:t>
                      </a:r>
                      <a:endParaRPr kumimoji="0" lang="fr-FR" altLang="fr-FR" sz="1700" b="1" i="0" u="none" strike="noStrike" cap="none" normalizeH="0" baseline="0" dirty="0" smtClean="0">
                        <a:ln>
                          <a:noFill/>
                        </a:ln>
                        <a:solidFill>
                          <a:srgbClr val="008000"/>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Achat d’agnelles de bonne valeur génétique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130 à 150 €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/femelle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Achat de brebis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100 à 130 €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 femelle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Achat de béliers inscrits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450 à 550 €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/bélier</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Clôtures (électrique ou fixe)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1 à 2 €</a:t>
                      </a:r>
                    </a:p>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/ml</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Chien de troupeau</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400 €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/chiot</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bl>
          </a:graphicData>
        </a:graphic>
      </p:graphicFrame>
      <p:sp>
        <p:nvSpPr>
          <p:cNvPr id="24610" name="Titre 1"/>
          <p:cNvSpPr>
            <a:spLocks noGrp="1"/>
          </p:cNvSpPr>
          <p:nvPr>
            <p:ph type="title"/>
          </p:nvPr>
        </p:nvSpPr>
        <p:spPr>
          <a:xfrm>
            <a:off x="546652" y="190501"/>
            <a:ext cx="9690652" cy="1065213"/>
          </a:xfrm>
        </p:spPr>
        <p:txBody>
          <a:bodyPr>
            <a:noAutofit/>
          </a:bodyPr>
          <a:lstStyle/>
          <a:p>
            <a:r>
              <a:rPr lang="fr-FR" altLang="fr-FR" b="1" dirty="0" smtClean="0"/>
              <a:t>Quelques repères pour</a:t>
            </a:r>
            <a:r>
              <a:rPr lang="fr-FR" altLang="fr-FR" b="1" dirty="0"/>
              <a:t> </a:t>
            </a:r>
            <a:r>
              <a:rPr lang="fr-FR" altLang="fr-FR" b="1" dirty="0" smtClean="0"/>
              <a:t>l’investissement</a:t>
            </a:r>
          </a:p>
        </p:txBody>
      </p:sp>
      <p:sp>
        <p:nvSpPr>
          <p:cNvPr id="2461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FEDF80-2A23-4C39-89E4-F85299A7FD25}" type="slidenum">
              <a:rPr lang="fr-FR" altLang="fr-FR" smtClean="0">
                <a:solidFill>
                  <a:schemeClr val="bg1"/>
                </a:solidFill>
              </a:rPr>
              <a:pPr/>
              <a:t>10</a:t>
            </a:fld>
            <a:endParaRPr lang="fr-FR" altLang="fr-FR" smtClean="0">
              <a:solidFill>
                <a:schemeClr val="bg1"/>
              </a:solidFill>
            </a:endParaRPr>
          </a:p>
        </p:txBody>
      </p:sp>
      <p:grpSp>
        <p:nvGrpSpPr>
          <p:cNvPr id="4" name="Groupe 3"/>
          <p:cNvGrpSpPr/>
          <p:nvPr/>
        </p:nvGrpSpPr>
        <p:grpSpPr>
          <a:xfrm>
            <a:off x="8512752" y="2379593"/>
            <a:ext cx="2868155" cy="2147060"/>
            <a:chOff x="8512752" y="2379593"/>
            <a:chExt cx="2868155" cy="2147060"/>
          </a:xfrm>
        </p:grpSpPr>
        <p:grpSp>
          <p:nvGrpSpPr>
            <p:cNvPr id="2" name="Groupe 1"/>
            <p:cNvGrpSpPr/>
            <p:nvPr/>
          </p:nvGrpSpPr>
          <p:grpSpPr>
            <a:xfrm>
              <a:off x="8512752" y="2379594"/>
              <a:ext cx="2868155" cy="2147059"/>
              <a:chOff x="8333448" y="2504510"/>
              <a:chExt cx="2868155" cy="2147059"/>
            </a:xfrm>
          </p:grpSpPr>
          <p:pic>
            <p:nvPicPr>
              <p:cNvPr id="24578"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33448" y="2504511"/>
                <a:ext cx="2868155" cy="214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28"/>
              <p:cNvSpPr/>
              <p:nvPr/>
            </p:nvSpPr>
            <p:spPr>
              <a:xfrm rot="10800000">
                <a:off x="10219221" y="2504510"/>
                <a:ext cx="982382" cy="2147058"/>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 name="Isosceles Triangle 28"/>
            <p:cNvSpPr/>
            <p:nvPr/>
          </p:nvSpPr>
          <p:spPr>
            <a:xfrm>
              <a:off x="8512752" y="2379593"/>
              <a:ext cx="448733" cy="214705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16903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_019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62069">
            <a:off x="9015523" y="2385461"/>
            <a:ext cx="2592387" cy="1687512"/>
          </a:xfrm>
          <a:prstGeom prst="rect">
            <a:avLst/>
          </a:prstGeom>
          <a:noFill/>
          <a:ln>
            <a:noFill/>
          </a:ln>
          <a:effectLst>
            <a:prstShdw prst="shdw13" dist="99190" dir="3011666">
              <a:srgbClr val="80800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9900"/>
                </a:solidFill>
                <a:prstDash val="lgDashDotDot"/>
                <a:miter lim="800000"/>
                <a:headEnd/>
                <a:tailEnd/>
              </a14:hiddenLine>
            </a:ext>
          </a:extLst>
        </p:spPr>
      </p:pic>
      <p:sp>
        <p:nvSpPr>
          <p:cNvPr id="25603" name="Titre 1"/>
          <p:cNvSpPr>
            <a:spLocks noGrp="1"/>
          </p:cNvSpPr>
          <p:nvPr>
            <p:ph type="title"/>
          </p:nvPr>
        </p:nvSpPr>
        <p:spPr>
          <a:xfrm>
            <a:off x="836614" y="211206"/>
            <a:ext cx="8226425" cy="1339850"/>
          </a:xfrm>
        </p:spPr>
        <p:txBody>
          <a:bodyPr/>
          <a:lstStyle/>
          <a:p>
            <a:r>
              <a:rPr lang="fr-FR" altLang="fr-FR" b="1" dirty="0" smtClean="0"/>
              <a:t>Des objectifs techniques</a:t>
            </a:r>
            <a:r>
              <a:rPr lang="fr-FR" altLang="fr-FR" b="1" dirty="0" smtClean="0">
                <a:solidFill>
                  <a:srgbClr val="339933"/>
                </a:solidFill>
              </a:rPr>
              <a:t/>
            </a:r>
            <a:br>
              <a:rPr lang="fr-FR" altLang="fr-FR" b="1" dirty="0" smtClean="0">
                <a:solidFill>
                  <a:srgbClr val="339933"/>
                </a:solidFill>
              </a:rPr>
            </a:br>
            <a:endParaRPr lang="fr-FR" altLang="fr-FR" b="1" dirty="0" smtClean="0"/>
          </a:p>
        </p:txBody>
      </p:sp>
      <p:graphicFrame>
        <p:nvGraphicFramePr>
          <p:cNvPr id="182428" name="Group 156"/>
          <p:cNvGraphicFramePr>
            <a:graphicFrameLocks noGrp="1"/>
          </p:cNvGraphicFramePr>
          <p:nvPr>
            <p:ph idx="1"/>
            <p:extLst>
              <p:ext uri="{D42A27DB-BD31-4B8C-83A1-F6EECF244321}">
                <p14:modId xmlns:p14="http://schemas.microsoft.com/office/powerpoint/2010/main" val="518565125"/>
              </p:ext>
            </p:extLst>
          </p:nvPr>
        </p:nvGraphicFramePr>
        <p:xfrm>
          <a:off x="836614" y="1887779"/>
          <a:ext cx="7866062" cy="2682876"/>
        </p:xfrm>
        <a:graphic>
          <a:graphicData uri="http://schemas.openxmlformats.org/drawingml/2006/table">
            <a:tbl>
              <a:tblPr firstRow="1" firstCol="1">
                <a:tableStyleId>{85BE263C-DBD7-4A20-BB59-AAB30ACAA65A}</a:tableStyleId>
              </a:tblPr>
              <a:tblGrid>
                <a:gridCol w="4008141"/>
                <a:gridCol w="3857921"/>
              </a:tblGrid>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2400" u="none" strike="noStrike" cap="none" normalizeH="0" baseline="0" dirty="0" smtClean="0">
                          <a:ln>
                            <a:noFill/>
                          </a:ln>
                          <a:solidFill>
                            <a:schemeClr val="bg1"/>
                          </a:solidFill>
                          <a:effectLst/>
                        </a:rPr>
                        <a:t>Système de reproduction</a:t>
                      </a:r>
                      <a:endParaRPr kumimoji="0" lang="fr-FR" altLang="fr-FR" sz="2400" b="1" i="0" u="none" strike="noStrike" cap="none" normalizeH="0" baseline="0" dirty="0" smtClean="0">
                        <a:ln>
                          <a:noFill/>
                        </a:ln>
                        <a:solidFill>
                          <a:schemeClr val="bg1"/>
                        </a:solidFill>
                        <a:effectLst/>
                        <a:latin typeface="+mj-lt"/>
                        <a:cs typeface="Times New Roman" panose="02020603050405020304" pitchFamily="18" charset="0"/>
                      </a:endParaRPr>
                    </a:p>
                  </a:txBody>
                  <a:tcPr marL="82261" marR="82261" marT="45731" marB="45731" horzOverflow="overflow">
                    <a:lnL>
                      <a:noFill/>
                    </a:lnL>
                    <a:lnR>
                      <a:noFill/>
                    </a:lnR>
                    <a:lnT w="25400" cmpd="sng">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u="none" strike="noStrike" cap="none" normalizeH="0" baseline="0" dirty="0" smtClean="0">
                          <a:ln>
                            <a:noFill/>
                          </a:ln>
                          <a:solidFill>
                            <a:schemeClr val="bg1"/>
                          </a:solidFill>
                          <a:effectLst/>
                        </a:rPr>
                        <a:t>Productivité Numérique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u="none" strike="noStrike" cap="none" normalizeH="0" baseline="0" dirty="0" smtClean="0">
                          <a:ln>
                            <a:noFill/>
                          </a:ln>
                          <a:solidFill>
                            <a:schemeClr val="bg1"/>
                          </a:solidFill>
                          <a:effectLst/>
                        </a:rPr>
                        <a:t>(Nb agneaux élevés/brebis)</a:t>
                      </a:r>
                      <a:endParaRPr kumimoji="0" lang="fr-FR" altLang="fr-FR" sz="1400" b="0" i="0" u="none" strike="noStrike" cap="none" normalizeH="0" baseline="0" dirty="0" smtClean="0">
                        <a:ln>
                          <a:noFill/>
                        </a:ln>
                        <a:solidFill>
                          <a:schemeClr val="bg1"/>
                        </a:solidFill>
                        <a:effectLst/>
                        <a:latin typeface="+mj-lt"/>
                        <a:cs typeface="Times New Roman" panose="02020603050405020304" pitchFamily="18" charset="0"/>
                      </a:endParaRPr>
                    </a:p>
                  </a:txBody>
                  <a:tcPr marL="82261" marR="82261" marT="45731" marB="45731" anchor="ctr" horzOverflow="overflow">
                    <a:lnL>
                      <a:noFill/>
                    </a:lnL>
                    <a:lnR>
                      <a:noFill/>
                    </a:lnR>
                    <a:lnT w="25400" cmpd="sng">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tcPr>
                </a:tc>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solidFill>
                            <a:schemeClr val="accent2"/>
                          </a:solidFill>
                          <a:effectLst/>
                        </a:rPr>
                        <a:t>Conduite extensive </a:t>
                      </a:r>
                    </a:p>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0" u="none" strike="noStrike" cap="none" normalizeH="0" baseline="0" dirty="0" smtClean="0">
                          <a:ln>
                            <a:noFill/>
                          </a:ln>
                          <a:solidFill>
                            <a:schemeClr val="accent2"/>
                          </a:solidFill>
                          <a:effectLst/>
                        </a:rPr>
                        <a:t>(petits chargement ou race rustique)</a:t>
                      </a:r>
                      <a:endParaRPr kumimoji="0" lang="fr-FR" altLang="fr-FR" sz="1800" b="0" i="1"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w="38100" cap="flat" cmpd="sng" algn="ctr">
                      <a:solidFill>
                        <a:srgbClr val="90C22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smtClean="0">
                          <a:ln>
                            <a:noFill/>
                          </a:ln>
                          <a:solidFill>
                            <a:schemeClr val="accent2"/>
                          </a:solidFill>
                          <a:effectLst/>
                        </a:rPr>
                        <a:t>0,8 à 1,1</a:t>
                      </a:r>
                      <a:endParaRPr kumimoji="0" lang="fr-FR" altLang="fr-FR" sz="1800" b="1"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w="38100" cap="flat" cmpd="sng" algn="ctr">
                      <a:solidFill>
                        <a:srgbClr val="90C226"/>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defRPr/>
                      </a:pPr>
                      <a:r>
                        <a:rPr kumimoji="0" lang="fr-FR" altLang="fr-FR" sz="1800" u="none" strike="noStrike" cap="none" normalizeH="0" baseline="0" dirty="0" smtClean="0">
                          <a:ln>
                            <a:noFill/>
                          </a:ln>
                          <a:solidFill>
                            <a:schemeClr val="accent2"/>
                          </a:solidFill>
                          <a:effectLst/>
                        </a:rPr>
                        <a:t>Conduite semi intensive</a:t>
                      </a:r>
                      <a:endParaRPr kumimoji="0" lang="fr-FR" altLang="fr-FR" sz="1800" b="0"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a:noFill/>
                    </a:lnB>
                    <a:lnTlToBr w="12700" cmpd="sng">
                      <a:noFill/>
                      <a:prstDash val="solid"/>
                    </a:lnTlToBr>
                    <a:lnBlToTr w="12700" cmpd="sng">
                      <a:noFill/>
                      <a:prstDash val="solid"/>
                    </a:lnBlToTr>
                    <a:noFill/>
                  </a:tcPr>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cap="none" normalizeH="0" baseline="0" dirty="0" smtClean="0">
                          <a:ln>
                            <a:noFill/>
                          </a:ln>
                          <a:solidFill>
                            <a:schemeClr val="accent2"/>
                          </a:solidFill>
                          <a:effectLst/>
                        </a:rPr>
                        <a:t>1,1 à 1,3</a:t>
                      </a:r>
                      <a:endParaRPr kumimoji="0" lang="fr-FR" altLang="fr-FR" sz="1800" b="1"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solidFill>
                            <a:schemeClr val="accent2"/>
                          </a:solidFill>
                          <a:effectLst/>
                        </a:rPr>
                        <a:t>Conduite intensive</a:t>
                      </a:r>
                    </a:p>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0" u="none" strike="noStrike" cap="none" normalizeH="0" baseline="0" dirty="0" smtClean="0">
                          <a:ln>
                            <a:noFill/>
                          </a:ln>
                          <a:solidFill>
                            <a:schemeClr val="accent2"/>
                          </a:solidFill>
                          <a:effectLst/>
                        </a:rPr>
                        <a:t>(accélérés et prolifiques)</a:t>
                      </a:r>
                      <a:endParaRPr kumimoji="0" lang="fr-FR" altLang="fr-FR" sz="1800" b="0" i="1"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cap="none" normalizeH="0" baseline="0" dirty="0" smtClean="0">
                          <a:ln>
                            <a:noFill/>
                          </a:ln>
                          <a:solidFill>
                            <a:schemeClr val="accent2"/>
                          </a:solidFill>
                          <a:effectLst/>
                        </a:rPr>
                        <a:t>1,3 à 1,8</a:t>
                      </a:r>
                      <a:endParaRPr kumimoji="0" lang="fr-FR" altLang="fr-FR" sz="1800" b="1"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2562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D67DBB-EB9C-4B66-B904-33781E2A20C3}" type="slidenum">
              <a:rPr lang="fr-FR" altLang="fr-FR" smtClean="0">
                <a:solidFill>
                  <a:schemeClr val="bg1"/>
                </a:solidFill>
              </a:rPr>
              <a:pPr/>
              <a:t>11</a:t>
            </a:fld>
            <a:endParaRPr lang="fr-FR" altLang="fr-FR" smtClean="0">
              <a:solidFill>
                <a:schemeClr val="bg1"/>
              </a:solidFill>
            </a:endParaRPr>
          </a:p>
        </p:txBody>
      </p:sp>
    </p:spTree>
    <p:extLst>
      <p:ext uri="{BB962C8B-B14F-4D97-AF65-F5344CB8AC3E}">
        <p14:creationId xmlns:p14="http://schemas.microsoft.com/office/powerpoint/2010/main" val="44422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4338" y="1889748"/>
            <a:ext cx="8653392" cy="4535487"/>
          </a:xfrm>
        </p:spPr>
        <p:txBody>
          <a:bodyPr>
            <a:normAutofit/>
          </a:bodyPr>
          <a:lstStyle/>
          <a:p>
            <a:r>
              <a:rPr lang="fr-FR" altLang="fr-FR" sz="2400" dirty="0" smtClean="0">
                <a:solidFill>
                  <a:srgbClr val="008000"/>
                </a:solidFill>
              </a:rPr>
              <a:t>Important pour atteindre les objectifs fixés</a:t>
            </a:r>
          </a:p>
          <a:p>
            <a:pPr lvl="1"/>
            <a:r>
              <a:rPr lang="fr-FR" altLang="fr-FR" sz="2000" dirty="0" smtClean="0"/>
              <a:t>Œil de l’éleveur pour anticiper </a:t>
            </a:r>
          </a:p>
          <a:p>
            <a:pPr lvl="1"/>
            <a:r>
              <a:rPr lang="fr-FR" altLang="fr-FR" sz="2000" dirty="0" smtClean="0"/>
              <a:t>Surveillance des mises bas, sanitaire, etc.</a:t>
            </a:r>
          </a:p>
          <a:p>
            <a:pPr lvl="1"/>
            <a:endParaRPr lang="fr-FR" altLang="fr-FR" sz="2000" dirty="0" smtClean="0"/>
          </a:p>
          <a:p>
            <a:r>
              <a:rPr lang="fr-FR" altLang="fr-FR" sz="2400" dirty="0" smtClean="0">
                <a:solidFill>
                  <a:srgbClr val="008000"/>
                </a:solidFill>
              </a:rPr>
              <a:t>Se former et échanger</a:t>
            </a:r>
          </a:p>
          <a:p>
            <a:pPr lvl="1"/>
            <a:r>
              <a:rPr lang="fr-FR" altLang="fr-FR" sz="2000" dirty="0" smtClean="0"/>
              <a:t>Formation pratique préalable indispensable, puis continuer à se former, échanger avec les techniciens</a:t>
            </a:r>
          </a:p>
          <a:p>
            <a:pPr lvl="1"/>
            <a:r>
              <a:rPr lang="fr-FR" altLang="fr-FR" sz="2000" dirty="0" smtClean="0"/>
              <a:t>Parrainage, échanges avec les autres éleveurs</a:t>
            </a:r>
          </a:p>
        </p:txBody>
      </p:sp>
      <p:sp>
        <p:nvSpPr>
          <p:cNvPr id="26627" name="Titre 1"/>
          <p:cNvSpPr txBox="1">
            <a:spLocks/>
          </p:cNvSpPr>
          <p:nvPr/>
        </p:nvSpPr>
        <p:spPr bwMode="auto">
          <a:xfrm>
            <a:off x="1514338" y="314671"/>
            <a:ext cx="7643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00B050"/>
                </a:solidFill>
                <a:latin typeface="Calibri" panose="020F0502020204030204" pitchFamily="34" charset="0"/>
              </a:defRPr>
            </a:lvl2pPr>
            <a:lvl3pPr marL="1143000" indent="-228600">
              <a:spcBef>
                <a:spcPct val="20000"/>
              </a:spcBef>
              <a:buFont typeface="Calibri" panose="020F050202020403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3600" b="1" dirty="0">
                <a:solidFill>
                  <a:srgbClr val="F59C10"/>
                </a:solidFill>
                <a:latin typeface="+mj-lt"/>
                <a:ea typeface="+mj-ea"/>
                <a:cs typeface="+mj-cs"/>
              </a:rPr>
              <a:t>Le savoir </a:t>
            </a:r>
            <a:r>
              <a:rPr lang="fr-FR" altLang="fr-FR" sz="3600" b="1" dirty="0" smtClean="0">
                <a:solidFill>
                  <a:srgbClr val="F59C10"/>
                </a:solidFill>
                <a:latin typeface="+mj-lt"/>
                <a:ea typeface="+mj-ea"/>
                <a:cs typeface="+mj-cs"/>
              </a:rPr>
              <a:t>faire</a:t>
            </a:r>
            <a:r>
              <a:rPr lang="fr-FR" altLang="fr-FR" sz="3600" b="1" dirty="0">
                <a:solidFill>
                  <a:schemeClr val="accent1"/>
                </a:solidFill>
                <a:latin typeface="+mj-lt"/>
                <a:ea typeface="+mj-ea"/>
                <a:cs typeface="+mj-cs"/>
              </a:rPr>
              <a:t/>
            </a:r>
            <a:br>
              <a:rPr lang="fr-FR" altLang="fr-FR" sz="3600" b="1" dirty="0">
                <a:solidFill>
                  <a:schemeClr val="accent1"/>
                </a:solidFill>
                <a:latin typeface="+mj-lt"/>
                <a:ea typeface="+mj-ea"/>
                <a:cs typeface="+mj-cs"/>
              </a:rPr>
            </a:br>
            <a:r>
              <a:rPr lang="fr-FR" altLang="fr-FR" sz="3600" b="1" dirty="0" smtClean="0">
                <a:solidFill>
                  <a:schemeClr val="accent1"/>
                </a:solidFill>
                <a:latin typeface="+mj-lt"/>
                <a:ea typeface="+mj-ea"/>
                <a:cs typeface="+mj-cs"/>
              </a:rPr>
              <a:t>Facteur </a:t>
            </a:r>
            <a:r>
              <a:rPr lang="fr-FR" altLang="fr-FR" sz="3600" b="1" dirty="0">
                <a:solidFill>
                  <a:schemeClr val="accent1"/>
                </a:solidFill>
                <a:latin typeface="+mj-lt"/>
                <a:ea typeface="+mj-ea"/>
                <a:cs typeface="+mj-cs"/>
              </a:rPr>
              <a:t>déterminant du revenu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65" y="556110"/>
            <a:ext cx="707620" cy="758745"/>
          </a:xfrm>
          <a:prstGeom prst="rect">
            <a:avLst/>
          </a:prstGeom>
        </p:spPr>
      </p:pic>
    </p:spTree>
    <p:extLst>
      <p:ext uri="{BB962C8B-B14F-4D97-AF65-F5344CB8AC3E}">
        <p14:creationId xmlns:p14="http://schemas.microsoft.com/office/powerpoint/2010/main" val="115084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785927" y="5270888"/>
            <a:ext cx="6166148" cy="715089"/>
          </a:xfrm>
          <a:prstGeom prst="roundRect">
            <a:avLst/>
          </a:prstGeom>
          <a:solidFill>
            <a:schemeClr val="accent5"/>
          </a:solidFill>
          <a:ln>
            <a:noFill/>
          </a:ln>
          <a:effectLst/>
          <a:extLst/>
        </p:spPr>
        <p:txBody>
          <a:bodyPr wrap="square">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fr-FR" altLang="fr-FR" b="1" dirty="0">
                <a:solidFill>
                  <a:schemeClr val="bg1"/>
                </a:solidFill>
                <a:latin typeface="Verdana" panose="020B0604030504040204" pitchFamily="34" charset="0"/>
                <a:cs typeface="Times New Roman" panose="02020603050405020304" pitchFamily="18" charset="0"/>
              </a:rPr>
              <a:t>Et surtout ne pas apprendre </a:t>
            </a:r>
            <a:r>
              <a:rPr lang="fr-FR" altLang="fr-FR" b="1" dirty="0" smtClean="0">
                <a:solidFill>
                  <a:schemeClr val="bg1"/>
                </a:solidFill>
                <a:latin typeface="Verdana" panose="020B0604030504040204" pitchFamily="34" charset="0"/>
                <a:cs typeface="Times New Roman" panose="02020603050405020304" pitchFamily="18" charset="0"/>
              </a:rPr>
              <a:t/>
            </a:r>
            <a:br>
              <a:rPr lang="fr-FR" altLang="fr-FR" b="1" dirty="0" smtClean="0">
                <a:solidFill>
                  <a:schemeClr val="bg1"/>
                </a:solidFill>
                <a:latin typeface="Verdana" panose="020B0604030504040204" pitchFamily="34" charset="0"/>
                <a:cs typeface="Times New Roman" panose="02020603050405020304" pitchFamily="18" charset="0"/>
              </a:rPr>
            </a:br>
            <a:r>
              <a:rPr lang="fr-FR" altLang="fr-FR" b="1" dirty="0" smtClean="0">
                <a:solidFill>
                  <a:schemeClr val="bg1"/>
                </a:solidFill>
                <a:latin typeface="Verdana" panose="020B0604030504040204" pitchFamily="34" charset="0"/>
                <a:cs typeface="Times New Roman" panose="02020603050405020304" pitchFamily="18" charset="0"/>
              </a:rPr>
              <a:t>à </a:t>
            </a:r>
            <a:r>
              <a:rPr lang="fr-FR" altLang="fr-FR" b="1" dirty="0">
                <a:solidFill>
                  <a:schemeClr val="bg1"/>
                </a:solidFill>
                <a:latin typeface="Verdana" panose="020B0604030504040204" pitchFamily="34" charset="0"/>
                <a:cs typeface="Times New Roman" panose="02020603050405020304" pitchFamily="18" charset="0"/>
              </a:rPr>
              <a:t>ses dépens !</a:t>
            </a:r>
          </a:p>
        </p:txBody>
      </p:sp>
      <p:sp>
        <p:nvSpPr>
          <p:cNvPr id="27654" name="Titre 1"/>
          <p:cNvSpPr>
            <a:spLocks noGrp="1"/>
          </p:cNvSpPr>
          <p:nvPr>
            <p:ph type="title"/>
          </p:nvPr>
        </p:nvSpPr>
        <p:spPr>
          <a:xfrm>
            <a:off x="842169" y="214107"/>
            <a:ext cx="8281988" cy="1295400"/>
          </a:xfrm>
        </p:spPr>
        <p:txBody>
          <a:bodyPr>
            <a:noAutofit/>
          </a:bodyPr>
          <a:lstStyle/>
          <a:p>
            <a:r>
              <a:rPr lang="fr-FR" altLang="fr-FR" b="1" dirty="0" smtClean="0"/>
              <a:t>Des compétences pour vous accompagner dans votre formation</a:t>
            </a:r>
            <a:r>
              <a:rPr lang="fr-FR" altLang="fr-FR" b="1" dirty="0" smtClean="0">
                <a:solidFill>
                  <a:srgbClr val="339933"/>
                </a:solidFill>
              </a:rPr>
              <a:t/>
            </a:r>
            <a:br>
              <a:rPr lang="fr-FR" altLang="fr-FR" b="1" dirty="0" smtClean="0">
                <a:solidFill>
                  <a:srgbClr val="339933"/>
                </a:solidFill>
              </a:rPr>
            </a:br>
            <a:endParaRPr lang="fr-FR" altLang="fr-FR" b="1" dirty="0" smtClean="0"/>
          </a:p>
        </p:txBody>
      </p:sp>
      <p:sp>
        <p:nvSpPr>
          <p:cNvPr id="3" name="Espace réservé du contenu 2"/>
          <p:cNvSpPr>
            <a:spLocks noGrp="1"/>
          </p:cNvSpPr>
          <p:nvPr>
            <p:ph idx="1"/>
          </p:nvPr>
        </p:nvSpPr>
        <p:spPr>
          <a:xfrm rot="21048094">
            <a:off x="671685" y="2325739"/>
            <a:ext cx="4548538" cy="2223756"/>
          </a:xfrm>
          <a:solidFill>
            <a:schemeClr val="accent1">
              <a:lumMod val="20000"/>
              <a:lumOff val="80000"/>
            </a:schemeClr>
          </a:solidFill>
        </p:spPr>
        <p:txBody>
          <a:bodyPr>
            <a:normAutofit/>
          </a:bodyPr>
          <a:lstStyle/>
          <a:p>
            <a:pPr marL="685800" lvl="1">
              <a:spcBef>
                <a:spcPct val="50000"/>
              </a:spcBef>
              <a:buSzPct val="100000"/>
              <a:buFont typeface="Arial" panose="020B0604020202020204" pitchFamily="34" charset="0"/>
              <a:buChar char="•"/>
              <a:defRPr/>
            </a:pPr>
            <a:r>
              <a:rPr lang="fr-FR" altLang="fr-FR" sz="1800" dirty="0">
                <a:latin typeface="+mj-lt"/>
              </a:rPr>
              <a:t>Formations </a:t>
            </a:r>
            <a:r>
              <a:rPr lang="fr-FR" altLang="fr-FR" sz="1800" dirty="0" smtClean="0">
                <a:latin typeface="+mj-lt"/>
              </a:rPr>
              <a:t>spécialisées</a:t>
            </a:r>
          </a:p>
          <a:p>
            <a:pPr marL="685800" lvl="1">
              <a:spcBef>
                <a:spcPct val="50000"/>
              </a:spcBef>
              <a:buSzPct val="100000"/>
              <a:buFont typeface="Arial" panose="020B0604020202020204" pitchFamily="34" charset="0"/>
              <a:buChar char="•"/>
              <a:defRPr/>
            </a:pPr>
            <a:r>
              <a:rPr lang="fr-FR" altLang="fr-FR" sz="1800" dirty="0" smtClean="0">
                <a:latin typeface="+mj-lt"/>
              </a:rPr>
              <a:t>Stages </a:t>
            </a:r>
            <a:r>
              <a:rPr lang="fr-FR" altLang="fr-FR" sz="1800" dirty="0">
                <a:latin typeface="+mj-lt"/>
              </a:rPr>
              <a:t>en </a:t>
            </a:r>
            <a:r>
              <a:rPr lang="fr-FR" altLang="fr-FR" sz="1800" dirty="0" smtClean="0">
                <a:latin typeface="+mj-lt"/>
              </a:rPr>
              <a:t>exploitations</a:t>
            </a:r>
          </a:p>
          <a:p>
            <a:pPr marL="685800" lvl="1">
              <a:spcBef>
                <a:spcPct val="50000"/>
              </a:spcBef>
              <a:buSzPct val="100000"/>
              <a:buFont typeface="Arial" panose="020B0604020202020204" pitchFamily="34" charset="0"/>
              <a:buChar char="•"/>
              <a:defRPr/>
            </a:pPr>
            <a:r>
              <a:rPr lang="fr-FR" altLang="fr-FR" sz="1800" dirty="0" smtClean="0">
                <a:latin typeface="+mj-lt"/>
              </a:rPr>
              <a:t>Sites </a:t>
            </a:r>
            <a:r>
              <a:rPr lang="fr-FR" altLang="fr-FR" sz="1800" dirty="0">
                <a:latin typeface="+mj-lt"/>
              </a:rPr>
              <a:t>internet </a:t>
            </a:r>
            <a:r>
              <a:rPr lang="fr-FR" altLang="fr-FR" sz="1800" dirty="0" smtClean="0">
                <a:latin typeface="+mj-lt"/>
              </a:rPr>
              <a:t>spécialisés</a:t>
            </a:r>
          </a:p>
          <a:p>
            <a:pPr marL="685800" lvl="1">
              <a:spcBef>
                <a:spcPct val="50000"/>
              </a:spcBef>
              <a:buSzPct val="100000"/>
              <a:buFont typeface="Arial" panose="020B0604020202020204" pitchFamily="34" charset="0"/>
              <a:buChar char="•"/>
              <a:defRPr/>
            </a:pPr>
            <a:r>
              <a:rPr lang="fr-FR" altLang="fr-FR" sz="1800" dirty="0" smtClean="0">
                <a:latin typeface="+mj-lt"/>
              </a:rPr>
              <a:t>Journées </a:t>
            </a:r>
            <a:r>
              <a:rPr lang="fr-FR" altLang="fr-FR" sz="1800" dirty="0">
                <a:latin typeface="+mj-lt"/>
              </a:rPr>
              <a:t>d’information </a:t>
            </a:r>
            <a:r>
              <a:rPr lang="fr-FR" altLang="fr-FR" sz="1800" dirty="0" smtClean="0">
                <a:latin typeface="+mj-lt"/>
              </a:rPr>
              <a:t>ovines</a:t>
            </a:r>
          </a:p>
          <a:p>
            <a:pPr marL="685800" lvl="1">
              <a:spcBef>
                <a:spcPct val="50000"/>
              </a:spcBef>
              <a:buSzPct val="100000"/>
              <a:buFont typeface="Arial" panose="020B0604020202020204" pitchFamily="34" charset="0"/>
              <a:buChar char="•"/>
              <a:defRPr/>
            </a:pPr>
            <a:r>
              <a:rPr lang="fr-FR" altLang="fr-FR" sz="1800" dirty="0" smtClean="0">
                <a:latin typeface="+mj-lt"/>
              </a:rPr>
              <a:t>Évènements </a:t>
            </a:r>
            <a:r>
              <a:rPr lang="fr-FR" altLang="fr-FR" sz="1800" dirty="0">
                <a:latin typeface="+mj-lt"/>
              </a:rPr>
              <a:t>(CIIRPO, </a:t>
            </a:r>
            <a:r>
              <a:rPr lang="fr-FR" altLang="fr-FR" sz="1800" dirty="0" err="1">
                <a:latin typeface="+mj-lt"/>
              </a:rPr>
              <a:t>Tech’ovin</a:t>
            </a:r>
            <a:r>
              <a:rPr lang="fr-FR" altLang="fr-FR" sz="1800" dirty="0">
                <a:latin typeface="+mj-lt"/>
              </a:rPr>
              <a:t>…)</a:t>
            </a:r>
          </a:p>
          <a:p>
            <a:pPr marL="457200" lvl="1" indent="0">
              <a:buNone/>
              <a:defRPr/>
            </a:pPr>
            <a:endParaRPr lang="fr-FR" sz="1800" dirty="0">
              <a:latin typeface="+mj-lt"/>
            </a:endParaRPr>
          </a:p>
        </p:txBody>
      </p:sp>
      <p:sp>
        <p:nvSpPr>
          <p:cNvPr id="2765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C6E80B-5786-427D-B0F5-5AE3066FE48E}" type="slidenum">
              <a:rPr lang="fr-FR" altLang="fr-FR" smtClean="0">
                <a:solidFill>
                  <a:schemeClr val="bg1"/>
                </a:solidFill>
              </a:rPr>
              <a:pPr/>
              <a:t>13</a:t>
            </a:fld>
            <a:endParaRPr lang="fr-FR" altLang="fr-FR" smtClean="0">
              <a:solidFill>
                <a:schemeClr val="bg1"/>
              </a:solidFill>
            </a:endParaRPr>
          </a:p>
        </p:txBody>
      </p:sp>
      <p:grpSp>
        <p:nvGrpSpPr>
          <p:cNvPr id="2" name="Groupe 1"/>
          <p:cNvGrpSpPr/>
          <p:nvPr/>
        </p:nvGrpSpPr>
        <p:grpSpPr>
          <a:xfrm>
            <a:off x="5786307" y="1564295"/>
            <a:ext cx="5750018" cy="2962314"/>
            <a:chOff x="842169" y="3704300"/>
            <a:chExt cx="5750018" cy="2962314"/>
          </a:xfrm>
        </p:grpSpPr>
        <p:pic>
          <p:nvPicPr>
            <p:cNvPr id="27653" name="Picture 8"/>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9682"/>
            <a:stretch/>
          </p:blipFill>
          <p:spPr bwMode="auto">
            <a:xfrm>
              <a:off x="842169" y="3704300"/>
              <a:ext cx="5613991" cy="2962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28"/>
            <p:cNvSpPr/>
            <p:nvPr/>
          </p:nvSpPr>
          <p:spPr>
            <a:xfrm>
              <a:off x="842169" y="3990072"/>
              <a:ext cx="448733" cy="2676542"/>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28"/>
            <p:cNvSpPr/>
            <p:nvPr/>
          </p:nvSpPr>
          <p:spPr>
            <a:xfrm rot="10800000">
              <a:off x="5709684" y="3704300"/>
              <a:ext cx="882503" cy="2962314"/>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118529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803208" y="235985"/>
            <a:ext cx="8226425" cy="1154113"/>
          </a:xfrm>
        </p:spPr>
        <p:txBody>
          <a:bodyPr>
            <a:noAutofit/>
          </a:bodyPr>
          <a:lstStyle/>
          <a:p>
            <a:r>
              <a:rPr lang="fr-FR" altLang="fr-FR" b="1" dirty="0" smtClean="0"/>
              <a:t>Quelques repères économiques </a:t>
            </a:r>
            <a:br>
              <a:rPr lang="fr-FR" altLang="fr-FR" b="1" dirty="0" smtClean="0"/>
            </a:br>
            <a:endParaRPr lang="fr-FR" altLang="fr-FR" b="1" dirty="0" smtClean="0"/>
          </a:p>
        </p:txBody>
      </p:sp>
      <p:graphicFrame>
        <p:nvGraphicFramePr>
          <p:cNvPr id="187435" name="Group 43"/>
          <p:cNvGraphicFramePr>
            <a:graphicFrameLocks noGrp="1"/>
          </p:cNvGraphicFramePr>
          <p:nvPr>
            <p:ph idx="1"/>
            <p:extLst>
              <p:ext uri="{D42A27DB-BD31-4B8C-83A1-F6EECF244321}">
                <p14:modId xmlns:p14="http://schemas.microsoft.com/office/powerpoint/2010/main" val="2696066332"/>
              </p:ext>
            </p:extLst>
          </p:nvPr>
        </p:nvGraphicFramePr>
        <p:xfrm>
          <a:off x="965063" y="2114661"/>
          <a:ext cx="4872211" cy="1462800"/>
        </p:xfrm>
        <a:graphic>
          <a:graphicData uri="http://schemas.openxmlformats.org/drawingml/2006/table">
            <a:tbl>
              <a:tblPr bandRow="1">
                <a:tableStyleId>{0660B408-B3CF-4A94-85FC-2B1E0A45F4A2}</a:tableStyleId>
              </a:tblPr>
              <a:tblGrid>
                <a:gridCol w="2352295"/>
                <a:gridCol w="2519916"/>
              </a:tblGrid>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effectLst/>
                        </a:rPr>
                        <a:t>Prix des agneaux</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smtClean="0">
                          <a:ln>
                            <a:noFill/>
                          </a:ln>
                          <a:solidFill>
                            <a:srgbClr val="008000"/>
                          </a:solidFill>
                          <a:effectLst/>
                        </a:rPr>
                        <a:t>90 à 130 €</a:t>
                      </a:r>
                      <a:r>
                        <a:rPr kumimoji="0" lang="fr-FR" altLang="fr-FR" sz="1800" u="none" strike="noStrike" cap="none" normalizeH="0" baseline="0" dirty="0" smtClean="0">
                          <a:ln>
                            <a:noFill/>
                          </a:ln>
                          <a:effectLst/>
                        </a:rPr>
                        <a:t>/agneau</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smtClean="0">
                          <a:ln>
                            <a:noFill/>
                          </a:ln>
                          <a:effectLst/>
                        </a:rPr>
                        <a:t>Poids des agneaux</a:t>
                      </a:r>
                      <a:endParaRPr kumimoji="0" lang="fr-FR" altLang="fr-FR" sz="1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smtClean="0">
                          <a:ln>
                            <a:noFill/>
                          </a:ln>
                          <a:solidFill>
                            <a:srgbClr val="008000"/>
                          </a:solidFill>
                          <a:effectLst/>
                          <a:latin typeface="Arial" panose="020B0604020202020204" pitchFamily="34" charset="0"/>
                          <a:ea typeface="+mn-ea"/>
                          <a:cs typeface="+mn-cs"/>
                        </a:rPr>
                        <a:t>15 à 20 kg </a:t>
                      </a:r>
                      <a:r>
                        <a:rPr kumimoji="0" lang="fr-FR" altLang="fr-FR" sz="1800" u="none" strike="noStrike" cap="none" normalizeH="0" baseline="0" dirty="0" smtClean="0">
                          <a:ln>
                            <a:noFill/>
                          </a:ln>
                          <a:effectLst/>
                        </a:rPr>
                        <a:t>Carcasse</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smtClean="0">
                          <a:ln>
                            <a:noFill/>
                          </a:ln>
                          <a:effectLst/>
                        </a:rPr>
                        <a:t>Prix des réformes</a:t>
                      </a:r>
                      <a:endParaRPr kumimoji="0" lang="fr-FR" altLang="fr-FR" sz="1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smtClean="0">
                          <a:ln>
                            <a:noFill/>
                          </a:ln>
                          <a:solidFill>
                            <a:srgbClr val="008000"/>
                          </a:solidFill>
                          <a:effectLst/>
                          <a:latin typeface="Arial" panose="020B0604020202020204" pitchFamily="34" charset="0"/>
                          <a:ea typeface="+mn-ea"/>
                          <a:cs typeface="+mn-cs"/>
                        </a:rPr>
                        <a:t>20 à 70 €</a:t>
                      </a:r>
                      <a:r>
                        <a:rPr kumimoji="0" lang="fr-FR" altLang="fr-FR" sz="1800" u="none" strike="noStrike" cap="none" normalizeH="0" baseline="0" dirty="0" smtClean="0">
                          <a:ln>
                            <a:noFill/>
                          </a:ln>
                          <a:effectLst/>
                        </a:rPr>
                        <a:t>/brebis</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effectLst/>
                        </a:rPr>
                        <a:t>Prix du kg de laine</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smtClean="0">
                          <a:ln>
                            <a:noFill/>
                          </a:ln>
                          <a:solidFill>
                            <a:srgbClr val="008000"/>
                          </a:solidFill>
                          <a:effectLst/>
                          <a:latin typeface="Arial" panose="020B0604020202020204" pitchFamily="34" charset="0"/>
                          <a:ea typeface="+mn-ea"/>
                          <a:cs typeface="+mn-cs"/>
                        </a:rPr>
                        <a:t>0,50 à 1 €</a:t>
                      </a:r>
                      <a:r>
                        <a:rPr kumimoji="0" lang="fr-FR" altLang="fr-FR" sz="1800" b="0" u="none" strike="noStrike" kern="1200" cap="none" normalizeH="0" baseline="0" dirty="0" smtClean="0">
                          <a:ln>
                            <a:noFill/>
                          </a:ln>
                          <a:solidFill>
                            <a:schemeClr val="tx1"/>
                          </a:solidFill>
                          <a:effectLst/>
                          <a:latin typeface="Arial" panose="020B0604020202020204" pitchFamily="34" charset="0"/>
                          <a:ea typeface="+mn-ea"/>
                          <a:cs typeface="+mn-cs"/>
                        </a:rPr>
                        <a:t>/</a:t>
                      </a:r>
                      <a:r>
                        <a:rPr kumimoji="0" lang="fr-FR" altLang="fr-FR" sz="1800" u="none" strike="noStrike" cap="none" normalizeH="0" baseline="0" dirty="0" smtClean="0">
                          <a:ln>
                            <a:noFill/>
                          </a:ln>
                          <a:effectLst/>
                        </a:rPr>
                        <a:t>kg</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bl>
          </a:graphicData>
        </a:graphic>
      </p:graphicFrame>
      <p:graphicFrame>
        <p:nvGraphicFramePr>
          <p:cNvPr id="187416" name="Group 24"/>
          <p:cNvGraphicFramePr>
            <a:graphicFrameLocks noGrp="1"/>
          </p:cNvGraphicFramePr>
          <p:nvPr>
            <p:ph sz="half" idx="4294967295"/>
            <p:extLst>
              <p:ext uri="{D42A27DB-BD31-4B8C-83A1-F6EECF244321}">
                <p14:modId xmlns:p14="http://schemas.microsoft.com/office/powerpoint/2010/main" val="1057437695"/>
              </p:ext>
            </p:extLst>
          </p:nvPr>
        </p:nvGraphicFramePr>
        <p:xfrm>
          <a:off x="965063" y="3977477"/>
          <a:ext cx="5340044" cy="1585287"/>
        </p:xfrm>
        <a:graphic>
          <a:graphicData uri="http://schemas.openxmlformats.org/drawingml/2006/table">
            <a:tbl>
              <a:tblPr bandRow="1">
                <a:tableStyleId>{37CE84F3-28C3-443E-9E96-99CF82512B78}</a:tableStyleId>
              </a:tblPr>
              <a:tblGrid>
                <a:gridCol w="4463917"/>
                <a:gridCol w="876127"/>
              </a:tblGrid>
              <a:tr h="686288">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Aide de base</a:t>
                      </a:r>
                    </a:p>
                    <a:p>
                      <a:pPr marL="0" marR="0" lvl="0" indent="0" algn="l" defTabSz="9144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fr-FR" altLang="fr-FR" sz="1400" u="none" strike="noStrike" cap="none" normalizeH="0" baseline="0" dirty="0" smtClean="0">
                          <a:ln>
                            <a:noFill/>
                          </a:ln>
                          <a:solidFill>
                            <a:schemeClr val="bg1"/>
                          </a:solidFill>
                          <a:effectLst/>
                        </a:rPr>
                        <a:t>Critères d’éligibilité : Avoir au moins 50 brebis </a:t>
                      </a:r>
                      <a:br>
                        <a:rPr kumimoji="0" lang="fr-FR" altLang="fr-FR" sz="1400" u="none" strike="noStrike" cap="none" normalizeH="0" baseline="0" dirty="0" smtClean="0">
                          <a:ln>
                            <a:noFill/>
                          </a:ln>
                          <a:solidFill>
                            <a:schemeClr val="bg1"/>
                          </a:solidFill>
                          <a:effectLst/>
                        </a:rPr>
                      </a:br>
                      <a:r>
                        <a:rPr kumimoji="0" lang="fr-FR" altLang="fr-FR" sz="1400" u="none" strike="noStrike" cap="none" normalizeH="0" baseline="0" dirty="0" smtClean="0">
                          <a:ln>
                            <a:noFill/>
                          </a:ln>
                          <a:solidFill>
                            <a:schemeClr val="bg1"/>
                          </a:solidFill>
                          <a:effectLst/>
                        </a:rPr>
                        <a:t>et au moins 0,5 agneau vendu par brebis </a:t>
                      </a:r>
                    </a:p>
                    <a:p>
                      <a:pPr marL="0" marR="0" lvl="0" indent="0" algn="l" defTabSz="9144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fr-FR" altLang="fr-FR" sz="1400" u="none" strike="noStrike" cap="none" normalizeH="0" baseline="0" dirty="0" smtClean="0">
                          <a:ln>
                            <a:noFill/>
                          </a:ln>
                          <a:solidFill>
                            <a:schemeClr val="bg1"/>
                          </a:solidFill>
                          <a:effectLst/>
                        </a:rPr>
                        <a:t>(montant estimé pour 2018)</a:t>
                      </a:r>
                      <a:endParaRPr kumimoji="0" lang="fr-FR" altLang="fr-FR" sz="1400" b="0" i="1"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 21 €</a:t>
                      </a:r>
                      <a:endParaRPr kumimoji="0" lang="fr-FR" altLang="fr-FR" sz="1800" b="0" i="0"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r>
              <a:tr h="366021">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 Complément pour les 500 1ères brebis</a:t>
                      </a:r>
                      <a:endParaRPr kumimoji="0" lang="fr-FR" altLang="fr-FR" sz="1800" b="0" i="0"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2 €</a:t>
                      </a:r>
                      <a:endParaRPr kumimoji="0" lang="fr-FR" altLang="fr-FR" sz="1800" b="0" i="0"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r>
            </a:tbl>
          </a:graphicData>
        </a:graphic>
      </p:graphicFrame>
      <p:sp>
        <p:nvSpPr>
          <p:cNvPr id="28709" name="Rectangle 23"/>
          <p:cNvSpPr>
            <a:spLocks noChangeArrowheads="1"/>
          </p:cNvSpPr>
          <p:nvPr/>
        </p:nvSpPr>
        <p:spPr bwMode="auto">
          <a:xfrm>
            <a:off x="941250" y="1547333"/>
            <a:ext cx="2293937"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sz="2400" b="1" dirty="0">
                <a:solidFill>
                  <a:srgbClr val="009900"/>
                </a:solidFill>
                <a:latin typeface="Verdana" panose="020B0604030504040204" pitchFamily="34" charset="0"/>
                <a:cs typeface="Times New Roman" panose="02020603050405020304" pitchFamily="18" charset="0"/>
              </a:rPr>
              <a:t>Les produits</a:t>
            </a:r>
          </a:p>
        </p:txBody>
      </p:sp>
      <p:sp>
        <p:nvSpPr>
          <p:cNvPr id="2871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516979-5997-4C70-AD61-C8ED16B00362}" type="slidenum">
              <a:rPr lang="fr-FR" altLang="fr-FR" smtClean="0">
                <a:solidFill>
                  <a:schemeClr val="bg1"/>
                </a:solidFill>
              </a:rPr>
              <a:pPr/>
              <a:t>14</a:t>
            </a:fld>
            <a:endParaRPr lang="fr-FR" altLang="fr-FR" smtClean="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308" y="235985"/>
            <a:ext cx="1842887" cy="1407870"/>
          </a:xfrm>
          <a:prstGeom prst="rect">
            <a:avLst/>
          </a:prstGeom>
        </p:spPr>
      </p:pic>
      <p:sp>
        <p:nvSpPr>
          <p:cNvPr id="10" name="Rectangle 23"/>
          <p:cNvSpPr>
            <a:spLocks noChangeArrowheads="1"/>
          </p:cNvSpPr>
          <p:nvPr/>
        </p:nvSpPr>
        <p:spPr bwMode="auto">
          <a:xfrm>
            <a:off x="6207914" y="1542868"/>
            <a:ext cx="223490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49263">
              <a:defRPr sz="2400">
                <a:solidFill>
                  <a:schemeClr val="tx1"/>
                </a:solidFill>
                <a:latin typeface="Times New Roman" panose="02020603050405020304" pitchFamily="18" charset="0"/>
                <a:cs typeface="Times New Roman" panose="02020603050405020304" pitchFamily="18" charset="0"/>
              </a:defRPr>
            </a:lvl1pPr>
            <a:lvl2pPr defTabSz="449263">
              <a:defRPr sz="2400">
                <a:solidFill>
                  <a:schemeClr val="tx1"/>
                </a:solidFill>
                <a:latin typeface="Times New Roman" panose="02020603050405020304" pitchFamily="18" charset="0"/>
                <a:cs typeface="Times New Roman" panose="02020603050405020304" pitchFamily="18" charset="0"/>
              </a:defRPr>
            </a:lvl2pPr>
            <a:lvl3pPr defTabSz="449263">
              <a:defRPr sz="2400">
                <a:solidFill>
                  <a:schemeClr val="tx1"/>
                </a:solidFill>
                <a:latin typeface="Times New Roman" panose="02020603050405020304" pitchFamily="18" charset="0"/>
                <a:cs typeface="Times New Roman" panose="02020603050405020304" pitchFamily="18" charset="0"/>
              </a:defRPr>
            </a:lvl3pPr>
            <a:lvl4pPr defTabSz="449263">
              <a:defRPr sz="2400">
                <a:solidFill>
                  <a:schemeClr val="tx1"/>
                </a:solidFill>
                <a:latin typeface="Times New Roman" panose="02020603050405020304" pitchFamily="18" charset="0"/>
                <a:cs typeface="Times New Roman" panose="02020603050405020304" pitchFamily="18" charset="0"/>
              </a:defRPr>
            </a:lvl4pPr>
            <a:lvl5pPr defTabSz="449263">
              <a:defRPr sz="2400">
                <a:solidFill>
                  <a:schemeClr val="tx1"/>
                </a:solidFill>
                <a:latin typeface="Times New Roman" panose="02020603050405020304" pitchFamily="18" charset="0"/>
                <a:cs typeface="Times New Roman" panose="02020603050405020304" pitchFamily="18" charset="0"/>
              </a:defRPr>
            </a:lvl5pPr>
            <a:lvl6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defRPr/>
            </a:pPr>
            <a:r>
              <a:rPr lang="fr-FR" altLang="fr-FR" b="1" dirty="0">
                <a:solidFill>
                  <a:schemeClr val="accent5"/>
                </a:solidFill>
                <a:latin typeface="Verdana" panose="020B0604030504040204" pitchFamily="34" charset="0"/>
                <a:ea typeface="Verdana" panose="020B0604030504040204" pitchFamily="34" charset="0"/>
                <a:cs typeface="Verdana" panose="020B0604030504040204" pitchFamily="34" charset="0"/>
              </a:rPr>
              <a:t>Les charges</a:t>
            </a:r>
          </a:p>
        </p:txBody>
      </p:sp>
      <p:graphicFrame>
        <p:nvGraphicFramePr>
          <p:cNvPr id="11" name="Group 89"/>
          <p:cNvGraphicFramePr>
            <a:graphicFrameLocks/>
          </p:cNvGraphicFramePr>
          <p:nvPr>
            <p:extLst>
              <p:ext uri="{D42A27DB-BD31-4B8C-83A1-F6EECF244321}">
                <p14:modId xmlns:p14="http://schemas.microsoft.com/office/powerpoint/2010/main" val="3091289404"/>
              </p:ext>
            </p:extLst>
          </p:nvPr>
        </p:nvGraphicFramePr>
        <p:xfrm>
          <a:off x="6295116" y="2094562"/>
          <a:ext cx="4119117" cy="1188426"/>
        </p:xfrm>
        <a:graphic>
          <a:graphicData uri="http://schemas.openxmlformats.org/drawingml/2006/table">
            <a:tbl>
              <a:tblPr firstCol="1" bandRow="1">
                <a:tableStyleId>{46F890A9-2807-4EBB-B81D-B2AA78EC7F39}</a:tableStyleId>
              </a:tblPr>
              <a:tblGrid>
                <a:gridCol w="2056401"/>
                <a:gridCol w="2062716"/>
              </a:tblGrid>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smtClean="0">
                          <a:ln>
                            <a:noFill/>
                          </a:ln>
                          <a:effectLst/>
                        </a:rPr>
                        <a:t>Alimentation</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smtClean="0">
                          <a:ln>
                            <a:noFill/>
                          </a:ln>
                          <a:solidFill>
                            <a:schemeClr val="accent5"/>
                          </a:solidFill>
                          <a:effectLst/>
                        </a:rPr>
                        <a:t>30 à 60 €</a:t>
                      </a:r>
                      <a:r>
                        <a:rPr kumimoji="0" lang="fr-FR" altLang="fr-FR" sz="2000" u="none" strike="noStrike" cap="none" normalizeH="0" baseline="0" dirty="0" smtClean="0">
                          <a:ln>
                            <a:noFill/>
                          </a:ln>
                          <a:effectLst/>
                        </a:rPr>
                        <a:t>/brebis</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r>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smtClean="0">
                          <a:ln>
                            <a:noFill/>
                          </a:ln>
                          <a:effectLst/>
                        </a:rPr>
                        <a:t>Frais Véto</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kern="1200" cap="none" normalizeH="0" baseline="0" dirty="0" smtClean="0">
                          <a:ln>
                            <a:noFill/>
                          </a:ln>
                          <a:solidFill>
                            <a:schemeClr val="accent5"/>
                          </a:solidFill>
                          <a:effectLst/>
                          <a:latin typeface="Arial" panose="020B0604020202020204" pitchFamily="34" charset="0"/>
                          <a:ea typeface="+mn-ea"/>
                          <a:cs typeface="+mn-cs"/>
                        </a:rPr>
                        <a:t>5 à 10 €</a:t>
                      </a:r>
                      <a:r>
                        <a:rPr kumimoji="0" lang="fr-FR" altLang="fr-FR" sz="2000" u="none" strike="noStrike" cap="none" normalizeH="0" baseline="0" dirty="0" smtClean="0">
                          <a:ln>
                            <a:noFill/>
                          </a:ln>
                          <a:effectLst/>
                        </a:rPr>
                        <a:t>/brebis</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r>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smtClean="0">
                          <a:ln>
                            <a:noFill/>
                          </a:ln>
                          <a:effectLst/>
                        </a:rPr>
                        <a:t>Frais d’élevage</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kern="1200" cap="none" normalizeH="0" baseline="0" dirty="0" smtClean="0">
                          <a:ln>
                            <a:noFill/>
                          </a:ln>
                          <a:solidFill>
                            <a:schemeClr val="accent5"/>
                          </a:solidFill>
                          <a:effectLst/>
                          <a:latin typeface="Arial" panose="020B0604020202020204" pitchFamily="34" charset="0"/>
                          <a:ea typeface="+mn-ea"/>
                          <a:cs typeface="+mn-cs"/>
                        </a:rPr>
                        <a:t>8 à 20 €</a:t>
                      </a:r>
                      <a:r>
                        <a:rPr kumimoji="0" lang="fr-FR" altLang="fr-FR" sz="2000" u="none" strike="noStrike" cap="none" normalizeH="0" baseline="0" dirty="0" smtClean="0">
                          <a:ln>
                            <a:noFill/>
                          </a:ln>
                          <a:effectLst/>
                        </a:rPr>
                        <a:t>/brebis</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r>
            </a:tbl>
          </a:graphicData>
        </a:graphic>
      </p:graphicFrame>
      <p:sp>
        <p:nvSpPr>
          <p:cNvPr id="12" name="Text Box 91"/>
          <p:cNvSpPr txBox="1">
            <a:spLocks noChangeArrowheads="1"/>
          </p:cNvSpPr>
          <p:nvPr/>
        </p:nvSpPr>
        <p:spPr bwMode="auto">
          <a:xfrm>
            <a:off x="6883212" y="3863110"/>
            <a:ext cx="3225983" cy="1947565"/>
          </a:xfrm>
          <a:prstGeom prst="ellipse">
            <a:avLst/>
          </a:prstGeom>
          <a:solidFill>
            <a:schemeClr val="accent6"/>
          </a:solidFill>
          <a:ln w="9525">
            <a:noFill/>
            <a:miter lim="800000"/>
            <a:headEnd/>
            <a:tailEnd/>
          </a:ln>
          <a:effectLst/>
          <a:extLst/>
        </p:spPr>
        <p:txBody>
          <a:bodyPr wrap="square">
            <a:spAutoFit/>
          </a:bodyPr>
          <a:lstStyle>
            <a:lvl1pPr defTabSz="449263">
              <a:defRPr sz="2400">
                <a:solidFill>
                  <a:schemeClr val="tx1"/>
                </a:solidFill>
                <a:latin typeface="Times New Roman" panose="02020603050405020304" pitchFamily="18" charset="0"/>
                <a:cs typeface="Times New Roman" panose="02020603050405020304" pitchFamily="18" charset="0"/>
              </a:defRPr>
            </a:lvl1pPr>
            <a:lvl2pPr defTabSz="449263">
              <a:defRPr sz="2400">
                <a:solidFill>
                  <a:schemeClr val="tx1"/>
                </a:solidFill>
                <a:latin typeface="Times New Roman" panose="02020603050405020304" pitchFamily="18" charset="0"/>
                <a:cs typeface="Times New Roman" panose="02020603050405020304" pitchFamily="18" charset="0"/>
              </a:defRPr>
            </a:lvl2pPr>
            <a:lvl3pPr defTabSz="449263">
              <a:defRPr sz="2400">
                <a:solidFill>
                  <a:schemeClr val="tx1"/>
                </a:solidFill>
                <a:latin typeface="Times New Roman" panose="02020603050405020304" pitchFamily="18" charset="0"/>
                <a:cs typeface="Times New Roman" panose="02020603050405020304" pitchFamily="18" charset="0"/>
              </a:defRPr>
            </a:lvl3pPr>
            <a:lvl4pPr defTabSz="449263">
              <a:defRPr sz="2400">
                <a:solidFill>
                  <a:schemeClr val="tx1"/>
                </a:solidFill>
                <a:latin typeface="Times New Roman" panose="02020603050405020304" pitchFamily="18" charset="0"/>
                <a:cs typeface="Times New Roman" panose="02020603050405020304" pitchFamily="18" charset="0"/>
              </a:defRPr>
            </a:lvl4pPr>
            <a:lvl5pPr defTabSz="449263">
              <a:defRPr sz="2400">
                <a:solidFill>
                  <a:schemeClr val="tx1"/>
                </a:solidFill>
                <a:latin typeface="Times New Roman" panose="02020603050405020304" pitchFamily="18" charset="0"/>
                <a:cs typeface="Times New Roman" panose="02020603050405020304" pitchFamily="18" charset="0"/>
              </a:defRPr>
            </a:lvl5pPr>
            <a:lvl6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fr-FR" altLang="fr-FR" b="1" dirty="0">
                <a:solidFill>
                  <a:schemeClr val="bg1"/>
                </a:solidFill>
                <a:latin typeface="+mj-lt"/>
              </a:rPr>
              <a:t>Marge Brute par brebis = </a:t>
            </a:r>
            <a:endParaRPr lang="fr-FR" altLang="fr-FR" b="1" dirty="0" smtClean="0">
              <a:solidFill>
                <a:schemeClr val="bg1"/>
              </a:solidFill>
              <a:latin typeface="+mj-lt"/>
            </a:endParaRPr>
          </a:p>
          <a:p>
            <a:pPr algn="ctr">
              <a:spcBef>
                <a:spcPct val="50000"/>
              </a:spcBef>
              <a:defRPr/>
            </a:pPr>
            <a:r>
              <a:rPr lang="fr-FR" altLang="fr-FR" b="1" dirty="0" smtClean="0">
                <a:solidFill>
                  <a:schemeClr val="bg1"/>
                </a:solidFill>
                <a:latin typeface="+mj-lt"/>
              </a:rPr>
              <a:t>70 </a:t>
            </a:r>
            <a:r>
              <a:rPr lang="fr-FR" altLang="fr-FR" b="1" dirty="0">
                <a:solidFill>
                  <a:schemeClr val="bg1"/>
                </a:solidFill>
                <a:latin typeface="+mj-lt"/>
              </a:rPr>
              <a:t>à 110 €</a:t>
            </a:r>
          </a:p>
        </p:txBody>
      </p:sp>
    </p:spTree>
    <p:extLst>
      <p:ext uri="{BB962C8B-B14F-4D97-AF65-F5344CB8AC3E}">
        <p14:creationId xmlns:p14="http://schemas.microsoft.com/office/powerpoint/2010/main" val="156501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046533" y="222215"/>
            <a:ext cx="7643812" cy="706437"/>
          </a:xfrm>
        </p:spPr>
        <p:txBody>
          <a:bodyPr/>
          <a:lstStyle/>
          <a:p>
            <a:r>
              <a:rPr lang="fr-FR" altLang="fr-FR" b="1" smtClean="0"/>
              <a:t>En guise de conclusion</a:t>
            </a:r>
          </a:p>
        </p:txBody>
      </p:sp>
      <p:sp>
        <p:nvSpPr>
          <p:cNvPr id="3" name="Espace réservé du contenu 2"/>
          <p:cNvSpPr>
            <a:spLocks noGrp="1"/>
          </p:cNvSpPr>
          <p:nvPr>
            <p:ph idx="1"/>
          </p:nvPr>
        </p:nvSpPr>
        <p:spPr>
          <a:xfrm>
            <a:off x="706290" y="1184536"/>
            <a:ext cx="8820150" cy="5329238"/>
          </a:xfrm>
        </p:spPr>
        <p:txBody>
          <a:bodyPr/>
          <a:lstStyle/>
          <a:p>
            <a:pPr>
              <a:defRPr/>
            </a:pPr>
            <a:r>
              <a:rPr lang="fr-FR" sz="2400" b="1" dirty="0" smtClean="0">
                <a:solidFill>
                  <a:srgbClr val="008000"/>
                </a:solidFill>
                <a:latin typeface="+mj-lt"/>
              </a:rPr>
              <a:t>Un contexte favorable</a:t>
            </a:r>
          </a:p>
          <a:p>
            <a:pPr marL="542925" lvl="1" indent="-180975">
              <a:defRPr/>
            </a:pPr>
            <a:r>
              <a:rPr lang="fr-FR" sz="2000" dirty="0" smtClean="0">
                <a:latin typeface="+mj-lt"/>
              </a:rPr>
              <a:t> </a:t>
            </a:r>
            <a:r>
              <a:rPr lang="fr-FR" sz="2000" b="1" dirty="0" smtClean="0">
                <a:latin typeface="+mj-lt"/>
              </a:rPr>
              <a:t>Des prix qui restent intéressants</a:t>
            </a:r>
          </a:p>
          <a:p>
            <a:pPr marL="808038" lvl="2" indent="-180975">
              <a:buSzPct val="100000"/>
              <a:buFont typeface="Arial" panose="020B0604020202020204" pitchFamily="34" charset="0"/>
              <a:buChar char="•"/>
              <a:defRPr/>
            </a:pPr>
            <a:r>
              <a:rPr lang="fr-FR" sz="1600" dirty="0" smtClean="0">
                <a:solidFill>
                  <a:srgbClr val="404040"/>
                </a:solidFill>
                <a:latin typeface="+mj-lt"/>
              </a:rPr>
              <a:t>Avec des variations saisonnières plus ou moins marquées</a:t>
            </a:r>
          </a:p>
          <a:p>
            <a:pPr lvl="1">
              <a:defRPr/>
            </a:pPr>
            <a:r>
              <a:rPr lang="fr-FR" sz="2000" b="1" dirty="0">
                <a:latin typeface="+mj-lt"/>
              </a:rPr>
              <a:t>Un soutien de la PAC confirmé</a:t>
            </a:r>
          </a:p>
          <a:p>
            <a:pPr marL="808038" lvl="2" indent="-180975">
              <a:buSzPct val="100000"/>
              <a:buFont typeface="Arial" panose="020B0604020202020204" pitchFamily="34" charset="0"/>
              <a:buChar char="•"/>
              <a:defRPr/>
            </a:pPr>
            <a:r>
              <a:rPr lang="fr-FR" sz="1600" dirty="0" smtClean="0">
                <a:latin typeface="+mj-lt"/>
              </a:rPr>
              <a:t>Aide couplée renforcée</a:t>
            </a:r>
          </a:p>
          <a:p>
            <a:pPr lvl="1">
              <a:defRPr/>
            </a:pPr>
            <a:r>
              <a:rPr lang="fr-FR" sz="2000" b="1" dirty="0">
                <a:latin typeface="+mj-lt"/>
              </a:rPr>
              <a:t>Une baisse des prix des intrants depuis 2014</a:t>
            </a:r>
          </a:p>
          <a:p>
            <a:pPr marL="808038" lvl="2" indent="-180975">
              <a:buSzPct val="100000"/>
              <a:buFont typeface="Arial" panose="020B0604020202020204" pitchFamily="34" charset="0"/>
              <a:buChar char="•"/>
              <a:defRPr/>
            </a:pPr>
            <a:r>
              <a:rPr lang="fr-FR" sz="1600" dirty="0" smtClean="0">
                <a:latin typeface="+mj-lt"/>
              </a:rPr>
              <a:t>Aliments, Engrais, Carburants</a:t>
            </a:r>
          </a:p>
          <a:p>
            <a:pPr>
              <a:defRPr/>
            </a:pPr>
            <a:endParaRPr lang="fr-FR" sz="800" dirty="0">
              <a:latin typeface="+mj-lt"/>
            </a:endParaRPr>
          </a:p>
          <a:p>
            <a:pPr>
              <a:defRPr/>
            </a:pPr>
            <a:r>
              <a:rPr lang="fr-FR" sz="2400" b="1" dirty="0">
                <a:solidFill>
                  <a:srgbClr val="008000"/>
                </a:solidFill>
                <a:latin typeface="+mj-lt"/>
              </a:rPr>
              <a:t>Une bonne opportunité de diversification du revenu</a:t>
            </a:r>
          </a:p>
          <a:p>
            <a:pPr marL="542925" lvl="1" indent="-180975">
              <a:defRPr/>
            </a:pPr>
            <a:r>
              <a:rPr lang="fr-FR" sz="2000" dirty="0" smtClean="0">
                <a:latin typeface="+mj-lt"/>
              </a:rPr>
              <a:t> </a:t>
            </a:r>
            <a:r>
              <a:rPr lang="fr-FR" sz="2000" b="1" dirty="0" smtClean="0">
                <a:latin typeface="+mj-lt"/>
              </a:rPr>
              <a:t>Avec </a:t>
            </a:r>
            <a:r>
              <a:rPr lang="fr-FR" sz="2000" b="1" dirty="0">
                <a:latin typeface="+mj-lt"/>
              </a:rPr>
              <a:t>300 </a:t>
            </a:r>
            <a:r>
              <a:rPr lang="fr-FR" sz="2000" b="1" dirty="0" smtClean="0">
                <a:latin typeface="+mj-lt"/>
              </a:rPr>
              <a:t>brebis</a:t>
            </a:r>
            <a:endParaRPr lang="fr-FR" sz="2000" b="1" dirty="0">
              <a:latin typeface="+mj-lt"/>
            </a:endParaRPr>
          </a:p>
          <a:p>
            <a:pPr marL="808038" lvl="2" indent="-180975">
              <a:buSzPct val="100000"/>
              <a:buFont typeface="Arial" panose="020B0604020202020204" pitchFamily="34" charset="0"/>
              <a:buChar char="•"/>
              <a:tabLst>
                <a:tab pos="808038" algn="l"/>
              </a:tabLst>
              <a:defRPr/>
            </a:pPr>
            <a:r>
              <a:rPr lang="fr-FR" sz="1600" dirty="0" smtClean="0">
                <a:latin typeface="+mj-lt"/>
              </a:rPr>
              <a:t>Ça </a:t>
            </a:r>
            <a:r>
              <a:rPr lang="fr-FR" sz="1600" dirty="0">
                <a:latin typeface="+mj-lt"/>
              </a:rPr>
              <a:t>me </a:t>
            </a:r>
            <a:r>
              <a:rPr lang="fr-FR" sz="1600" dirty="0" smtClean="0">
                <a:latin typeface="+mj-lt"/>
              </a:rPr>
              <a:t>coûte 100 </a:t>
            </a:r>
            <a:r>
              <a:rPr lang="fr-FR" sz="1600" dirty="0">
                <a:latin typeface="+mj-lt"/>
              </a:rPr>
              <a:t>K€ à 150 K</a:t>
            </a:r>
            <a:r>
              <a:rPr lang="fr-FR" sz="1600" dirty="0" smtClean="0">
                <a:latin typeface="+mj-lt"/>
              </a:rPr>
              <a:t>€</a:t>
            </a:r>
          </a:p>
          <a:p>
            <a:pPr marL="808038" lvl="2" indent="-180975">
              <a:buSzPct val="100000"/>
              <a:buFont typeface="Arial" panose="020B0604020202020204" pitchFamily="34" charset="0"/>
              <a:buChar char="•"/>
              <a:tabLst>
                <a:tab pos="808038" algn="l"/>
              </a:tabLst>
              <a:defRPr/>
            </a:pPr>
            <a:r>
              <a:rPr lang="fr-FR" sz="1600" dirty="0" smtClean="0">
                <a:latin typeface="+mj-lt"/>
              </a:rPr>
              <a:t>Ça peut me rapporter, 15 K€ à 20 K€ de Disponible avant MSA</a:t>
            </a:r>
          </a:p>
          <a:p>
            <a:pPr>
              <a:defRPr/>
            </a:pPr>
            <a:endParaRPr lang="fr-FR" dirty="0">
              <a:latin typeface="+mj-lt"/>
            </a:endParaRPr>
          </a:p>
        </p:txBody>
      </p:sp>
      <p:sp>
        <p:nvSpPr>
          <p:cNvPr id="3072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F27DFE-98BD-4D1F-853D-57FD0A67CC0D}" type="slidenum">
              <a:rPr lang="fr-FR" altLang="fr-FR" smtClean="0">
                <a:solidFill>
                  <a:schemeClr val="bg1"/>
                </a:solidFill>
              </a:rPr>
              <a:pPr/>
              <a:t>15</a:t>
            </a:fld>
            <a:endParaRPr lang="fr-FR" altLang="fr-FR" smtClean="0">
              <a:solidFill>
                <a:schemeClr val="bg1"/>
              </a:solidFill>
            </a:endParaRPr>
          </a:p>
        </p:txBody>
      </p:sp>
    </p:spTree>
    <p:extLst>
      <p:ext uri="{BB962C8B-B14F-4D97-AF65-F5344CB8AC3E}">
        <p14:creationId xmlns:p14="http://schemas.microsoft.com/office/powerpoint/2010/main" val="179557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25625" y="-315913"/>
            <a:ext cx="9001125" cy="554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057400" indent="-228600" defTabSz="449263">
              <a:spcBef>
                <a:spcPct val="20000"/>
              </a:spcBef>
              <a:buFont typeface="Arial" panose="020B0604020202020204" pitchFamily="34" charset="0"/>
              <a:defRPr sz="2800">
                <a:solidFill>
                  <a:schemeClr val="tx1"/>
                </a:solidFill>
                <a:latin typeface="Calibri" panose="020F0502020204030204" pitchFamily="34" charset="0"/>
              </a:defRPr>
            </a:lvl1pPr>
            <a:lvl2pPr marL="2057400" indent="-228600" defTabSz="449263">
              <a:spcBef>
                <a:spcPct val="20000"/>
              </a:spcBef>
              <a:buFont typeface="Arial" panose="020B0604020202020204" pitchFamily="34" charset="0"/>
              <a:buChar char="•"/>
              <a:defRPr sz="2400">
                <a:solidFill>
                  <a:srgbClr val="00B050"/>
                </a:solidFill>
                <a:latin typeface="Calibri" panose="020F0502020204030204" pitchFamily="34" charset="0"/>
              </a:defRPr>
            </a:lvl2pPr>
            <a:lvl3pPr marL="2057400" indent="-228600" defTabSz="449263">
              <a:spcBef>
                <a:spcPct val="20000"/>
              </a:spcBef>
              <a:buFont typeface="Calibri" panose="020F0502020204030204" pitchFamily="34" charset="0"/>
              <a:buChar char="–"/>
              <a:defRPr sz="2000">
                <a:solidFill>
                  <a:schemeClr val="tx1"/>
                </a:solidFill>
                <a:latin typeface="Calibri" panose="020F0502020204030204" pitchFamily="34" charset="0"/>
              </a:defRPr>
            </a:lvl3pPr>
            <a:lvl4pPr marL="2057400" indent="-228600" defTabSz="449263">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4000">
              <a:solidFill>
                <a:srgbClr val="FF9933"/>
              </a:solidFill>
              <a:latin typeface="Arial" panose="020B0604020202020204" pitchFamily="34" charset="0"/>
            </a:endParaRPr>
          </a:p>
        </p:txBody>
      </p:sp>
      <p:sp>
        <p:nvSpPr>
          <p:cNvPr id="31747"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sp>
        <p:nvSpPr>
          <p:cNvPr id="31748" name="Text Box 4"/>
          <p:cNvSpPr txBox="1">
            <a:spLocks noChangeArrowheads="1"/>
          </p:cNvSpPr>
          <p:nvPr/>
        </p:nvSpPr>
        <p:spPr bwMode="auto">
          <a:xfrm>
            <a:off x="7680326" y="3933826"/>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p>
        </p:txBody>
      </p:sp>
      <p:sp>
        <p:nvSpPr>
          <p:cNvPr id="31749" name="Titre 1"/>
          <p:cNvSpPr>
            <a:spLocks noGrp="1"/>
          </p:cNvSpPr>
          <p:nvPr>
            <p:ph type="title"/>
          </p:nvPr>
        </p:nvSpPr>
        <p:spPr>
          <a:xfrm>
            <a:off x="592276" y="158258"/>
            <a:ext cx="8596668" cy="1320800"/>
          </a:xfrm>
        </p:spPr>
        <p:txBody>
          <a:bodyPr>
            <a:noAutofit/>
          </a:bodyPr>
          <a:lstStyle/>
          <a:p>
            <a:r>
              <a:rPr lang="fr-FR" altLang="fr-FR" b="1" dirty="0" smtClean="0"/>
              <a:t>Des documents </a:t>
            </a:r>
            <a:br>
              <a:rPr lang="fr-FR" altLang="fr-FR" b="1" dirty="0" smtClean="0"/>
            </a:br>
            <a:r>
              <a:rPr lang="fr-FR" altLang="fr-FR" b="1" dirty="0" smtClean="0"/>
              <a:t>à votre disposition</a:t>
            </a:r>
            <a:r>
              <a:rPr lang="fr-FR" altLang="fr-FR" b="1" dirty="0" smtClean="0">
                <a:solidFill>
                  <a:srgbClr val="FF9933"/>
                </a:solidFill>
              </a:rPr>
              <a:t/>
            </a:r>
            <a:br>
              <a:rPr lang="fr-FR" altLang="fr-FR" b="1" dirty="0" smtClean="0">
                <a:solidFill>
                  <a:srgbClr val="FF9933"/>
                </a:solidFill>
              </a:rPr>
            </a:br>
            <a:endParaRPr lang="fr-FR" altLang="fr-FR" b="1" dirty="0" smtClean="0"/>
          </a:p>
        </p:txBody>
      </p:sp>
      <p:pic>
        <p:nvPicPr>
          <p:cNvPr id="31750"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105261">
            <a:off x="7219116" y="822172"/>
            <a:ext cx="305911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ag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1206941">
            <a:off x="5574944" y="1437060"/>
            <a:ext cx="3313113"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Imag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1243191">
            <a:off x="3995663" y="1666876"/>
            <a:ext cx="3430588"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Image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rot="1308391">
            <a:off x="2025650" y="1884364"/>
            <a:ext cx="3455988"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3BE3DED-96BD-4D71-A0B7-22E52CCC9F1B}" type="slidenum">
              <a:rPr lang="fr-FR" altLang="fr-FR" smtClean="0">
                <a:solidFill>
                  <a:schemeClr val="bg1"/>
                </a:solidFill>
              </a:rPr>
              <a:pPr/>
              <a:t>16</a:t>
            </a:fld>
            <a:endParaRPr lang="fr-FR" altLang="fr-FR" smtClean="0">
              <a:solidFill>
                <a:schemeClr val="bg1"/>
              </a:solidFill>
            </a:endParaRPr>
          </a:p>
        </p:txBody>
      </p:sp>
    </p:spTree>
    <p:extLst>
      <p:ext uri="{BB962C8B-B14F-4D97-AF65-F5344CB8AC3E}">
        <p14:creationId xmlns:p14="http://schemas.microsoft.com/office/powerpoint/2010/main" val="684053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162356" cy="6858000"/>
          </a:xfrm>
          <a:prstGeom prst="rect">
            <a:avLst/>
          </a:prstGeom>
        </p:spPr>
      </p:pic>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17</a:t>
            </a:fld>
            <a:endParaRPr lang="fr-FR" altLang="fr-FR" smtClean="0">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736299" y="2765542"/>
            <a:ext cx="4202838" cy="1908215"/>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smtClean="0">
                <a:solidFill>
                  <a:schemeClr val="tx2">
                    <a:lumMod val="75000"/>
                  </a:schemeClr>
                </a:solidFill>
                <a:hlinkClick r:id="rId3"/>
              </a:rPr>
              <a:t>www.idele.fr</a:t>
            </a:r>
            <a:r>
              <a:rPr lang="fr-FR" sz="2400" b="1" dirty="0" smtClean="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smtClean="0">
                <a:solidFill>
                  <a:schemeClr val="tx2">
                    <a:lumMod val="75000"/>
                  </a:schemeClr>
                </a:solidFill>
                <a:hlinkClick r:id="rId4"/>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Tree>
    <p:extLst>
      <p:ext uri="{BB962C8B-B14F-4D97-AF65-F5344CB8AC3E}">
        <p14:creationId xmlns:p14="http://schemas.microsoft.com/office/powerpoint/2010/main" val="239408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8897" y="1644717"/>
            <a:ext cx="9609503" cy="1646302"/>
          </a:xfrm>
        </p:spPr>
        <p:txBody>
          <a:bodyPr/>
          <a:lstStyle/>
          <a:p>
            <a:pPr algn="ctr">
              <a:spcBef>
                <a:spcPts val="1200"/>
              </a:spcBef>
            </a:pPr>
            <a:r>
              <a:rPr lang="fr-FR" sz="6000" b="1" dirty="0" smtClean="0">
                <a:solidFill>
                  <a:srgbClr val="008000"/>
                </a:solidFill>
              </a:rPr>
              <a:t>Les 3 clés </a:t>
            </a:r>
            <a:r>
              <a:rPr lang="fr-FR" sz="4800" b="1" dirty="0" smtClean="0"/>
              <a:t/>
            </a:r>
            <a:br>
              <a:rPr lang="fr-FR" sz="4800" b="1" dirty="0" smtClean="0"/>
            </a:br>
            <a:r>
              <a:rPr lang="fr-FR" sz="4800" b="1" dirty="0" smtClean="0"/>
              <a:t>pour b</a:t>
            </a:r>
            <a:r>
              <a:rPr lang="fr-FR" sz="4800" b="1" dirty="0" smtClean="0">
                <a:solidFill>
                  <a:srgbClr val="90C226"/>
                </a:solidFill>
              </a:rPr>
              <a:t>â</a:t>
            </a:r>
            <a:r>
              <a:rPr lang="fr-FR" sz="4800" b="1" dirty="0" smtClean="0"/>
              <a:t>tir son atelier ovin</a:t>
            </a:r>
            <a:endParaRPr lang="fr-FR" sz="32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376012" y="3747519"/>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190461" y="3801530"/>
            <a:ext cx="7766936" cy="1096899"/>
          </a:xfrm>
        </p:spPr>
        <p:txBody>
          <a:bodyPr>
            <a:noAutofit/>
          </a:bodyPr>
          <a:lstStyle/>
          <a:p>
            <a:pPr algn="l"/>
            <a:r>
              <a:rPr lang="fr-FR" sz="1600" dirty="0"/>
              <a:t>Marie-Line </a:t>
            </a:r>
            <a:r>
              <a:rPr lang="fr-FR" sz="1600" dirty="0" err="1"/>
              <a:t>Barjou</a:t>
            </a:r>
            <a:r>
              <a:rPr lang="fr-FR" sz="1600" dirty="0"/>
              <a:t> CA </a:t>
            </a:r>
            <a:r>
              <a:rPr lang="fr-FR" sz="1600" dirty="0" smtClean="0"/>
              <a:t>87 - Sylvie </a:t>
            </a:r>
            <a:r>
              <a:rPr lang="fr-FR" sz="1600" dirty="0"/>
              <a:t>Denis CA </a:t>
            </a:r>
            <a:r>
              <a:rPr lang="fr-FR" sz="1600" dirty="0" smtClean="0"/>
              <a:t>19 - Danielle </a:t>
            </a:r>
            <a:r>
              <a:rPr lang="fr-FR" sz="1600" dirty="0" err="1"/>
              <a:t>Sennepin</a:t>
            </a:r>
            <a:r>
              <a:rPr lang="fr-FR" sz="1600" dirty="0"/>
              <a:t> CA 23</a:t>
            </a:r>
          </a:p>
          <a:p>
            <a:pPr algn="l"/>
            <a:r>
              <a:rPr lang="fr-FR" sz="1600" dirty="0"/>
              <a:t>Vincent Bellet </a:t>
            </a:r>
            <a:r>
              <a:rPr lang="fr-FR" sz="1600" dirty="0" smtClean="0"/>
              <a:t>Idele - Louis-Marie </a:t>
            </a:r>
            <a:r>
              <a:rPr lang="fr-FR" sz="1600" dirty="0"/>
              <a:t>Cailleau CRA </a:t>
            </a:r>
            <a:r>
              <a:rPr lang="fr-FR" sz="1600" dirty="0" smtClean="0"/>
              <a:t>Nouvelle-Aquitaine /Idele</a:t>
            </a:r>
            <a:endParaRPr lang="fr-FR" sz="1600" dirty="0"/>
          </a:p>
          <a:p>
            <a:pPr algn="l"/>
            <a:endParaRPr lang="fr-FR" sz="1600" dirty="0"/>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567" y="5214222"/>
            <a:ext cx="4095107" cy="511347"/>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4505" y="5349470"/>
            <a:ext cx="713842" cy="37119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4674" y="4933908"/>
            <a:ext cx="1334543" cy="831123"/>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1830" y="1100201"/>
            <a:ext cx="1275512" cy="13676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364353" y="115887"/>
            <a:ext cx="7643812" cy="850900"/>
          </a:xfrm>
        </p:spPr>
        <p:txBody>
          <a:bodyPr/>
          <a:lstStyle/>
          <a:p>
            <a:r>
              <a:rPr lang="fr-FR" altLang="fr-FR" b="1" dirty="0" smtClean="0"/>
              <a:t>Les clés de la réussite</a:t>
            </a:r>
          </a:p>
        </p:txBody>
      </p:sp>
      <p:sp>
        <p:nvSpPr>
          <p:cNvPr id="3" name="Espace réservé du contenu 2"/>
          <p:cNvSpPr>
            <a:spLocks noGrp="1"/>
          </p:cNvSpPr>
          <p:nvPr>
            <p:ph idx="1"/>
          </p:nvPr>
        </p:nvSpPr>
        <p:spPr>
          <a:xfrm>
            <a:off x="850589" y="1260661"/>
            <a:ext cx="9977832" cy="4594114"/>
          </a:xfrm>
        </p:spPr>
        <p:txBody>
          <a:bodyPr>
            <a:normAutofit/>
          </a:bodyPr>
          <a:lstStyle/>
          <a:p>
            <a:pPr marL="514350" indent="-514350">
              <a:buFont typeface="Calibri" panose="020F0502020204030204" pitchFamily="34" charset="0"/>
              <a:buAutoNum type="arabicPeriod"/>
            </a:pPr>
            <a:r>
              <a:rPr lang="fr-FR" altLang="fr-FR" sz="2400" b="1" dirty="0" smtClean="0">
                <a:solidFill>
                  <a:srgbClr val="90C226"/>
                </a:solidFill>
              </a:rPr>
              <a:t>Un système cohérent </a:t>
            </a:r>
            <a:r>
              <a:rPr lang="fr-FR" altLang="fr-FR" sz="2400" dirty="0" smtClean="0">
                <a:solidFill>
                  <a:srgbClr val="90C226"/>
                </a:solidFill>
              </a:rPr>
              <a:t>avec le milieu</a:t>
            </a:r>
          </a:p>
          <a:p>
            <a:pPr marL="800100" lvl="1" indent="-260350"/>
            <a:r>
              <a:rPr lang="fr-FR" altLang="fr-FR" sz="2000" dirty="0"/>
              <a:t>Orientation Bergerie ou Herbagère en fonction de la structure ou de son potentiel</a:t>
            </a:r>
          </a:p>
          <a:p>
            <a:pPr marL="800100" lvl="1" indent="-260350"/>
            <a:r>
              <a:rPr lang="fr-FR" altLang="fr-FR" sz="2000" dirty="0"/>
              <a:t>Choix en conséquence des périodes de vente, du type génétique, du système d’alimentation, etc.</a:t>
            </a:r>
          </a:p>
          <a:p>
            <a:pPr marL="800100" lvl="1" indent="-514350"/>
            <a:endParaRPr lang="fr-FR" altLang="fr-FR" sz="800" dirty="0"/>
          </a:p>
          <a:p>
            <a:pPr marL="514350" indent="-514350">
              <a:buFont typeface="Calibri" panose="020F0502020204030204" pitchFamily="34" charset="0"/>
              <a:buAutoNum type="arabicPeriod"/>
            </a:pPr>
            <a:r>
              <a:rPr lang="fr-FR" altLang="fr-FR" sz="2400" b="1" dirty="0" smtClean="0">
                <a:solidFill>
                  <a:schemeClr val="accent6"/>
                </a:solidFill>
              </a:rPr>
              <a:t>Des investissements raisonnés </a:t>
            </a:r>
            <a:r>
              <a:rPr lang="fr-FR" altLang="fr-FR" sz="2400" dirty="0" smtClean="0">
                <a:solidFill>
                  <a:schemeClr val="accent6"/>
                </a:solidFill>
              </a:rPr>
              <a:t>: ni trop ni trop peu</a:t>
            </a:r>
          </a:p>
          <a:p>
            <a:pPr marL="800100" lvl="1" indent="-260350">
              <a:buClr>
                <a:schemeClr val="accent6"/>
              </a:buClr>
            </a:pPr>
            <a:r>
              <a:rPr lang="fr-FR" altLang="fr-FR" sz="2000" dirty="0"/>
              <a:t>En fonction de la capacité de remboursement</a:t>
            </a:r>
          </a:p>
          <a:p>
            <a:pPr marL="800100" lvl="1" indent="-260350">
              <a:buClr>
                <a:schemeClr val="accent6"/>
              </a:buClr>
            </a:pPr>
            <a:r>
              <a:rPr lang="fr-FR" altLang="fr-FR" sz="2000" dirty="0"/>
              <a:t>Ne pas pénaliser les conditions de travail</a:t>
            </a:r>
          </a:p>
          <a:p>
            <a:pPr marL="800100" lvl="1" indent="-514350"/>
            <a:endParaRPr lang="fr-FR" altLang="fr-FR" sz="800" dirty="0"/>
          </a:p>
          <a:p>
            <a:pPr marL="514350" indent="-514350">
              <a:buFont typeface="Calibri" panose="020F0502020204030204" pitchFamily="34" charset="0"/>
              <a:buAutoNum type="arabicPeriod"/>
            </a:pPr>
            <a:r>
              <a:rPr lang="fr-FR" altLang="fr-FR" sz="2400" b="1" dirty="0" smtClean="0">
                <a:solidFill>
                  <a:srgbClr val="F59C10"/>
                </a:solidFill>
              </a:rPr>
              <a:t>Acquisition d’un savoir-faire</a:t>
            </a:r>
            <a:r>
              <a:rPr lang="fr-FR" altLang="fr-FR" sz="2400" dirty="0" smtClean="0">
                <a:solidFill>
                  <a:srgbClr val="F59C10"/>
                </a:solidFill>
              </a:rPr>
              <a:t>, facteur prépondérant du revenu</a:t>
            </a:r>
          </a:p>
          <a:p>
            <a:pPr marL="800100" lvl="1" indent="-514350"/>
            <a:endParaRPr lang="fr-FR" altLang="fr-FR" dirty="0" smtClean="0"/>
          </a:p>
        </p:txBody>
      </p:sp>
      <p:sp>
        <p:nvSpPr>
          <p:cNvPr id="1638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BB0E35-2639-427C-AE96-CBDFF4F2E229}" type="slidenum">
              <a:rPr lang="fr-FR" altLang="fr-FR" smtClean="0">
                <a:solidFill>
                  <a:schemeClr val="bg1"/>
                </a:solidFill>
              </a:rPr>
              <a:pPr/>
              <a:t>3</a:t>
            </a:fld>
            <a:endParaRPr lang="fr-FR" altLang="fr-FR" smtClean="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66" y="1166631"/>
            <a:ext cx="707621" cy="758746"/>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66" y="3398085"/>
            <a:ext cx="707620" cy="75874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66" y="5015131"/>
            <a:ext cx="707620" cy="758746"/>
          </a:xfrm>
          <a:prstGeom prst="rect">
            <a:avLst/>
          </a:prstGeom>
        </p:spPr>
      </p:pic>
    </p:spTree>
    <p:extLst>
      <p:ext uri="{BB962C8B-B14F-4D97-AF65-F5344CB8AC3E}">
        <p14:creationId xmlns:p14="http://schemas.microsoft.com/office/powerpoint/2010/main" val="382928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2"/>
          <p:cNvSpPr>
            <a:spLocks noGrp="1"/>
          </p:cNvSpPr>
          <p:nvPr>
            <p:ph type="title"/>
          </p:nvPr>
        </p:nvSpPr>
        <p:spPr>
          <a:xfrm>
            <a:off x="1246164" y="88315"/>
            <a:ext cx="5543550" cy="831850"/>
          </a:xfrm>
        </p:spPr>
        <p:txBody>
          <a:bodyPr/>
          <a:lstStyle/>
          <a:p>
            <a:r>
              <a:rPr lang="fr-FR" altLang="fr-FR" b="1" dirty="0" smtClean="0"/>
              <a:t>La bonne adéquation</a:t>
            </a:r>
          </a:p>
        </p:txBody>
      </p:sp>
      <p:graphicFrame>
        <p:nvGraphicFramePr>
          <p:cNvPr id="4" name="Diagramme 3"/>
          <p:cNvGraphicFramePr/>
          <p:nvPr>
            <p:extLst>
              <p:ext uri="{D42A27DB-BD31-4B8C-83A1-F6EECF244321}">
                <p14:modId xmlns:p14="http://schemas.microsoft.com/office/powerpoint/2010/main" val="1569768330"/>
              </p:ext>
            </p:extLst>
          </p:nvPr>
        </p:nvGraphicFramePr>
        <p:xfrm>
          <a:off x="2477315" y="1124744"/>
          <a:ext cx="8624799" cy="561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0533" name="Picture 5" descr="Afficher l'image d'origin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36541" b="-1"/>
          <a:stretch/>
        </p:blipFill>
        <p:spPr bwMode="auto">
          <a:xfrm>
            <a:off x="1246164" y="3329608"/>
            <a:ext cx="2073198" cy="186855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85245">
            <a:off x="5582971" y="1583526"/>
            <a:ext cx="759515" cy="551914"/>
          </a:xfrm>
          <a:prstGeom prst="rect">
            <a:avLst/>
          </a:prstGeom>
        </p:spPr>
      </p:pic>
      <p:sp>
        <p:nvSpPr>
          <p:cNvPr id="3" name="Pensées 2"/>
          <p:cNvSpPr/>
          <p:nvPr/>
        </p:nvSpPr>
        <p:spPr>
          <a:xfrm>
            <a:off x="1422611" y="1976981"/>
            <a:ext cx="1752634" cy="1014904"/>
          </a:xfrm>
          <a:prstGeom prst="cloudCallout">
            <a:avLst>
              <a:gd name="adj1" fmla="val 13193"/>
              <a:gd name="adj2" fmla="val 6641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3600" b="1" dirty="0" smtClean="0"/>
              <a:t> ? ? ?</a:t>
            </a:r>
            <a:endParaRPr lang="fr-FR" sz="3600" b="1" dirty="0"/>
          </a:p>
        </p:txBody>
      </p:sp>
      <p:pic>
        <p:nvPicPr>
          <p:cNvPr id="5" name="Image 4"/>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tretch>
            <a:fillRect/>
          </a:stretch>
        </p:blipFill>
        <p:spPr>
          <a:xfrm rot="1711398">
            <a:off x="8300236" y="1734028"/>
            <a:ext cx="485906" cy="485906"/>
          </a:xfrm>
          <a:prstGeom prst="rect">
            <a:avLst/>
          </a:prstGeom>
        </p:spPr>
      </p:pic>
    </p:spTree>
    <p:extLst>
      <p:ext uri="{BB962C8B-B14F-4D97-AF65-F5344CB8AC3E}">
        <p14:creationId xmlns:p14="http://schemas.microsoft.com/office/powerpoint/2010/main" val="384475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8C4D196-D1AE-4F67-9C01-2DE601E3FC7B}"/>
                                            </p:graphicEl>
                                          </p:spTgt>
                                        </p:tgtEl>
                                        <p:attrNameLst>
                                          <p:attrName>style.visibility</p:attrName>
                                        </p:attrNameLst>
                                      </p:cBhvr>
                                      <p:to>
                                        <p:strVal val="visible"/>
                                      </p:to>
                                    </p:set>
                                    <p:animEffect transition="in" filter="fade">
                                      <p:cBhvr>
                                        <p:cTn id="7" dur="1000"/>
                                        <p:tgtEl>
                                          <p:spTgt spid="4">
                                            <p:graphicEl>
                                              <a:dgm id="{88C4D196-D1AE-4F67-9C01-2DE601E3FC7B}"/>
                                            </p:graphicEl>
                                          </p:spTgt>
                                        </p:tgtEl>
                                      </p:cBhvr>
                                    </p:animEffect>
                                    <p:anim calcmode="lin" valueType="num">
                                      <p:cBhvr>
                                        <p:cTn id="8" dur="1000" fill="hold"/>
                                        <p:tgtEl>
                                          <p:spTgt spid="4">
                                            <p:graphicEl>
                                              <a:dgm id="{88C4D196-D1AE-4F67-9C01-2DE601E3FC7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8C4D196-D1AE-4F67-9C01-2DE601E3FC7B}"/>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13EB0E85-3BE3-4515-980C-53E820974805}"/>
                                            </p:graphicEl>
                                          </p:spTgt>
                                        </p:tgtEl>
                                        <p:attrNameLst>
                                          <p:attrName>style.visibility</p:attrName>
                                        </p:attrNameLst>
                                      </p:cBhvr>
                                      <p:to>
                                        <p:strVal val="visible"/>
                                      </p:to>
                                    </p:set>
                                    <p:animEffect transition="in" filter="fade">
                                      <p:cBhvr>
                                        <p:cTn id="12" dur="1000"/>
                                        <p:tgtEl>
                                          <p:spTgt spid="4">
                                            <p:graphicEl>
                                              <a:dgm id="{13EB0E85-3BE3-4515-980C-53E820974805}"/>
                                            </p:graphicEl>
                                          </p:spTgt>
                                        </p:tgtEl>
                                      </p:cBhvr>
                                    </p:animEffect>
                                    <p:anim calcmode="lin" valueType="num">
                                      <p:cBhvr>
                                        <p:cTn id="13" dur="1000" fill="hold"/>
                                        <p:tgtEl>
                                          <p:spTgt spid="4">
                                            <p:graphicEl>
                                              <a:dgm id="{13EB0E85-3BE3-4515-980C-53E82097480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13EB0E85-3BE3-4515-980C-53E820974805}"/>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1C0C74D4-F538-4B62-AB69-8DCC977A5C52}"/>
                                            </p:graphicEl>
                                          </p:spTgt>
                                        </p:tgtEl>
                                        <p:attrNameLst>
                                          <p:attrName>style.visibility</p:attrName>
                                        </p:attrNameLst>
                                      </p:cBhvr>
                                      <p:to>
                                        <p:strVal val="visible"/>
                                      </p:to>
                                    </p:set>
                                    <p:animEffect transition="in" filter="fade">
                                      <p:cBhvr>
                                        <p:cTn id="19" dur="1000"/>
                                        <p:tgtEl>
                                          <p:spTgt spid="4">
                                            <p:graphicEl>
                                              <a:dgm id="{1C0C74D4-F538-4B62-AB69-8DCC977A5C52}"/>
                                            </p:graphicEl>
                                          </p:spTgt>
                                        </p:tgtEl>
                                      </p:cBhvr>
                                    </p:animEffect>
                                    <p:anim calcmode="lin" valueType="num">
                                      <p:cBhvr>
                                        <p:cTn id="20" dur="1000" fill="hold"/>
                                        <p:tgtEl>
                                          <p:spTgt spid="4">
                                            <p:graphicEl>
                                              <a:dgm id="{1C0C74D4-F538-4B62-AB69-8DCC977A5C52}"/>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1C0C74D4-F538-4B62-AB69-8DCC977A5C52}"/>
                                            </p:graphicEl>
                                          </p:spTgt>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graphicEl>
                                              <a:dgm id="{3A15AE1E-6D35-4B0D-A2B2-212F7BB4B34C}"/>
                                            </p:graphicEl>
                                          </p:spTgt>
                                        </p:tgtEl>
                                        <p:attrNameLst>
                                          <p:attrName>style.visibility</p:attrName>
                                        </p:attrNameLst>
                                      </p:cBhvr>
                                      <p:to>
                                        <p:strVal val="visible"/>
                                      </p:to>
                                    </p:set>
                                    <p:animEffect transition="in" filter="fade">
                                      <p:cBhvr>
                                        <p:cTn id="29" dur="1000"/>
                                        <p:tgtEl>
                                          <p:spTgt spid="4">
                                            <p:graphicEl>
                                              <a:dgm id="{3A15AE1E-6D35-4B0D-A2B2-212F7BB4B34C}"/>
                                            </p:graphicEl>
                                          </p:spTgt>
                                        </p:tgtEl>
                                      </p:cBhvr>
                                    </p:animEffect>
                                    <p:anim calcmode="lin" valueType="num">
                                      <p:cBhvr>
                                        <p:cTn id="30" dur="1000" fill="hold"/>
                                        <p:tgtEl>
                                          <p:spTgt spid="4">
                                            <p:graphicEl>
                                              <a:dgm id="{3A15AE1E-6D35-4B0D-A2B2-212F7BB4B34C}"/>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3A15AE1E-6D35-4B0D-A2B2-212F7BB4B34C}"/>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C3135683-3079-4422-9670-77927C61C45A}"/>
                                            </p:graphicEl>
                                          </p:spTgt>
                                        </p:tgtEl>
                                        <p:attrNameLst>
                                          <p:attrName>style.visibility</p:attrName>
                                        </p:attrNameLst>
                                      </p:cBhvr>
                                      <p:to>
                                        <p:strVal val="visible"/>
                                      </p:to>
                                    </p:set>
                                    <p:animEffect transition="in" filter="fade">
                                      <p:cBhvr>
                                        <p:cTn id="36" dur="1000"/>
                                        <p:tgtEl>
                                          <p:spTgt spid="4">
                                            <p:graphicEl>
                                              <a:dgm id="{C3135683-3079-4422-9670-77927C61C45A}"/>
                                            </p:graphicEl>
                                          </p:spTgt>
                                        </p:tgtEl>
                                      </p:cBhvr>
                                    </p:animEffect>
                                    <p:anim calcmode="lin" valueType="num">
                                      <p:cBhvr>
                                        <p:cTn id="37" dur="1000" fill="hold"/>
                                        <p:tgtEl>
                                          <p:spTgt spid="4">
                                            <p:graphicEl>
                                              <a:dgm id="{C3135683-3079-4422-9670-77927C61C45A}"/>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C3135683-3079-4422-9670-77927C61C45A}"/>
                                            </p:graphicEl>
                                          </p:spTgt>
                                        </p:tgtEl>
                                        <p:attrNameLst>
                                          <p:attrName>ppt_y</p:attrName>
                                        </p:attrNameLst>
                                      </p:cBhvr>
                                      <p:tavLst>
                                        <p:tav tm="0">
                                          <p:val>
                                            <p:strVal val="#ppt_y+.1"/>
                                          </p:val>
                                        </p:tav>
                                        <p:tav tm="100000">
                                          <p:val>
                                            <p:strVal val="#ppt_y"/>
                                          </p:val>
                                        </p:tav>
                                      </p:tavLst>
                                    </p:anim>
                                  </p:childTnLst>
                                </p:cTn>
                              </p:par>
                              <p:par>
                                <p:cTn id="39" presetID="6" presetClass="entr" presetSubtype="16"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graphicEl>
                                              <a:dgm id="{7A18EA90-65DA-465F-A593-D62E20716055}"/>
                                            </p:graphicEl>
                                          </p:spTgt>
                                        </p:tgtEl>
                                        <p:attrNameLst>
                                          <p:attrName>style.visibility</p:attrName>
                                        </p:attrNameLst>
                                      </p:cBhvr>
                                      <p:to>
                                        <p:strVal val="visible"/>
                                      </p:to>
                                    </p:set>
                                    <p:animEffect transition="in" filter="fade">
                                      <p:cBhvr>
                                        <p:cTn id="46" dur="1000"/>
                                        <p:tgtEl>
                                          <p:spTgt spid="4">
                                            <p:graphicEl>
                                              <a:dgm id="{7A18EA90-65DA-465F-A593-D62E20716055}"/>
                                            </p:graphicEl>
                                          </p:spTgt>
                                        </p:tgtEl>
                                      </p:cBhvr>
                                    </p:animEffect>
                                    <p:anim calcmode="lin" valueType="num">
                                      <p:cBhvr>
                                        <p:cTn id="47" dur="1000" fill="hold"/>
                                        <p:tgtEl>
                                          <p:spTgt spid="4">
                                            <p:graphicEl>
                                              <a:dgm id="{7A18EA90-65DA-465F-A593-D62E20716055}"/>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7A18EA90-65DA-465F-A593-D62E20716055}"/>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graphicEl>
                                              <a:dgm id="{ACD9BBA5-8DE7-4981-8895-30195C836604}"/>
                                            </p:graphicEl>
                                          </p:spTgt>
                                        </p:tgtEl>
                                        <p:attrNameLst>
                                          <p:attrName>style.visibility</p:attrName>
                                        </p:attrNameLst>
                                      </p:cBhvr>
                                      <p:to>
                                        <p:strVal val="visible"/>
                                      </p:to>
                                    </p:set>
                                    <p:animEffect transition="in" filter="fade">
                                      <p:cBhvr>
                                        <p:cTn id="53" dur="1000"/>
                                        <p:tgtEl>
                                          <p:spTgt spid="4">
                                            <p:graphicEl>
                                              <a:dgm id="{ACD9BBA5-8DE7-4981-8895-30195C836604}"/>
                                            </p:graphicEl>
                                          </p:spTgt>
                                        </p:tgtEl>
                                      </p:cBhvr>
                                    </p:animEffect>
                                    <p:anim calcmode="lin" valueType="num">
                                      <p:cBhvr>
                                        <p:cTn id="54" dur="1000" fill="hold"/>
                                        <p:tgtEl>
                                          <p:spTgt spid="4">
                                            <p:graphicEl>
                                              <a:dgm id="{ACD9BBA5-8DE7-4981-8895-30195C836604}"/>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ACD9BBA5-8DE7-4981-8895-30195C836604}"/>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BCE5AEC3-5809-4A1D-A5EA-FFF154D55747}"/>
                                            </p:graphicEl>
                                          </p:spTgt>
                                        </p:tgtEl>
                                        <p:attrNameLst>
                                          <p:attrName>style.visibility</p:attrName>
                                        </p:attrNameLst>
                                      </p:cBhvr>
                                      <p:to>
                                        <p:strVal val="visible"/>
                                      </p:to>
                                    </p:set>
                                    <p:animEffect transition="in" filter="fade">
                                      <p:cBhvr>
                                        <p:cTn id="60" dur="1000"/>
                                        <p:tgtEl>
                                          <p:spTgt spid="4">
                                            <p:graphicEl>
                                              <a:dgm id="{BCE5AEC3-5809-4A1D-A5EA-FFF154D55747}"/>
                                            </p:graphicEl>
                                          </p:spTgt>
                                        </p:tgtEl>
                                      </p:cBhvr>
                                    </p:animEffect>
                                    <p:anim calcmode="lin" valueType="num">
                                      <p:cBhvr>
                                        <p:cTn id="61" dur="1000" fill="hold"/>
                                        <p:tgtEl>
                                          <p:spTgt spid="4">
                                            <p:graphicEl>
                                              <a:dgm id="{BCE5AEC3-5809-4A1D-A5EA-FFF154D55747}"/>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BCE5AEC3-5809-4A1D-A5EA-FFF154D5574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782888" y="3644901"/>
            <a:ext cx="65532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solidFill>
                <a:schemeClr val="bg1"/>
              </a:solidFill>
              <a:latin typeface="Arial" panose="020B0604020202020204" pitchFamily="34" charset="0"/>
              <a:cs typeface="Times New Roman" panose="02020603050405020304" pitchFamily="18" charset="0"/>
            </a:endParaRPr>
          </a:p>
        </p:txBody>
      </p:sp>
      <p:sp>
        <p:nvSpPr>
          <p:cNvPr id="18435" name="Text Box 10"/>
          <p:cNvSpPr txBox="1">
            <a:spLocks noChangeArrowheads="1"/>
          </p:cNvSpPr>
          <p:nvPr/>
        </p:nvSpPr>
        <p:spPr bwMode="auto">
          <a:xfrm>
            <a:off x="2855914" y="4292601"/>
            <a:ext cx="6696075"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solidFill>
                <a:schemeClr val="bg1"/>
              </a:solidFill>
              <a:latin typeface="Arial" panose="020B0604020202020204" pitchFamily="34" charset="0"/>
              <a:cs typeface="Times New Roman" panose="02020603050405020304" pitchFamily="18" charset="0"/>
            </a:endParaRPr>
          </a:p>
        </p:txBody>
      </p:sp>
      <p:sp>
        <p:nvSpPr>
          <p:cNvPr id="18437" name="Titre 1"/>
          <p:cNvSpPr>
            <a:spLocks noGrp="1"/>
          </p:cNvSpPr>
          <p:nvPr>
            <p:ph type="title"/>
          </p:nvPr>
        </p:nvSpPr>
        <p:spPr>
          <a:xfrm>
            <a:off x="1019108" y="372757"/>
            <a:ext cx="8748418" cy="1339850"/>
          </a:xfrm>
        </p:spPr>
        <p:txBody>
          <a:bodyPr/>
          <a:lstStyle/>
          <a:p>
            <a:r>
              <a:rPr lang="fr-FR" altLang="fr-FR" b="1" dirty="0" smtClean="0"/>
              <a:t>Quelle taille d’atelier pour rémunérer 1 UMO ?</a:t>
            </a:r>
          </a:p>
        </p:txBody>
      </p:sp>
      <p:sp>
        <p:nvSpPr>
          <p:cNvPr id="18462"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A76722-7D3C-4A7E-BE4D-CD7306F04AAB}" type="slidenum">
              <a:rPr lang="fr-FR" altLang="fr-FR" smtClean="0">
                <a:solidFill>
                  <a:schemeClr val="bg1"/>
                </a:solidFill>
              </a:rPr>
              <a:pPr/>
              <a:t>5</a:t>
            </a:fld>
            <a:endParaRPr lang="fr-FR" altLang="fr-FR" smtClean="0">
              <a:solidFill>
                <a:schemeClr val="bg1"/>
              </a:solidFill>
            </a:endParaRPr>
          </a:p>
        </p:txBody>
      </p:sp>
      <p:graphicFrame>
        <p:nvGraphicFramePr>
          <p:cNvPr id="9" name="Group 38"/>
          <p:cNvGraphicFramePr>
            <a:graphicFrameLocks/>
          </p:cNvGraphicFramePr>
          <p:nvPr>
            <p:extLst>
              <p:ext uri="{D42A27DB-BD31-4B8C-83A1-F6EECF244321}">
                <p14:modId xmlns:p14="http://schemas.microsoft.com/office/powerpoint/2010/main" val="995910600"/>
              </p:ext>
            </p:extLst>
          </p:nvPr>
        </p:nvGraphicFramePr>
        <p:xfrm>
          <a:off x="1198355" y="2277236"/>
          <a:ext cx="8064915" cy="3056938"/>
        </p:xfrm>
        <a:graphic>
          <a:graphicData uri="http://schemas.openxmlformats.org/drawingml/2006/table">
            <a:tbl>
              <a:tblPr firstRow="1" bandCol="1">
                <a:tableStyleId>{0660B408-B3CF-4A94-85FC-2B1E0A45F4A2}</a:tableStyleId>
              </a:tblPr>
              <a:tblGrid>
                <a:gridCol w="3024131"/>
                <a:gridCol w="2492453"/>
                <a:gridCol w="2548331"/>
              </a:tblGrid>
              <a:tr h="896938">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smtClean="0">
                          <a:ln>
                            <a:noFill/>
                          </a:ln>
                          <a:solidFill>
                            <a:schemeClr val="bg1"/>
                          </a:solidFill>
                          <a:effectLst/>
                        </a:rPr>
                        <a:t>Régions de production</a:t>
                      </a:r>
                      <a:endParaRPr kumimoji="0" lang="fr-FR" altLang="fr-FR" sz="2000" b="1"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smtClean="0">
                          <a:ln>
                            <a:noFill/>
                          </a:ln>
                          <a:solidFill>
                            <a:schemeClr val="bg1"/>
                          </a:solidFill>
                          <a:effectLst/>
                        </a:rPr>
                        <a:t>Tonnes </a:t>
                      </a:r>
                      <a:br>
                        <a:rPr kumimoji="0" lang="fr-FR" altLang="fr-FR" sz="2000" u="none" strike="noStrike" cap="none" normalizeH="0" baseline="0" dirty="0" smtClean="0">
                          <a:ln>
                            <a:noFill/>
                          </a:ln>
                          <a:solidFill>
                            <a:schemeClr val="bg1"/>
                          </a:solidFill>
                          <a:effectLst/>
                        </a:rPr>
                      </a:br>
                      <a:r>
                        <a:rPr kumimoji="0" lang="fr-FR" altLang="fr-FR" sz="2000" u="none" strike="noStrike" cap="none" normalizeH="0" baseline="0" dirty="0" smtClean="0">
                          <a:ln>
                            <a:noFill/>
                          </a:ln>
                          <a:solidFill>
                            <a:schemeClr val="bg1"/>
                          </a:solidFill>
                          <a:effectLst/>
                        </a:rPr>
                        <a:t>de carcasse produites</a:t>
                      </a:r>
                      <a:r>
                        <a:rPr kumimoji="0" lang="fr-FR" altLang="fr-FR" sz="2400" u="none" strike="noStrike" cap="none" normalizeH="0" baseline="0" dirty="0" smtClean="0">
                          <a:ln>
                            <a:noFill/>
                          </a:ln>
                          <a:solidFill>
                            <a:schemeClr val="bg1"/>
                          </a:solidFill>
                          <a:effectLst/>
                        </a:rPr>
                        <a:t> </a:t>
                      </a:r>
                      <a:endParaRPr kumimoji="0" lang="fr-FR" altLang="fr-FR" sz="2400" b="1"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smtClean="0">
                          <a:ln>
                            <a:noFill/>
                          </a:ln>
                          <a:solidFill>
                            <a:schemeClr val="bg1"/>
                          </a:solidFill>
                          <a:effectLst/>
                        </a:rPr>
                        <a:t>Nombre de brebis</a:t>
                      </a:r>
                    </a:p>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1200" u="none" strike="noStrike" cap="none" normalizeH="0" baseline="0" dirty="0" smtClean="0">
                          <a:ln>
                            <a:noFill/>
                          </a:ln>
                          <a:solidFill>
                            <a:schemeClr val="bg1"/>
                          </a:solidFill>
                          <a:effectLst/>
                        </a:rPr>
                        <a:t> [fonction du type génétique, du système de reproduction choisi]</a:t>
                      </a:r>
                      <a:endParaRPr kumimoji="0" lang="fr-FR" altLang="fr-FR" sz="1200" b="1"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smtClean="0">
                          <a:ln>
                            <a:noFill/>
                          </a:ln>
                          <a:effectLst/>
                        </a:rPr>
                        <a:t>Plaine / piémont</a:t>
                      </a:r>
                      <a:endParaRPr kumimoji="0" lang="fr-FR" altLang="fr-FR" sz="18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8 à 10</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rowSpan="4">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300 à 500</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smtClean="0">
                          <a:ln>
                            <a:noFill/>
                          </a:ln>
                          <a:effectLst/>
                        </a:rPr>
                        <a:t>Montagnes humides</a:t>
                      </a:r>
                      <a:endParaRPr kumimoji="0" lang="fr-FR" altLang="fr-FR" sz="1800" b="0"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7 à 8</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vMerge="1">
                  <a:txBody>
                    <a:bodyPr/>
                    <a:lstStyle/>
                    <a:p>
                      <a:endParaRPr lang="fr-FR"/>
                    </a:p>
                  </a:txBody>
                  <a:tcPr/>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smtClean="0">
                          <a:ln>
                            <a:noFill/>
                          </a:ln>
                          <a:effectLst/>
                        </a:rPr>
                        <a:t>Pastorales</a:t>
                      </a:r>
                      <a:endParaRPr kumimoji="0" lang="fr-FR" altLang="fr-FR" sz="1800" b="0"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6 à 7</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vMerge="1">
                  <a:txBody>
                    <a:bodyPr/>
                    <a:lstStyle/>
                    <a:p>
                      <a:endParaRPr lang="fr-FR"/>
                    </a:p>
                  </a:txBody>
                  <a:tcPr/>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smtClean="0">
                          <a:ln>
                            <a:noFill/>
                          </a:ln>
                          <a:effectLst/>
                        </a:rPr>
                        <a:t>Haute montagne</a:t>
                      </a:r>
                      <a:endParaRPr kumimoji="0" lang="fr-FR" altLang="fr-FR" sz="18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4 à 5</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vMerge="1">
                  <a:txBody>
                    <a:bodyPr/>
                    <a:lstStyle/>
                    <a:p>
                      <a:endParaRPr lang="fr-FR"/>
                    </a:p>
                  </a:txBody>
                  <a:tcPr/>
                </a:tc>
              </a:tr>
            </a:tbl>
          </a:graphicData>
        </a:graphic>
      </p:graphicFrame>
    </p:spTree>
    <p:extLst>
      <p:ext uri="{BB962C8B-B14F-4D97-AF65-F5344CB8AC3E}">
        <p14:creationId xmlns:p14="http://schemas.microsoft.com/office/powerpoint/2010/main" val="267619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512726294"/>
              </p:ext>
            </p:extLst>
          </p:nvPr>
        </p:nvGraphicFramePr>
        <p:xfrm>
          <a:off x="2423592" y="764704"/>
          <a:ext cx="7224464"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re 7"/>
          <p:cNvSpPr>
            <a:spLocks noGrp="1"/>
          </p:cNvSpPr>
          <p:nvPr>
            <p:ph type="title"/>
          </p:nvPr>
        </p:nvSpPr>
        <p:spPr>
          <a:xfrm>
            <a:off x="1016000" y="156911"/>
            <a:ext cx="8226425" cy="627062"/>
          </a:xfrm>
        </p:spPr>
        <p:txBody>
          <a:bodyPr>
            <a:noAutofit/>
          </a:bodyPr>
          <a:lstStyle/>
          <a:p>
            <a:r>
              <a:rPr lang="fr-FR" altLang="fr-FR" b="1" dirty="0" smtClean="0"/>
              <a:t>Un système cohérent avec le milieu </a:t>
            </a:r>
          </a:p>
        </p:txBody>
      </p:sp>
      <p:sp>
        <p:nvSpPr>
          <p:cNvPr id="11" name="Nuage 10"/>
          <p:cNvSpPr/>
          <p:nvPr/>
        </p:nvSpPr>
        <p:spPr>
          <a:xfrm>
            <a:off x="906723" y="3715529"/>
            <a:ext cx="3462337" cy="2481401"/>
          </a:xfrm>
          <a:prstGeom prst="cloud">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a:spcBef>
                <a:spcPct val="50000"/>
              </a:spcBef>
              <a:defRPr/>
            </a:pPr>
            <a:r>
              <a:rPr lang="fr-FR" altLang="fr-FR" sz="1400" b="1" dirty="0" smtClean="0">
                <a:solidFill>
                  <a:schemeClr val="bg1"/>
                </a:solidFill>
              </a:rPr>
              <a:t>DES OPPORTUNITÉS </a:t>
            </a:r>
            <a:br>
              <a:rPr lang="fr-FR" altLang="fr-FR" sz="1400" b="1" dirty="0" smtClean="0">
                <a:solidFill>
                  <a:schemeClr val="bg1"/>
                </a:solidFill>
              </a:rPr>
            </a:br>
            <a:r>
              <a:rPr lang="fr-FR" altLang="fr-FR" sz="1400" b="1" dirty="0" smtClean="0">
                <a:solidFill>
                  <a:schemeClr val="bg1"/>
                </a:solidFill>
              </a:rPr>
              <a:t>À SAISIR </a:t>
            </a:r>
          </a:p>
          <a:p>
            <a:pPr algn="ctr">
              <a:spcBef>
                <a:spcPct val="50000"/>
              </a:spcBef>
              <a:defRPr/>
            </a:pPr>
            <a:r>
              <a:rPr lang="fr-FR" altLang="fr-FR" sz="1400" dirty="0" smtClean="0">
                <a:solidFill>
                  <a:schemeClr val="bg1"/>
                </a:solidFill>
              </a:rPr>
              <a:t>Pâturage </a:t>
            </a:r>
            <a:r>
              <a:rPr lang="fr-FR" altLang="fr-FR" sz="1400" dirty="0">
                <a:solidFill>
                  <a:schemeClr val="bg1"/>
                </a:solidFill>
              </a:rPr>
              <a:t>hivernal </a:t>
            </a:r>
            <a:r>
              <a:rPr lang="fr-FR" altLang="fr-FR" sz="1400" dirty="0" smtClean="0">
                <a:solidFill>
                  <a:schemeClr val="bg1"/>
                </a:solidFill>
              </a:rPr>
              <a:t/>
            </a:r>
            <a:br>
              <a:rPr lang="fr-FR" altLang="fr-FR" sz="1400" dirty="0" smtClean="0">
                <a:solidFill>
                  <a:schemeClr val="bg1"/>
                </a:solidFill>
              </a:rPr>
            </a:br>
            <a:r>
              <a:rPr lang="fr-FR" altLang="fr-FR" sz="1400" dirty="0" smtClean="0">
                <a:solidFill>
                  <a:schemeClr val="bg1"/>
                </a:solidFill>
              </a:rPr>
              <a:t>des </a:t>
            </a:r>
            <a:r>
              <a:rPr lang="fr-FR" altLang="fr-FR" sz="1400" dirty="0">
                <a:solidFill>
                  <a:schemeClr val="bg1"/>
                </a:solidFill>
              </a:rPr>
              <a:t>surfaces bovines </a:t>
            </a:r>
          </a:p>
          <a:p>
            <a:pPr algn="ctr">
              <a:spcBef>
                <a:spcPct val="50000"/>
              </a:spcBef>
              <a:defRPr/>
            </a:pPr>
            <a:r>
              <a:rPr lang="fr-FR" altLang="fr-FR" sz="1400" dirty="0" smtClean="0">
                <a:solidFill>
                  <a:schemeClr val="bg1"/>
                </a:solidFill>
              </a:rPr>
              <a:t>Couverts </a:t>
            </a:r>
            <a:r>
              <a:rPr lang="fr-FR" altLang="fr-FR" sz="1400" dirty="0">
                <a:solidFill>
                  <a:schemeClr val="bg1"/>
                </a:solidFill>
              </a:rPr>
              <a:t>végétaux </a:t>
            </a:r>
            <a:r>
              <a:rPr lang="fr-FR" altLang="fr-FR" sz="1400" dirty="0" smtClean="0">
                <a:solidFill>
                  <a:schemeClr val="bg1"/>
                </a:solidFill>
              </a:rPr>
              <a:t/>
            </a:r>
            <a:br>
              <a:rPr lang="fr-FR" altLang="fr-FR" sz="1400" dirty="0" smtClean="0">
                <a:solidFill>
                  <a:schemeClr val="bg1"/>
                </a:solidFill>
              </a:rPr>
            </a:br>
            <a:r>
              <a:rPr lang="fr-FR" altLang="fr-FR" sz="1400" dirty="0" smtClean="0">
                <a:solidFill>
                  <a:schemeClr val="bg1"/>
                </a:solidFill>
              </a:rPr>
              <a:t>pour </a:t>
            </a:r>
            <a:r>
              <a:rPr lang="fr-FR" altLang="fr-FR" sz="1400" dirty="0">
                <a:solidFill>
                  <a:schemeClr val="bg1"/>
                </a:solidFill>
              </a:rPr>
              <a:t>stocks ou pâture</a:t>
            </a: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102" y="91069"/>
            <a:ext cx="707621" cy="758746"/>
          </a:xfrm>
          <a:prstGeom prst="rect">
            <a:avLst/>
          </a:prstGeom>
        </p:spPr>
      </p:pic>
    </p:spTree>
    <p:extLst>
      <p:ext uri="{BB962C8B-B14F-4D97-AF65-F5344CB8AC3E}">
        <p14:creationId xmlns:p14="http://schemas.microsoft.com/office/powerpoint/2010/main" val="213759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C965BE6-0DA0-4942-A34E-97B56FA0DBED}" type="slidenum">
              <a:rPr lang="fr-FR" altLang="fr-FR" smtClean="0"/>
              <a:pPr>
                <a:defRPr/>
              </a:pPr>
              <a:t>7</a:t>
            </a:fld>
            <a:endParaRPr lang="fr-FR" altLang="fr-FR"/>
          </a:p>
        </p:txBody>
      </p:sp>
      <p:graphicFrame>
        <p:nvGraphicFramePr>
          <p:cNvPr id="4" name="Diagramme 3"/>
          <p:cNvGraphicFramePr/>
          <p:nvPr>
            <p:extLst>
              <p:ext uri="{D42A27DB-BD31-4B8C-83A1-F6EECF244321}">
                <p14:modId xmlns:p14="http://schemas.microsoft.com/office/powerpoint/2010/main" val="2462941027"/>
              </p:ext>
            </p:extLst>
          </p:nvPr>
        </p:nvGraphicFramePr>
        <p:xfrm>
          <a:off x="2047875" y="927612"/>
          <a:ext cx="736848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1672891218"/>
              </p:ext>
            </p:extLst>
          </p:nvPr>
        </p:nvGraphicFramePr>
        <p:xfrm>
          <a:off x="2494663" y="347889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èche vers le bas 5"/>
          <p:cNvSpPr/>
          <p:nvPr/>
        </p:nvSpPr>
        <p:spPr>
          <a:xfrm rot="2416965">
            <a:off x="3750116" y="4780032"/>
            <a:ext cx="378904" cy="37360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5353211" y="4782873"/>
            <a:ext cx="378904" cy="36792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8639695">
            <a:off x="7160779" y="4685701"/>
            <a:ext cx="378904" cy="41523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833737" y="46133"/>
            <a:ext cx="8820472" cy="1006475"/>
          </a:xfrm>
          <a:prstGeom prst="rect">
            <a:avLst/>
          </a:prstGeom>
        </p:spPr>
        <p:txBody>
          <a:bodyPr/>
          <a:lstStyle>
            <a:lvl1pPr algn="ctr" rtl="0" eaLnBrk="0" fontAlgn="base" hangingPunct="0">
              <a:spcBef>
                <a:spcPct val="0"/>
              </a:spcBef>
              <a:spcAft>
                <a:spcPct val="0"/>
              </a:spcAft>
              <a:defRPr sz="4400" kern="1200">
                <a:solidFill>
                  <a:srgbClr val="00B050"/>
                </a:solidFill>
                <a:latin typeface="+mj-lt"/>
                <a:ea typeface="+mj-ea"/>
                <a:cs typeface="+mj-cs"/>
              </a:defRPr>
            </a:lvl1pPr>
            <a:lvl2pPr algn="ctr" rtl="0" eaLnBrk="0" fontAlgn="base" hangingPunct="0">
              <a:spcBef>
                <a:spcPct val="0"/>
              </a:spcBef>
              <a:spcAft>
                <a:spcPct val="0"/>
              </a:spcAft>
              <a:defRPr sz="4400">
                <a:solidFill>
                  <a:srgbClr val="00B050"/>
                </a:solidFill>
                <a:latin typeface="Calibri" pitchFamily="34" charset="0"/>
              </a:defRPr>
            </a:lvl2pPr>
            <a:lvl3pPr algn="ctr" rtl="0" eaLnBrk="0" fontAlgn="base" hangingPunct="0">
              <a:spcBef>
                <a:spcPct val="0"/>
              </a:spcBef>
              <a:spcAft>
                <a:spcPct val="0"/>
              </a:spcAft>
              <a:defRPr sz="4400">
                <a:solidFill>
                  <a:srgbClr val="00B050"/>
                </a:solidFill>
                <a:latin typeface="Calibri" pitchFamily="34" charset="0"/>
              </a:defRPr>
            </a:lvl3pPr>
            <a:lvl4pPr algn="ctr" rtl="0" eaLnBrk="0" fontAlgn="base" hangingPunct="0">
              <a:spcBef>
                <a:spcPct val="0"/>
              </a:spcBef>
              <a:spcAft>
                <a:spcPct val="0"/>
              </a:spcAft>
              <a:defRPr sz="4400">
                <a:solidFill>
                  <a:srgbClr val="00B050"/>
                </a:solidFill>
                <a:latin typeface="Calibri" pitchFamily="34" charset="0"/>
              </a:defRPr>
            </a:lvl4pPr>
            <a:lvl5pPr algn="ctr" rtl="0" eaLnBrk="0" fontAlgn="base" hangingPunct="0">
              <a:spcBef>
                <a:spcPct val="0"/>
              </a:spcBef>
              <a:spcAft>
                <a:spcPct val="0"/>
              </a:spcAft>
              <a:defRPr sz="4400">
                <a:solidFill>
                  <a:srgbClr val="00B050"/>
                </a:solidFill>
                <a:latin typeface="Calibri" pitchFamily="34" charset="0"/>
              </a:defRPr>
            </a:lvl5pPr>
            <a:lvl6pPr marL="457200" algn="ctr" rtl="0" fontAlgn="base">
              <a:spcBef>
                <a:spcPct val="0"/>
              </a:spcBef>
              <a:spcAft>
                <a:spcPct val="0"/>
              </a:spcAft>
              <a:defRPr sz="4400">
                <a:solidFill>
                  <a:srgbClr val="00B050"/>
                </a:solidFill>
                <a:latin typeface="Calibri" pitchFamily="34" charset="0"/>
              </a:defRPr>
            </a:lvl6pPr>
            <a:lvl7pPr marL="914400" algn="ctr" rtl="0" fontAlgn="base">
              <a:spcBef>
                <a:spcPct val="0"/>
              </a:spcBef>
              <a:spcAft>
                <a:spcPct val="0"/>
              </a:spcAft>
              <a:defRPr sz="4400">
                <a:solidFill>
                  <a:srgbClr val="00B050"/>
                </a:solidFill>
                <a:latin typeface="Calibri" pitchFamily="34" charset="0"/>
              </a:defRPr>
            </a:lvl7pPr>
            <a:lvl8pPr marL="1371600" algn="ctr" rtl="0" fontAlgn="base">
              <a:spcBef>
                <a:spcPct val="0"/>
              </a:spcBef>
              <a:spcAft>
                <a:spcPct val="0"/>
              </a:spcAft>
              <a:defRPr sz="4400">
                <a:solidFill>
                  <a:srgbClr val="00B050"/>
                </a:solidFill>
                <a:latin typeface="Calibri" pitchFamily="34" charset="0"/>
              </a:defRPr>
            </a:lvl8pPr>
            <a:lvl9pPr marL="1828800" algn="ctr" rtl="0" fontAlgn="base">
              <a:spcBef>
                <a:spcPct val="0"/>
              </a:spcBef>
              <a:spcAft>
                <a:spcPct val="0"/>
              </a:spcAft>
              <a:defRPr sz="4400">
                <a:solidFill>
                  <a:srgbClr val="00B050"/>
                </a:solidFill>
                <a:latin typeface="Calibri" pitchFamily="34" charset="0"/>
              </a:defRPr>
            </a:lvl9pPr>
          </a:lstStyle>
          <a:p>
            <a:pPr algn="l"/>
            <a:r>
              <a:rPr lang="fr-FR" altLang="fr-FR" sz="3600" b="1" dirty="0">
                <a:solidFill>
                  <a:schemeClr val="accent1"/>
                </a:solidFill>
              </a:rPr>
              <a:t>Une conduite de troupeau</a:t>
            </a:r>
            <a:br>
              <a:rPr lang="fr-FR" altLang="fr-FR" sz="3600" b="1" dirty="0">
                <a:solidFill>
                  <a:schemeClr val="accent1"/>
                </a:solidFill>
              </a:rPr>
            </a:br>
            <a:r>
              <a:rPr lang="fr-FR" altLang="fr-FR" sz="3600" b="1" dirty="0" smtClean="0">
                <a:solidFill>
                  <a:schemeClr val="accent1"/>
                </a:solidFill>
              </a:rPr>
              <a:t>adaptée </a:t>
            </a:r>
            <a:r>
              <a:rPr lang="fr-FR" altLang="fr-FR" sz="3600" b="1" dirty="0">
                <a:solidFill>
                  <a:schemeClr val="accent1"/>
                </a:solidFill>
              </a:rPr>
              <a:t>et stable </a:t>
            </a:r>
          </a:p>
        </p:txBody>
      </p:sp>
    </p:spTree>
    <p:extLst>
      <p:ext uri="{BB962C8B-B14F-4D97-AF65-F5344CB8AC3E}">
        <p14:creationId xmlns:p14="http://schemas.microsoft.com/office/powerpoint/2010/main" val="25733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C543667-5CD1-4A46-8D3C-C13379089D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716DFF9-7B98-41F4-9827-0FC89B2C07D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63141A4-3B8F-48D6-8A39-E73A3DB80E8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B7131DA-2B15-496F-846A-4ABB085823B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EAAA8D4-906C-4E22-B695-E6E1F55F34D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21CE2D1-EB26-4E3B-958B-0BC3638719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BF25760-C446-4AAA-B93E-D28C7FC0AAF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graphicEl>
                                              <a:dgm id="{768D2B37-C282-49AD-A632-9ED8080955E2}"/>
                                            </p:graphic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graphicEl>
                                              <a:dgm id="{8C8A5470-DD46-46B0-83D5-242E214F2638}"/>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dgm id="{29587240-007E-4154-817A-D9B9DDDC11D1}"/>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graphicEl>
                                              <a:dgm id="{D989487A-D547-4721-A1A8-B82713924617}"/>
                                            </p:graphic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graphicEl>
                                              <a:dgm id="{B4CCFE0C-E3D9-49ED-B00E-A37CD73BC9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1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94402" y="1492340"/>
            <a:ext cx="1879600" cy="1409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2535" name="Picture 1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3759" y="1423283"/>
            <a:ext cx="2087563" cy="15478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2537" name="Titre 1"/>
          <p:cNvSpPr>
            <a:spLocks noGrp="1"/>
          </p:cNvSpPr>
          <p:nvPr>
            <p:ph type="title"/>
          </p:nvPr>
        </p:nvSpPr>
        <p:spPr>
          <a:xfrm>
            <a:off x="705907" y="168939"/>
            <a:ext cx="10565067" cy="857250"/>
          </a:xfrm>
        </p:spPr>
        <p:txBody>
          <a:bodyPr>
            <a:noAutofit/>
          </a:bodyPr>
          <a:lstStyle/>
          <a:p>
            <a:r>
              <a:rPr lang="fr-FR" altLang="fr-FR" b="1" dirty="0" smtClean="0"/>
              <a:t>La race : selon l’exploitation</a:t>
            </a:r>
            <a:r>
              <a:rPr lang="fr-FR" altLang="fr-FR" b="1" dirty="0"/>
              <a:t> </a:t>
            </a:r>
            <a:r>
              <a:rPr lang="fr-FR" altLang="fr-FR" b="1" dirty="0" smtClean="0"/>
              <a:t>et la filière </a:t>
            </a:r>
          </a:p>
        </p:txBody>
      </p:sp>
      <p:pic>
        <p:nvPicPr>
          <p:cNvPr id="22538" name="Picture 16" descr="DSC_0194"/>
          <p:cNvPicPr>
            <a:picLocks noGrp="1" noChangeAspect="1" noChangeArrowheads="1"/>
          </p:cNvPicPr>
          <p:nvPr>
            <p:ph sz="half" idx="1"/>
          </p:nvPr>
        </p:nvPicPr>
        <p:blipFill>
          <a:blip r:embed="rId4" cstate="screen">
            <a:extLst>
              <a:ext uri="{28A0092B-C50C-407E-A947-70E740481C1C}">
                <a14:useLocalDpi xmlns:a14="http://schemas.microsoft.com/office/drawing/2010/main"/>
              </a:ext>
            </a:extLst>
          </a:blip>
          <a:srcRect/>
          <a:stretch>
            <a:fillRect/>
          </a:stretch>
        </p:blipFill>
        <p:spPr>
          <a:xfrm>
            <a:off x="1775241" y="1658338"/>
            <a:ext cx="1985963" cy="1289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9" name="Espace réservé du contenu 6"/>
          <p:cNvSpPr>
            <a:spLocks noGrp="1"/>
          </p:cNvSpPr>
          <p:nvPr>
            <p:ph sz="half" idx="2"/>
          </p:nvPr>
        </p:nvSpPr>
        <p:spPr>
          <a:xfrm>
            <a:off x="1230591" y="3678998"/>
            <a:ext cx="9235314" cy="2288381"/>
          </a:xfrm>
        </p:spPr>
        <p:txBody>
          <a:bodyPr>
            <a:noAutofit/>
          </a:bodyPr>
          <a:lstStyle/>
          <a:p>
            <a:pPr lvl="1"/>
            <a:r>
              <a:rPr lang="fr-FR" altLang="fr-FR" sz="2400" b="1" dirty="0">
                <a:solidFill>
                  <a:srgbClr val="008000"/>
                </a:solidFill>
                <a:latin typeface="Calibri" panose="020F0502020204030204" pitchFamily="34" charset="0"/>
              </a:rPr>
              <a:t>Rustique</a:t>
            </a:r>
            <a:r>
              <a:rPr lang="fr-FR" altLang="fr-FR" sz="2400" b="1" dirty="0">
                <a:latin typeface="Calibri" panose="020F0502020204030204" pitchFamily="34" charset="0"/>
              </a:rPr>
              <a:t>, facile à conduire et valorise tout type de territoire</a:t>
            </a:r>
          </a:p>
          <a:p>
            <a:pPr lvl="1"/>
            <a:endParaRPr lang="fr-FR" altLang="fr-FR" sz="1000" b="1" dirty="0">
              <a:latin typeface="Calibri" panose="020F0502020204030204" pitchFamily="34" charset="0"/>
            </a:endParaRPr>
          </a:p>
          <a:p>
            <a:pPr lvl="1"/>
            <a:r>
              <a:rPr lang="fr-FR" altLang="fr-FR" sz="2400" b="1" dirty="0">
                <a:solidFill>
                  <a:srgbClr val="008000"/>
                </a:solidFill>
                <a:latin typeface="Calibri" panose="020F0502020204030204" pitchFamily="34" charset="0"/>
              </a:rPr>
              <a:t>Herbagère</a:t>
            </a:r>
            <a:r>
              <a:rPr lang="fr-FR" altLang="fr-FR" sz="2400" b="1" dirty="0">
                <a:latin typeface="Calibri" panose="020F0502020204030204" pitchFamily="34" charset="0"/>
              </a:rPr>
              <a:t>, valorise bien le pâturage et agneau bien conformé</a:t>
            </a:r>
          </a:p>
          <a:p>
            <a:pPr lvl="1"/>
            <a:endParaRPr lang="fr-FR" altLang="fr-FR" sz="1000" b="1" dirty="0">
              <a:latin typeface="Calibri" panose="020F0502020204030204" pitchFamily="34" charset="0"/>
            </a:endParaRPr>
          </a:p>
          <a:p>
            <a:pPr lvl="1"/>
            <a:r>
              <a:rPr lang="fr-FR" altLang="fr-FR" sz="2400" b="1" dirty="0">
                <a:solidFill>
                  <a:srgbClr val="008000"/>
                </a:solidFill>
                <a:latin typeface="Calibri" panose="020F0502020204030204" pitchFamily="34" charset="0"/>
              </a:rPr>
              <a:t>Prolifique</a:t>
            </a:r>
            <a:r>
              <a:rPr lang="fr-FR" altLang="fr-FR" sz="2400" b="1" dirty="0">
                <a:latin typeface="Calibri" panose="020F0502020204030204" pitchFamily="34" charset="0"/>
              </a:rPr>
              <a:t>, adaptée aux systèmes désaisonnés et intensifs</a:t>
            </a:r>
          </a:p>
          <a:p>
            <a:pPr lvl="1"/>
            <a:endParaRPr lang="fr-FR" altLang="fr-FR" sz="2400" dirty="0" smtClean="0">
              <a:latin typeface="Calibri" panose="020F0502020204030204" pitchFamily="34" charset="0"/>
            </a:endParaRPr>
          </a:p>
        </p:txBody>
      </p:sp>
      <p:sp>
        <p:nvSpPr>
          <p:cNvPr id="2254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68719-18E6-4C1D-9391-C4D711EB401C}" type="slidenum">
              <a:rPr lang="fr-FR" altLang="fr-FR" smtClean="0">
                <a:solidFill>
                  <a:schemeClr val="bg1"/>
                </a:solidFill>
              </a:rPr>
              <a:pPr/>
              <a:t>8</a:t>
            </a:fld>
            <a:endParaRPr lang="fr-FR" altLang="fr-FR" smtClean="0">
              <a:solidFill>
                <a:schemeClr val="bg1"/>
              </a:solidFill>
            </a:endParaRPr>
          </a:p>
        </p:txBody>
      </p:sp>
    </p:spTree>
    <p:extLst>
      <p:ext uri="{BB962C8B-B14F-4D97-AF65-F5344CB8AC3E}">
        <p14:creationId xmlns:p14="http://schemas.microsoft.com/office/powerpoint/2010/main" val="2320517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384954" y="401169"/>
            <a:ext cx="8596668" cy="1320800"/>
          </a:xfrm>
        </p:spPr>
        <p:txBody>
          <a:bodyPr>
            <a:noAutofit/>
          </a:bodyPr>
          <a:lstStyle/>
          <a:p>
            <a:r>
              <a:rPr lang="fr-FR" altLang="fr-FR" b="1" dirty="0" smtClean="0">
                <a:solidFill>
                  <a:schemeClr val="accent6"/>
                </a:solidFill>
              </a:rPr>
              <a:t>Investissements</a:t>
            </a:r>
            <a:r>
              <a:rPr lang="fr-FR" altLang="fr-FR" b="1" dirty="0" smtClean="0"/>
              <a:t/>
            </a:r>
            <a:br>
              <a:rPr lang="fr-FR" altLang="fr-FR" b="1" dirty="0" smtClean="0"/>
            </a:br>
            <a:r>
              <a:rPr lang="fr-FR" altLang="fr-FR" b="1" dirty="0" smtClean="0"/>
              <a:t>Ne pas se tromper de priorités</a:t>
            </a:r>
          </a:p>
        </p:txBody>
      </p:sp>
      <p:sp>
        <p:nvSpPr>
          <p:cNvPr id="3" name="Espace réservé du contenu 2"/>
          <p:cNvSpPr>
            <a:spLocks noGrp="1"/>
          </p:cNvSpPr>
          <p:nvPr>
            <p:ph sz="half" idx="2"/>
          </p:nvPr>
        </p:nvSpPr>
        <p:spPr>
          <a:xfrm>
            <a:off x="677334" y="2139021"/>
            <a:ext cx="5554050" cy="4033179"/>
          </a:xfrm>
        </p:spPr>
        <p:txBody>
          <a:bodyPr>
            <a:noAutofit/>
          </a:bodyPr>
          <a:lstStyle/>
          <a:p>
            <a:pPr>
              <a:defRPr/>
            </a:pPr>
            <a:r>
              <a:rPr lang="fr-FR" sz="2000" b="1" dirty="0">
                <a:latin typeface="+mj-lt"/>
              </a:rPr>
              <a:t>Bâtiments</a:t>
            </a:r>
          </a:p>
          <a:p>
            <a:pPr marL="357187" lvl="1" indent="0">
              <a:buNone/>
              <a:defRPr/>
            </a:pPr>
            <a:r>
              <a:rPr lang="fr-FR" dirty="0" smtClean="0">
                <a:solidFill>
                  <a:srgbClr val="008000"/>
                </a:solidFill>
                <a:latin typeface="+mj-lt"/>
              </a:rPr>
              <a:t>Bergerie </a:t>
            </a:r>
            <a:r>
              <a:rPr lang="fr-FR" dirty="0">
                <a:solidFill>
                  <a:srgbClr val="008000"/>
                </a:solidFill>
                <a:latin typeface="+mj-lt"/>
              </a:rPr>
              <a:t>: nécessité ou pas de loger toutes les </a:t>
            </a:r>
            <a:r>
              <a:rPr lang="fr-FR" dirty="0" smtClean="0">
                <a:solidFill>
                  <a:srgbClr val="008000"/>
                </a:solidFill>
                <a:latin typeface="+mj-lt"/>
              </a:rPr>
              <a:t>brebis ? </a:t>
            </a:r>
            <a:endParaRPr lang="fr-FR" dirty="0">
              <a:solidFill>
                <a:srgbClr val="008000"/>
              </a:solidFill>
              <a:latin typeface="+mj-lt"/>
            </a:endParaRPr>
          </a:p>
          <a:p>
            <a:pPr marL="536575" lvl="2" indent="-179388">
              <a:buSzPct val="100000"/>
              <a:buFont typeface="Arial" panose="020B0604020202020204" pitchFamily="34" charset="0"/>
              <a:buChar char="•"/>
              <a:defRPr/>
            </a:pPr>
            <a:r>
              <a:rPr lang="fr-FR" i="1" dirty="0">
                <a:latin typeface="+mj-lt"/>
              </a:rPr>
              <a:t>Ouest : utilisation possible d’anciens poulaillers</a:t>
            </a:r>
          </a:p>
          <a:p>
            <a:pPr marL="536575" lvl="2" indent="-179388">
              <a:buSzPct val="100000"/>
              <a:buFont typeface="Arial" panose="020B0604020202020204" pitchFamily="34" charset="0"/>
              <a:buChar char="•"/>
              <a:defRPr/>
            </a:pPr>
            <a:r>
              <a:rPr lang="fr-FR" i="1" dirty="0">
                <a:latin typeface="+mj-lt"/>
              </a:rPr>
              <a:t>Est : recours possible à la vaine pâture</a:t>
            </a:r>
          </a:p>
          <a:p>
            <a:pPr marL="536575" lvl="2" indent="-179388">
              <a:buSzPct val="100000"/>
              <a:buFont typeface="Arial" panose="020B0604020202020204" pitchFamily="34" charset="0"/>
              <a:buChar char="•"/>
              <a:defRPr/>
            </a:pPr>
            <a:r>
              <a:rPr lang="fr-FR" i="1" dirty="0">
                <a:latin typeface="+mj-lt"/>
              </a:rPr>
              <a:t>Possibilité de pâturage hivernal pour faire tourner les lots en bâtiments (+/- </a:t>
            </a:r>
            <a:r>
              <a:rPr lang="fr-FR" i="1" dirty="0" smtClean="0">
                <a:latin typeface="+mj-lt"/>
              </a:rPr>
              <a:t>60 % de </a:t>
            </a:r>
            <a:r>
              <a:rPr lang="fr-FR" i="1" dirty="0">
                <a:latin typeface="+mj-lt"/>
              </a:rPr>
              <a:t>brebis logées)</a:t>
            </a:r>
            <a:endParaRPr lang="fr-FR" dirty="0">
              <a:latin typeface="+mj-lt"/>
            </a:endParaRPr>
          </a:p>
          <a:p>
            <a:pPr marL="536575" lvl="2" indent="-179388">
              <a:buSzPct val="100000"/>
              <a:buFont typeface="Arial" panose="020B0604020202020204" pitchFamily="34" charset="0"/>
              <a:buChar char="•"/>
              <a:defRPr/>
            </a:pPr>
            <a:r>
              <a:rPr lang="fr-FR" i="1" dirty="0">
                <a:latin typeface="+mj-lt"/>
              </a:rPr>
              <a:t>Utilisation des bâtiments de stockage</a:t>
            </a:r>
          </a:p>
          <a:p>
            <a:pPr marL="914400" lvl="2" indent="0">
              <a:buNone/>
              <a:defRPr/>
            </a:pPr>
            <a:endParaRPr lang="fr-FR" sz="800" i="1" dirty="0">
              <a:latin typeface="+mj-lt"/>
            </a:endParaRPr>
          </a:p>
          <a:p>
            <a:pPr>
              <a:defRPr/>
            </a:pPr>
            <a:r>
              <a:rPr lang="fr-FR" sz="2000" b="1" dirty="0">
                <a:latin typeface="+mj-lt"/>
              </a:rPr>
              <a:t>Contention</a:t>
            </a:r>
          </a:p>
          <a:p>
            <a:pPr marL="536575" lvl="1" indent="-179388">
              <a:defRPr/>
            </a:pPr>
            <a:r>
              <a:rPr lang="fr-FR" dirty="0">
                <a:solidFill>
                  <a:srgbClr val="008000"/>
                </a:solidFill>
                <a:latin typeface="+mj-lt"/>
              </a:rPr>
              <a:t>En système bergerie : utilisation de cornadis</a:t>
            </a:r>
          </a:p>
          <a:p>
            <a:pPr marL="536575" lvl="1" indent="-179388">
              <a:defRPr/>
            </a:pPr>
            <a:r>
              <a:rPr lang="fr-FR" dirty="0">
                <a:solidFill>
                  <a:srgbClr val="008000"/>
                </a:solidFill>
                <a:latin typeface="+mj-lt"/>
              </a:rPr>
              <a:t>En système herbager : utilisation du parc de contention</a:t>
            </a:r>
          </a:p>
          <a:p>
            <a:pPr lvl="1">
              <a:defRPr/>
            </a:pPr>
            <a:endParaRPr lang="fr-FR" sz="800" dirty="0">
              <a:latin typeface="+mj-lt"/>
            </a:endParaRPr>
          </a:p>
          <a:p>
            <a:pPr>
              <a:defRPr/>
            </a:pPr>
            <a:endParaRPr lang="fr-FR" sz="1600" dirty="0">
              <a:latin typeface="+mj-lt"/>
            </a:endParaRPr>
          </a:p>
        </p:txBody>
      </p:sp>
      <p:sp>
        <p:nvSpPr>
          <p:cNvPr id="6" name="Espace réservé du contenu 5"/>
          <p:cNvSpPr>
            <a:spLocks noGrp="1"/>
          </p:cNvSpPr>
          <p:nvPr>
            <p:ph sz="quarter" idx="4"/>
          </p:nvPr>
        </p:nvSpPr>
        <p:spPr>
          <a:xfrm>
            <a:off x="6420225" y="2139021"/>
            <a:ext cx="4185617" cy="3304117"/>
          </a:xfrm>
        </p:spPr>
        <p:txBody>
          <a:bodyPr/>
          <a:lstStyle/>
          <a:p>
            <a:pPr>
              <a:defRPr/>
            </a:pPr>
            <a:r>
              <a:rPr lang="fr-FR" sz="2000" b="1" dirty="0"/>
              <a:t>Clôtures</a:t>
            </a:r>
            <a:r>
              <a:rPr lang="fr-FR" sz="2000" dirty="0"/>
              <a:t> </a:t>
            </a:r>
            <a:r>
              <a:rPr lang="fr-FR" altLang="fr-FR" dirty="0">
                <a:solidFill>
                  <a:srgbClr val="009900"/>
                </a:solidFill>
              </a:rPr>
              <a:t>adaptées aux ovins ou à l’élevage mixte (bovins et ovins)</a:t>
            </a:r>
            <a:endParaRPr lang="fr-FR" dirty="0"/>
          </a:p>
          <a:p>
            <a:pPr lvl="1">
              <a:defRPr/>
            </a:pPr>
            <a:endParaRPr lang="fr-FR" sz="800" dirty="0"/>
          </a:p>
          <a:p>
            <a:pPr>
              <a:defRPr/>
            </a:pPr>
            <a:r>
              <a:rPr lang="fr-FR" sz="2000" dirty="0"/>
              <a:t>Sans oublier </a:t>
            </a:r>
            <a:r>
              <a:rPr lang="fr-FR" sz="2000" b="1" dirty="0"/>
              <a:t>le cheptel </a:t>
            </a:r>
            <a:r>
              <a:rPr lang="fr-FR" sz="2000" dirty="0"/>
              <a:t>!</a:t>
            </a:r>
          </a:p>
          <a:p>
            <a:pPr marL="536575" lvl="1" indent="-179388">
              <a:defRPr/>
            </a:pPr>
            <a:r>
              <a:rPr lang="fr-FR" dirty="0">
                <a:solidFill>
                  <a:srgbClr val="008000"/>
                </a:solidFill>
              </a:rPr>
              <a:t>S’assurer de garanties génétiques et sanitaires</a:t>
            </a:r>
          </a:p>
          <a:p>
            <a:pPr lvl="1">
              <a:defRPr/>
            </a:pPr>
            <a:endParaRPr lang="fr-FR" sz="800" dirty="0"/>
          </a:p>
          <a:p>
            <a:pPr>
              <a:defRPr/>
            </a:pPr>
            <a:r>
              <a:rPr lang="fr-FR" sz="1600" dirty="0"/>
              <a:t>… La mécanisation n’est pas une priorité ! </a:t>
            </a:r>
            <a:r>
              <a:rPr lang="fr-FR" altLang="fr-FR" b="1" dirty="0"/>
              <a:t>Le matériel </a:t>
            </a:r>
            <a:r>
              <a:rPr lang="fr-FR" altLang="fr-FR" dirty="0">
                <a:solidFill>
                  <a:srgbClr val="009900"/>
                </a:solidFill>
              </a:rPr>
              <a:t>: </a:t>
            </a:r>
            <a:r>
              <a:rPr lang="fr-FR" altLang="fr-FR" sz="1600" dirty="0">
                <a:solidFill>
                  <a:srgbClr val="009900"/>
                </a:solidFill>
              </a:rPr>
              <a:t>penser à le mutualiser ou déléguer les tâches</a:t>
            </a:r>
            <a:endParaRPr lang="fr-FR" sz="1600" dirty="0"/>
          </a:p>
          <a:p>
            <a:endParaRPr lang="fr-FR" dirty="0"/>
          </a:p>
        </p:txBody>
      </p:sp>
      <p:sp>
        <p:nvSpPr>
          <p:cNvPr id="2355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AF85F8-F1BE-44EC-A1F5-F33ED5E562EF}" type="slidenum">
              <a:rPr lang="fr-FR" altLang="fr-FR" smtClean="0">
                <a:solidFill>
                  <a:schemeClr val="bg1"/>
                </a:solidFill>
              </a:rPr>
              <a:pPr/>
              <a:t>9</a:t>
            </a:fld>
            <a:endParaRPr lang="fr-FR" altLang="fr-FR" smtClean="0">
              <a:solidFill>
                <a:schemeClr val="bg1"/>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65" y="556110"/>
            <a:ext cx="707620" cy="758746"/>
          </a:xfrm>
          <a:prstGeom prst="rect">
            <a:avLst/>
          </a:prstGeom>
        </p:spPr>
      </p:pic>
    </p:spTree>
    <p:extLst>
      <p:ext uri="{BB962C8B-B14F-4D97-AF65-F5344CB8AC3E}">
        <p14:creationId xmlns:p14="http://schemas.microsoft.com/office/powerpoint/2010/main" val="194681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1171</TotalTime>
  <Words>825</Words>
  <Application>Microsoft Office PowerPoint</Application>
  <PresentationFormat>Grand écran</PresentationFormat>
  <Paragraphs>194</Paragraphs>
  <Slides>17</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Comic Sans MS</vt:lpstr>
      <vt:lpstr>Times New Roman</vt:lpstr>
      <vt:lpstr>Trebuchet MS</vt:lpstr>
      <vt:lpstr>Verdana</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Les 3 clés  pour bâtir son atelier ovin</vt:lpstr>
      <vt:lpstr>Les clés de la réussite</vt:lpstr>
      <vt:lpstr>La bonne adéquation</vt:lpstr>
      <vt:lpstr>Quelle taille d’atelier pour rémunérer 1 UMO ?</vt:lpstr>
      <vt:lpstr>Un système cohérent avec le milieu </vt:lpstr>
      <vt:lpstr>Présentation PowerPoint</vt:lpstr>
      <vt:lpstr>La race : selon l’exploitation et la filière </vt:lpstr>
      <vt:lpstr>Investissements Ne pas se tromper de priorités</vt:lpstr>
      <vt:lpstr>Quelques repères pour l’investissement</vt:lpstr>
      <vt:lpstr>Des objectifs techniques </vt:lpstr>
      <vt:lpstr>Présentation PowerPoint</vt:lpstr>
      <vt:lpstr>Des compétences pour vous accompagner dans votre formation </vt:lpstr>
      <vt:lpstr>Quelques repères économiques  </vt:lpstr>
      <vt:lpstr>En guise de conclusion</vt:lpstr>
      <vt:lpstr>Des documents  à votre disposition </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Lara BERTHELOT</cp:lastModifiedBy>
  <cp:revision>292</cp:revision>
  <dcterms:created xsi:type="dcterms:W3CDTF">2017-09-15T13:26:55Z</dcterms:created>
  <dcterms:modified xsi:type="dcterms:W3CDTF">2019-05-22T16:02:08Z</dcterms:modified>
</cp:coreProperties>
</file>