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73" r:id="rId2"/>
    <p:sldId id="257"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extLst/>
  </p:cmAuthor>
  <p:cmAuthor id="2" name="Sagot Laurence" initials="SL"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008000"/>
    <a:srgbClr val="404040"/>
    <a:srgbClr val="000000"/>
    <a:srgbClr val="FCEFE8"/>
    <a:srgbClr val="F5F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564" autoAdjust="0"/>
  </p:normalViewPr>
  <p:slideViewPr>
    <p:cSldViewPr snapToGrid="0">
      <p:cViewPr varScale="1">
        <p:scale>
          <a:sx n="81" d="100"/>
          <a:sy n="81" d="100"/>
        </p:scale>
        <p:origin x="706"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56CEC-8879-4065-BFA0-0D6330C661BE}" type="datetimeFigureOut">
              <a:rPr lang="fr-FR" smtClean="0"/>
              <a:t>10/09/2018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14</a:t>
            </a:fld>
            <a:endParaRPr lang="fr-FR"/>
          </a:p>
        </p:txBody>
      </p:sp>
    </p:spTree>
    <p:extLst>
      <p:ext uri="{BB962C8B-B14F-4D97-AF65-F5344CB8AC3E}">
        <p14:creationId xmlns:p14="http://schemas.microsoft.com/office/powerpoint/2010/main" val="2582100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17</a:t>
            </a:fld>
            <a:endParaRPr lang="fr-FR"/>
          </a:p>
        </p:txBody>
      </p:sp>
    </p:spTree>
    <p:extLst>
      <p:ext uri="{BB962C8B-B14F-4D97-AF65-F5344CB8AC3E}">
        <p14:creationId xmlns:p14="http://schemas.microsoft.com/office/powerpoint/2010/main" val="8850465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8B885ED-FD2B-49A6-95B8-CFA365477764}" type="datetime1">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77234" y="5900984"/>
            <a:ext cx="1170468" cy="552047"/>
          </a:xfrm>
          <a:prstGeom prst="rect">
            <a:avLst/>
          </a:prstGeom>
        </p:spPr>
      </p:pic>
      <p:pic>
        <p:nvPicPr>
          <p:cNvPr id="34" name="Image 3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92784" y="5835378"/>
            <a:ext cx="1700445" cy="5711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AC88B98-6063-434C-8215-332A23A562A0}" type="datetime1">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557877F-E9B7-449F-A451-DE720F40D7D8}" type="datetime1">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5C2F69D-3E2C-4DB4-AF4F-1742D259024B}" type="datetime1">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0FD90C8-E9FC-46E1-8E09-60449D923595}" type="datetime1">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9FBF46F-89E9-46D6-A012-10ABBDEF2C52}" type="datetime1">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65E05C9-F69B-4A73-A96B-2775B8C37AB9}" type="datetime1">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D81CB43-A507-4BDC-9803-81B345E68235}" type="datetime1">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B790A24-2D8C-4B81-9C5F-52FA76F23AD2}" type="datetime1">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767526" y="6148649"/>
            <a:ext cx="683339" cy="365125"/>
          </a:xfrm>
          <a:prstGeom prst="rect">
            <a:avLst/>
          </a:prstGeom>
        </p:spPr>
        <p:txBody>
          <a:bodyPr/>
          <a:lstStyle>
            <a:lvl1pPr>
              <a:defRPr sz="1600" b="1">
                <a:solidFill>
                  <a:srgbClr val="008000"/>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7D8CD30-A449-46BD-ACDA-FAC6D2D26673}" type="datetime1">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3FEFE68-B6D4-4598-8500-F8DAFEAF3BC6}" type="datetime1">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2B85714-A1B7-4C7A-B29B-9823221944FE}" type="datetime1">
              <a:rPr lang="en-US" smtClean="0"/>
              <a:t>9/10/2018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CF579AB-A9C3-48FA-B510-F9F5D56A9261}" type="datetime1">
              <a:rPr lang="en-US" smtClean="0"/>
              <a:t>9/10/2018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438B2-9C4F-4087-88FE-AD18FCA9130F}" type="datetime1">
              <a:rPr lang="en-US" smtClean="0"/>
              <a:t>9/10/2018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4F09AD0-D469-4F07-BB86-866B30DFB1A2}" type="datetime1">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67EF478-BCB9-41D2-9FA1-445662CED739}" type="datetime1">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45B74B-FDF1-4FDD-B193-0640C7282272}" type="datetime1">
              <a:rPr lang="en-US" smtClean="0"/>
              <a:t>9/10/2018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30" name="Image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5"/>
          <p:cNvSpPr>
            <a:spLocks noGrp="1"/>
          </p:cNvSpPr>
          <p:nvPr>
            <p:ph type="sldNum" sz="quarter" idx="4"/>
          </p:nvPr>
        </p:nvSpPr>
        <p:spPr>
          <a:xfrm>
            <a:off x="9673358" y="6123250"/>
            <a:ext cx="683339" cy="365125"/>
          </a:xfrm>
          <a:prstGeom prst="rect">
            <a:avLst/>
          </a:prstGeom>
        </p:spPr>
        <p:txBody>
          <a:bodyPr/>
          <a:lstStyle>
            <a:lvl1pPr>
              <a:defRPr sz="1600" b="1">
                <a:solidFill>
                  <a:srgbClr val="92D050"/>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dele.f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smtClean="0"/>
              <a:t>Diaporamas à la carte</a:t>
            </a:r>
            <a:r>
              <a:rPr lang="fr-FR" sz="4000" dirty="0" smtClean="0"/>
              <a:t/>
            </a:r>
            <a:br>
              <a:rPr lang="fr-FR" sz="4000" dirty="0" smtClean="0"/>
            </a:br>
            <a:r>
              <a:rPr lang="fr-FR" sz="1400" dirty="0" smtClean="0">
                <a:solidFill>
                  <a:schemeClr val="accent2">
                    <a:lumMod val="75000"/>
                  </a:schemeClr>
                </a:solidFill>
              </a:rPr>
              <a:t/>
            </a:r>
            <a:br>
              <a:rPr lang="fr-FR" sz="1400" dirty="0" smtClean="0">
                <a:solidFill>
                  <a:schemeClr val="accent2">
                    <a:lumMod val="75000"/>
                  </a:schemeClr>
                </a:solidFill>
              </a:rPr>
            </a:br>
            <a:r>
              <a:rPr lang="fr-FR" sz="1400" b="0" dirty="0" smtClean="0">
                <a:solidFill>
                  <a:schemeClr val="accent2">
                    <a:lumMod val="75000"/>
                  </a:schemeClr>
                </a:solidFill>
              </a:rPr>
              <a:t>Réalisée dans le cadre du réseau des spécialistes d’</a:t>
            </a:r>
            <a:r>
              <a:rPr lang="fr-FR" sz="1400" b="0" dirty="0" err="1" smtClean="0">
                <a:solidFill>
                  <a:schemeClr val="accent2">
                    <a:lumMod val="75000"/>
                  </a:schemeClr>
                </a:solidFill>
              </a:rPr>
              <a:t>Inn’ovin</a:t>
            </a:r>
            <a:r>
              <a:rPr lang="fr-FR" sz="1400" b="0" dirty="0" smtClean="0">
                <a:solidFill>
                  <a:schemeClr val="accent2">
                    <a:lumMod val="75000"/>
                  </a:schemeClr>
                </a:solidFill>
              </a:rPr>
              <a:t>, </a:t>
            </a:r>
            <a:br>
              <a:rPr lang="fr-FR" sz="1400" b="0" dirty="0" smtClean="0">
                <a:solidFill>
                  <a:schemeClr val="accent2">
                    <a:lumMod val="75000"/>
                  </a:schemeClr>
                </a:solidFill>
              </a:rPr>
            </a:br>
            <a:r>
              <a:rPr lang="fr-FR" sz="1400" b="0" dirty="0" smtClean="0">
                <a:solidFill>
                  <a:schemeClr val="accent2">
                    <a:lumMod val="75000"/>
                  </a:schemeClr>
                </a:solidFill>
              </a:rPr>
              <a:t>cette série de diaporamas a pour objectif de mettre à disposition de tous </a:t>
            </a:r>
            <a:br>
              <a:rPr lang="fr-FR" sz="1400" b="0" dirty="0" smtClean="0">
                <a:solidFill>
                  <a:schemeClr val="accent2">
                    <a:lumMod val="75000"/>
                  </a:schemeClr>
                </a:solidFill>
              </a:rPr>
            </a:br>
            <a:r>
              <a:rPr lang="fr-FR" sz="1400" b="0" dirty="0" smtClean="0">
                <a:solidFill>
                  <a:schemeClr val="accent2">
                    <a:lumMod val="75000"/>
                  </a:schemeClr>
                </a:solidFill>
              </a:rPr>
              <a:t>de récentes références techniques et économiques sur un sujet.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
            </a:r>
            <a:br>
              <a:rPr lang="fr-FR" sz="1400" b="0" dirty="0" smtClean="0">
                <a:solidFill>
                  <a:schemeClr val="tx1"/>
                </a:solidFill>
              </a:rPr>
            </a:br>
            <a:r>
              <a:rPr lang="fr-FR" sz="1800" b="1" dirty="0" smtClean="0">
                <a:solidFill>
                  <a:schemeClr val="tx1"/>
                </a:solidFill>
              </a:rPr>
              <a:t>[</a:t>
            </a:r>
            <a:r>
              <a:rPr lang="fr-FR" sz="1800" b="1" dirty="0">
                <a:solidFill>
                  <a:schemeClr val="tx1"/>
                </a:solidFill>
              </a:rPr>
              <a:t>Avis à l’utilisateur]</a:t>
            </a:r>
            <a:r>
              <a:rPr lang="fr-FR" sz="1400" b="0" dirty="0" smtClean="0">
                <a:solidFill>
                  <a:schemeClr val="tx1"/>
                </a:solidFill>
              </a:rPr>
              <a:t/>
            </a:r>
            <a:br>
              <a:rPr lang="fr-FR" sz="1400" b="0" dirty="0" smtClean="0">
                <a:solidFill>
                  <a:schemeClr val="tx1"/>
                </a:solidFill>
              </a:rPr>
            </a:br>
            <a:r>
              <a:rPr lang="fr-FR" sz="1400" b="0" i="1" dirty="0" smtClean="0">
                <a:solidFill>
                  <a:schemeClr val="tx1"/>
                </a:solidFill>
              </a:rPr>
              <a:t>Vous pouvez utiliser ces diaporamas à votre guise, </a:t>
            </a:r>
            <a:br>
              <a:rPr lang="fr-FR" sz="1400" b="0" i="1" dirty="0" smtClean="0">
                <a:solidFill>
                  <a:schemeClr val="tx1"/>
                </a:solidFill>
              </a:rPr>
            </a:br>
            <a:r>
              <a:rPr lang="fr-FR" sz="1400" b="1" i="1" dirty="0" smtClean="0">
                <a:solidFill>
                  <a:schemeClr val="accent2">
                    <a:lumMod val="75000"/>
                  </a:schemeClr>
                </a:solidFill>
              </a:rPr>
              <a:t>sous réserve de citer les sources qui accompagnent chaque tableau et graphique</a:t>
            </a:r>
            <a:r>
              <a:rPr lang="fr-FR" sz="1400" b="0" i="1" dirty="0" smtClean="0">
                <a:solidFill>
                  <a:schemeClr val="accent2">
                    <a:lumMod val="75000"/>
                  </a:schemeClr>
                </a:solidFill>
              </a:rPr>
              <a:t>. </a:t>
            </a:r>
            <a:br>
              <a:rPr lang="fr-FR" sz="1400" b="0" i="1" dirty="0" smtClean="0">
                <a:solidFill>
                  <a:schemeClr val="accent2">
                    <a:lumMod val="75000"/>
                  </a:schemeClr>
                </a:solidFill>
              </a:rPr>
            </a:br>
            <a:r>
              <a:rPr lang="fr-FR" sz="1400" b="1" i="1" dirty="0" smtClean="0">
                <a:solidFill>
                  <a:schemeClr val="accent2">
                    <a:lumMod val="75000"/>
                  </a:schemeClr>
                </a:solidFill>
              </a:rPr>
              <a:t>Merci également d’indiquer que ces diaporamas ont été réalisés dans le cadre d’</a:t>
            </a:r>
            <a:r>
              <a:rPr lang="fr-FR" sz="1400" b="1" i="1" dirty="0" err="1" smtClean="0">
                <a:solidFill>
                  <a:schemeClr val="accent2">
                    <a:lumMod val="75000"/>
                  </a:schemeClr>
                </a:solidFill>
              </a:rPr>
              <a:t>Inn’Ovin</a:t>
            </a:r>
            <a:r>
              <a:rPr lang="fr-FR" sz="1400" b="1" i="1" dirty="0" smtClean="0">
                <a:solidFill>
                  <a:schemeClr val="accent2">
                    <a:lumMod val="75000"/>
                  </a:schemeClr>
                </a:solidFill>
              </a:rPr>
              <a:t> </a:t>
            </a:r>
            <a:r>
              <a:rPr lang="fr-FR" sz="1400" b="1" i="1" dirty="0" smtClean="0">
                <a:solidFill>
                  <a:schemeClr val="tx1"/>
                </a:solidFill>
              </a:rPr>
              <a:t/>
            </a:r>
            <a:br>
              <a:rPr lang="fr-FR" sz="1400" b="1" i="1" dirty="0" smtClean="0">
                <a:solidFill>
                  <a:schemeClr val="tx1"/>
                </a:solidFill>
              </a:rPr>
            </a:br>
            <a:r>
              <a:rPr lang="fr-FR" sz="1400" b="0" i="1" dirty="0" smtClean="0">
                <a:solidFill>
                  <a:schemeClr val="tx1"/>
                </a:solidFill>
              </a:rPr>
              <a:t>par le réseau des spécialistes, un groupe de techniciens, ingénieurs et vétérinaires tous spécialisés dans un domaine et issus des différentes familles de la filière ovine nationale.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Des commentaires accompagnent chaque diapo. </a:t>
            </a:r>
            <a:br>
              <a:rPr lang="fr-FR" sz="1400" b="0" dirty="0" smtClean="0">
                <a:solidFill>
                  <a:schemeClr val="tx1"/>
                </a:solidFill>
              </a:rPr>
            </a:br>
            <a:r>
              <a:rPr lang="fr-FR" sz="1200" b="1" dirty="0" smtClean="0">
                <a:solidFill>
                  <a:schemeClr val="tx1"/>
                </a:solidFill>
              </a:rPr>
              <a:t>Pour en savoir plus, vous pouvez contacter les rédacteurs des diaporamas indiqués sur la diapo suivante.</a:t>
            </a:r>
            <a:r>
              <a:rPr lang="fr-FR" sz="2400" dirty="0" smtClean="0"/>
              <a:t/>
            </a:r>
            <a:br>
              <a:rPr lang="fr-FR" sz="2400" dirty="0" smtClean="0"/>
            </a:br>
            <a:r>
              <a:rPr lang="fr-FR" sz="2400" dirty="0" smtClean="0"/>
              <a:t/>
            </a:r>
            <a:br>
              <a:rPr lang="fr-FR" sz="2400" dirty="0" smtClean="0"/>
            </a:br>
            <a:endParaRPr lang="fr-FR" sz="2800"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788649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brebis en bonne santé</a:t>
            </a:r>
            <a:endParaRPr lang="fr-FR" dirty="0"/>
          </a:p>
        </p:txBody>
      </p:sp>
      <p:sp>
        <p:nvSpPr>
          <p:cNvPr id="3" name="Sous-titre 2"/>
          <p:cNvSpPr>
            <a:spLocks noGrp="1"/>
          </p:cNvSpPr>
          <p:nvPr>
            <p:ph idx="1"/>
          </p:nvPr>
        </p:nvSpPr>
        <p:spPr/>
        <p:txBody>
          <a:bodyPr>
            <a:normAutofit/>
          </a:bodyPr>
          <a:lstStyle/>
          <a:p>
            <a:r>
              <a:rPr lang="fr-FR" sz="2400" dirty="0" smtClean="0"/>
              <a:t>Etude région </a:t>
            </a:r>
            <a:r>
              <a:rPr lang="fr-FR" sz="2400" dirty="0"/>
              <a:t>Centre Val de Loire 2015 et 2016</a:t>
            </a:r>
            <a:br>
              <a:rPr lang="fr-FR" sz="2400" dirty="0"/>
            </a:br>
            <a:r>
              <a:rPr lang="fr-FR" sz="2400" dirty="0"/>
              <a:t>EPLEFPA de Bourges (18)</a:t>
            </a:r>
            <a:br>
              <a:rPr lang="fr-FR" sz="2400" dirty="0"/>
            </a:br>
            <a:r>
              <a:rPr lang="fr-FR" sz="2400" dirty="0"/>
              <a:t>et Montargis (45)</a:t>
            </a:r>
          </a:p>
        </p:txBody>
      </p:sp>
    </p:spTree>
    <p:extLst>
      <p:ext uri="{BB962C8B-B14F-4D97-AF65-F5344CB8AC3E}">
        <p14:creationId xmlns:p14="http://schemas.microsoft.com/office/powerpoint/2010/main" val="1302900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Des brebis en reprise d’état corporel</a:t>
            </a:r>
            <a:endParaRPr lang="fr-FR" dirty="0"/>
          </a:p>
        </p:txBody>
      </p:sp>
      <p:grpSp>
        <p:nvGrpSpPr>
          <p:cNvPr id="9" name="Groupe 8"/>
          <p:cNvGrpSpPr/>
          <p:nvPr/>
        </p:nvGrpSpPr>
        <p:grpSpPr>
          <a:xfrm>
            <a:off x="677334" y="1619539"/>
            <a:ext cx="9809877" cy="4203460"/>
            <a:chOff x="677334" y="1619539"/>
            <a:chExt cx="9809877" cy="4203460"/>
          </a:xfrm>
        </p:grpSpPr>
        <p:pic>
          <p:nvPicPr>
            <p:cNvPr id="8" name="Image 7"/>
            <p:cNvPicPr>
              <a:picLocks noChangeAspect="1"/>
            </p:cNvPicPr>
            <p:nvPr/>
          </p:nvPicPr>
          <p:blipFill>
            <a:blip r:embed="rId2"/>
            <a:stretch>
              <a:fillRect/>
            </a:stretch>
          </p:blipFill>
          <p:spPr>
            <a:xfrm>
              <a:off x="677334" y="1619539"/>
              <a:ext cx="9759885" cy="3740275"/>
            </a:xfrm>
            <a:prstGeom prst="rect">
              <a:avLst/>
            </a:prstGeom>
          </p:spPr>
        </p:pic>
        <p:pic>
          <p:nvPicPr>
            <p:cNvPr id="4" name="Image 3"/>
            <p:cNvPicPr>
              <a:picLocks noChangeAspect="1"/>
            </p:cNvPicPr>
            <p:nvPr/>
          </p:nvPicPr>
          <p:blipFill>
            <a:blip r:embed="rId3"/>
            <a:stretch>
              <a:fillRect/>
            </a:stretch>
          </p:blipFill>
          <p:spPr>
            <a:xfrm>
              <a:off x="8060793" y="5134091"/>
              <a:ext cx="2426418" cy="688908"/>
            </a:xfrm>
            <a:prstGeom prst="rect">
              <a:avLst/>
            </a:prstGeom>
          </p:spPr>
        </p:pic>
      </p:grpSp>
    </p:spTree>
    <p:extLst>
      <p:ext uri="{BB962C8B-B14F-4D97-AF65-F5344CB8AC3E}">
        <p14:creationId xmlns:p14="http://schemas.microsoft.com/office/powerpoint/2010/main" val="142359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Peu de boiteries</a:t>
            </a:r>
            <a:endParaRPr lang="fr-FR" dirty="0"/>
          </a:p>
        </p:txBody>
      </p:sp>
      <p:grpSp>
        <p:nvGrpSpPr>
          <p:cNvPr id="13" name="Groupe 12"/>
          <p:cNvGrpSpPr/>
          <p:nvPr/>
        </p:nvGrpSpPr>
        <p:grpSpPr>
          <a:xfrm>
            <a:off x="677334" y="1547249"/>
            <a:ext cx="8504373" cy="5016867"/>
            <a:chOff x="677334" y="1547249"/>
            <a:chExt cx="8504373" cy="5016867"/>
          </a:xfrm>
        </p:grpSpPr>
        <p:pic>
          <p:nvPicPr>
            <p:cNvPr id="9" name="Image 8"/>
            <p:cNvPicPr>
              <a:picLocks noChangeAspect="1"/>
            </p:cNvPicPr>
            <p:nvPr/>
          </p:nvPicPr>
          <p:blipFill rotWithShape="1">
            <a:blip r:embed="rId2"/>
            <a:srcRect b="5771"/>
            <a:stretch/>
          </p:blipFill>
          <p:spPr>
            <a:xfrm>
              <a:off x="677334" y="1547249"/>
              <a:ext cx="8504373" cy="4504759"/>
            </a:xfrm>
            <a:prstGeom prst="rect">
              <a:avLst/>
            </a:prstGeom>
          </p:spPr>
        </p:pic>
        <p:pic>
          <p:nvPicPr>
            <p:cNvPr id="12" name="Image 11"/>
            <p:cNvPicPr>
              <a:picLocks noChangeAspect="1"/>
            </p:cNvPicPr>
            <p:nvPr/>
          </p:nvPicPr>
          <p:blipFill>
            <a:blip r:embed="rId3"/>
            <a:stretch>
              <a:fillRect/>
            </a:stretch>
          </p:blipFill>
          <p:spPr>
            <a:xfrm>
              <a:off x="6401690" y="6052008"/>
              <a:ext cx="2780017" cy="512108"/>
            </a:xfrm>
            <a:prstGeom prst="rect">
              <a:avLst/>
            </a:prstGeom>
          </p:spPr>
        </p:pic>
      </p:grpSp>
    </p:spTree>
    <p:extLst>
      <p:ext uri="{BB962C8B-B14F-4D97-AF65-F5344CB8AC3E}">
        <p14:creationId xmlns:p14="http://schemas.microsoft.com/office/powerpoint/2010/main" val="3357619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Une peau sèche</a:t>
            </a:r>
            <a:endParaRPr lang="fr-FR" dirty="0"/>
          </a:p>
        </p:txBody>
      </p:sp>
      <p:sp>
        <p:nvSpPr>
          <p:cNvPr id="6" name="Titre 1"/>
          <p:cNvSpPr txBox="1">
            <a:spLocks/>
          </p:cNvSpPr>
          <p:nvPr/>
        </p:nvSpPr>
        <p:spPr>
          <a:xfrm>
            <a:off x="-625999" y="2422689"/>
            <a:ext cx="7200800" cy="467490"/>
          </a:xfrm>
          <a:prstGeom prst="rect">
            <a:avLst/>
          </a:prstGeom>
        </p:spPr>
        <p:txBody>
          <a:bodyPr vert="horz" lIns="91440" tIns="45720" rIns="91440" bIns="45720" rtlCol="0" anchor="b">
            <a:normAutofit fontScale="97500" lnSpcReduction="10000"/>
          </a:bodyPr>
          <a:lstStyle>
            <a:lvl1pPr algn="ctr" defTabSz="914400" rtl="0" eaLnBrk="1" latinLnBrk="0" hangingPunct="1">
              <a:spcBef>
                <a:spcPct val="0"/>
              </a:spcBef>
              <a:buNone/>
              <a:defRPr sz="4800" kern="1200">
                <a:solidFill>
                  <a:schemeClr val="bg1"/>
                </a:solidFill>
                <a:latin typeface="Leelawadee" panose="020B0502040204020203" pitchFamily="34" charset="-34"/>
                <a:ea typeface="+mj-ea"/>
                <a:cs typeface="Leelawadee" panose="020B0502040204020203" pitchFamily="34" charset="-34"/>
              </a:defRPr>
            </a:lvl1pPr>
          </a:lstStyle>
          <a:p>
            <a:r>
              <a:rPr lang="fr-FR" sz="2700" dirty="0" smtClean="0">
                <a:solidFill>
                  <a:srgbClr val="008000"/>
                </a:solidFill>
              </a:rPr>
              <a:t>Humidité </a:t>
            </a:r>
            <a:r>
              <a:rPr lang="fr-FR" sz="2700" dirty="0">
                <a:solidFill>
                  <a:srgbClr val="008000"/>
                </a:solidFill>
              </a:rPr>
              <a:t>de la laine et de la peau</a:t>
            </a:r>
          </a:p>
        </p:txBody>
      </p:sp>
      <p:pic>
        <p:nvPicPr>
          <p:cNvPr id="8" name="Image 7"/>
          <p:cNvPicPr>
            <a:picLocks noChangeAspect="1"/>
          </p:cNvPicPr>
          <p:nvPr/>
        </p:nvPicPr>
        <p:blipFill>
          <a:blip r:embed="rId2"/>
          <a:stretch>
            <a:fillRect/>
          </a:stretch>
        </p:blipFill>
        <p:spPr>
          <a:xfrm>
            <a:off x="468473" y="2905183"/>
            <a:ext cx="9595936" cy="3566469"/>
          </a:xfrm>
          <a:prstGeom prst="rect">
            <a:avLst/>
          </a:prstGeom>
        </p:spPr>
      </p:pic>
      <p:pic>
        <p:nvPicPr>
          <p:cNvPr id="12" name="Image 11"/>
          <p:cNvPicPr>
            <a:picLocks noChangeAspect="1"/>
          </p:cNvPicPr>
          <p:nvPr/>
        </p:nvPicPr>
        <p:blipFill rotWithShape="1">
          <a:blip r:embed="rId3"/>
          <a:srcRect t="59428" b="2743"/>
          <a:stretch/>
        </p:blipFill>
        <p:spPr>
          <a:xfrm>
            <a:off x="6237171" y="788849"/>
            <a:ext cx="2644981" cy="1039528"/>
          </a:xfrm>
          <a:prstGeom prst="rect">
            <a:avLst/>
          </a:prstGeom>
        </p:spPr>
      </p:pic>
      <p:pic>
        <p:nvPicPr>
          <p:cNvPr id="13" name="Image 12"/>
          <p:cNvPicPr>
            <a:picLocks noChangeAspect="1"/>
          </p:cNvPicPr>
          <p:nvPr/>
        </p:nvPicPr>
        <p:blipFill rotWithShape="1">
          <a:blip r:embed="rId3"/>
          <a:srcRect l="25784" r="22905" b="39521"/>
          <a:stretch/>
        </p:blipFill>
        <p:spPr>
          <a:xfrm>
            <a:off x="4764505" y="224788"/>
            <a:ext cx="1472666" cy="1803398"/>
          </a:xfrm>
          <a:prstGeom prst="rect">
            <a:avLst/>
          </a:prstGeom>
        </p:spPr>
      </p:pic>
    </p:spTree>
    <p:extLst>
      <p:ext uri="{BB962C8B-B14F-4D97-AF65-F5344CB8AC3E}">
        <p14:creationId xmlns:p14="http://schemas.microsoft.com/office/powerpoint/2010/main" val="3083538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parcelles saines en matière de parasitisme</a:t>
            </a:r>
            <a:br>
              <a:rPr lang="fr-FR" dirty="0" smtClean="0"/>
            </a:br>
            <a:r>
              <a:rPr lang="fr-FR" dirty="0"/>
              <a:t/>
            </a:r>
            <a:br>
              <a:rPr lang="fr-FR" dirty="0"/>
            </a:br>
            <a:r>
              <a:rPr lang="fr-FR" sz="2700" dirty="0">
                <a:solidFill>
                  <a:srgbClr val="008000"/>
                </a:solidFill>
              </a:rPr>
              <a:t>Résultats d’analyses en œufs par gramme de crottes</a:t>
            </a:r>
          </a:p>
        </p:txBody>
      </p:sp>
      <p:pic>
        <p:nvPicPr>
          <p:cNvPr id="9" name="Image 8"/>
          <p:cNvPicPr>
            <a:picLocks noChangeAspect="1"/>
          </p:cNvPicPr>
          <p:nvPr/>
        </p:nvPicPr>
        <p:blipFill>
          <a:blip r:embed="rId3"/>
          <a:stretch>
            <a:fillRect/>
          </a:stretch>
        </p:blipFill>
        <p:spPr>
          <a:xfrm>
            <a:off x="805192" y="2705971"/>
            <a:ext cx="9016765" cy="3444539"/>
          </a:xfrm>
          <a:prstGeom prst="rect">
            <a:avLst/>
          </a:prstGeom>
        </p:spPr>
      </p:pic>
    </p:spTree>
    <p:extLst>
      <p:ext uri="{BB962C8B-B14F-4D97-AF65-F5344CB8AC3E}">
        <p14:creationId xmlns:p14="http://schemas.microsoft.com/office/powerpoint/2010/main" val="1571954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screen">
            <a:extLst>
              <a:ext uri="{28A0092B-C50C-407E-A947-70E740481C1C}">
                <a14:useLocalDpi xmlns:a14="http://schemas.microsoft.com/office/drawing/2010/main"/>
              </a:ext>
            </a:extLst>
          </a:blip>
          <a:srcRect t="19824" b="9419"/>
          <a:stretch/>
        </p:blipFill>
        <p:spPr>
          <a:xfrm>
            <a:off x="766947" y="2205872"/>
            <a:ext cx="7924566" cy="3753570"/>
          </a:xfrm>
          <a:prstGeom prst="rect">
            <a:avLst/>
          </a:prstGeom>
          <a:noFill/>
          <a:ln>
            <a:noFill/>
          </a:ln>
        </p:spPr>
      </p:pic>
      <p:sp>
        <p:nvSpPr>
          <p:cNvPr id="2" name="Titre 1"/>
          <p:cNvSpPr>
            <a:spLocks noGrp="1"/>
          </p:cNvSpPr>
          <p:nvPr>
            <p:ph type="title"/>
          </p:nvPr>
        </p:nvSpPr>
        <p:spPr/>
        <p:txBody>
          <a:bodyPr>
            <a:noAutofit/>
          </a:bodyPr>
          <a:lstStyle/>
          <a:p>
            <a:r>
              <a:rPr lang="fr-FR" dirty="0" smtClean="0"/>
              <a:t>Pâturer des repousses de colza grains, </a:t>
            </a:r>
            <a:br>
              <a:rPr lang="fr-FR" dirty="0" smtClean="0"/>
            </a:br>
            <a:r>
              <a:rPr lang="fr-FR" dirty="0" smtClean="0"/>
              <a:t>c’est possible</a:t>
            </a:r>
            <a:br>
              <a:rPr lang="fr-FR" dirty="0" smtClean="0"/>
            </a:br>
            <a:r>
              <a:rPr lang="fr-FR" dirty="0"/>
              <a:t/>
            </a:r>
            <a:br>
              <a:rPr lang="fr-FR" dirty="0"/>
            </a:br>
            <a:endParaRPr lang="fr-FR" sz="2800" dirty="0"/>
          </a:p>
        </p:txBody>
      </p:sp>
    </p:spTree>
    <p:extLst>
      <p:ext uri="{BB962C8B-B14F-4D97-AF65-F5344CB8AC3E}">
        <p14:creationId xmlns:p14="http://schemas.microsoft.com/office/powerpoint/2010/main" val="3272519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cours</a:t>
            </a:r>
            <a:endParaRPr lang="fr-FR" dirty="0"/>
          </a:p>
        </p:txBody>
      </p:sp>
      <p:sp>
        <p:nvSpPr>
          <p:cNvPr id="3" name="Sous-titre 2"/>
          <p:cNvSpPr>
            <a:spLocks noGrp="1"/>
          </p:cNvSpPr>
          <p:nvPr>
            <p:ph idx="1"/>
          </p:nvPr>
        </p:nvSpPr>
        <p:spPr>
          <a:xfrm>
            <a:off x="677334" y="1528993"/>
            <a:ext cx="8596668" cy="1148219"/>
          </a:xfrm>
        </p:spPr>
        <p:txBody>
          <a:bodyPr>
            <a:normAutofit/>
          </a:bodyPr>
          <a:lstStyle/>
          <a:p>
            <a:r>
              <a:rPr lang="fr-FR" sz="2800" dirty="0" smtClean="0"/>
              <a:t>Une étude en cours sur les qualités nutritionnelles et gustatives de ce type d’agneau</a:t>
            </a:r>
            <a:endParaRPr lang="fr-FR" sz="2800" dirty="0"/>
          </a:p>
        </p:txBody>
      </p:sp>
      <p:pic>
        <p:nvPicPr>
          <p:cNvPr id="4" name="Image 3"/>
          <p:cNvPicPr>
            <a:picLocks noChangeAspect="1"/>
          </p:cNvPicPr>
          <p:nvPr/>
        </p:nvPicPr>
        <p:blipFill>
          <a:blip r:embed="rId2"/>
          <a:stretch>
            <a:fillRect/>
          </a:stretch>
        </p:blipFill>
        <p:spPr>
          <a:xfrm>
            <a:off x="344052" y="2849793"/>
            <a:ext cx="10252273" cy="2419791"/>
          </a:xfrm>
          <a:prstGeom prst="rect">
            <a:avLst/>
          </a:prstGeom>
        </p:spPr>
      </p:pic>
    </p:spTree>
    <p:extLst>
      <p:ext uri="{BB962C8B-B14F-4D97-AF65-F5344CB8AC3E}">
        <p14:creationId xmlns:p14="http://schemas.microsoft.com/office/powerpoint/2010/main" val="183650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en savoir plus</a:t>
            </a:r>
            <a:endParaRPr lang="fr-FR" dirty="0"/>
          </a:p>
        </p:txBody>
      </p:sp>
      <p:sp>
        <p:nvSpPr>
          <p:cNvPr id="3" name="Sous-titre 2"/>
          <p:cNvSpPr>
            <a:spLocks noGrp="1"/>
          </p:cNvSpPr>
          <p:nvPr>
            <p:ph idx="1"/>
          </p:nvPr>
        </p:nvSpPr>
        <p:spPr/>
        <p:txBody>
          <a:bodyPr>
            <a:normAutofit/>
          </a:bodyPr>
          <a:lstStyle/>
          <a:p>
            <a:pPr marL="342900" indent="-342900">
              <a:buFontTx/>
              <a:buChar char="-"/>
            </a:pPr>
            <a:r>
              <a:rPr lang="fr-FR" sz="2400" dirty="0" smtClean="0"/>
              <a:t>Des vidéos</a:t>
            </a:r>
          </a:p>
          <a:p>
            <a:pPr marL="342900" indent="-342900">
              <a:buFontTx/>
              <a:buChar char="-"/>
            </a:pPr>
            <a:r>
              <a:rPr lang="fr-FR" sz="2400" dirty="0" smtClean="0"/>
              <a:t>Des fiches techniques</a:t>
            </a:r>
          </a:p>
          <a:p>
            <a:pPr marL="342900" indent="-342900">
              <a:buFontTx/>
              <a:buChar char="-"/>
            </a:pPr>
            <a:r>
              <a:rPr lang="fr-FR" sz="2400" dirty="0" smtClean="0"/>
              <a:t>Des diaporamas</a:t>
            </a:r>
          </a:p>
          <a:p>
            <a:pPr marL="342900" indent="-342900">
              <a:buFontTx/>
              <a:buChar char="-"/>
            </a:pPr>
            <a:r>
              <a:rPr lang="fr-FR" sz="2400" dirty="0" smtClean="0"/>
              <a:t>Des podcasts</a:t>
            </a:r>
          </a:p>
          <a:p>
            <a:pPr marL="342900" indent="-342900">
              <a:buFontTx/>
              <a:buChar char="-"/>
            </a:pPr>
            <a:endParaRPr lang="fr-FR" sz="2400" dirty="0"/>
          </a:p>
          <a:p>
            <a:r>
              <a:rPr lang="fr-FR" sz="2400" dirty="0" smtClean="0"/>
              <a:t>Sur </a:t>
            </a:r>
            <a:r>
              <a:rPr lang="fr-FR" sz="2400" dirty="0" smtClean="0">
                <a:hlinkClick r:id="rId3"/>
              </a:rPr>
              <a:t>www.idele.fr</a:t>
            </a:r>
            <a:r>
              <a:rPr lang="fr-FR" sz="2400" dirty="0" smtClean="0"/>
              <a:t> et www.inn-ovin.fr</a:t>
            </a:r>
            <a:endParaRPr lang="fr-FR" sz="2400" dirty="0"/>
          </a:p>
        </p:txBody>
      </p:sp>
      <p:pic>
        <p:nvPicPr>
          <p:cNvPr id="4" name="Image 3"/>
          <p:cNvPicPr>
            <a:picLocks noChangeAspect="1"/>
          </p:cNvPicPr>
          <p:nvPr/>
        </p:nvPicPr>
        <p:blipFill>
          <a:blip r:embed="rId4"/>
          <a:stretch>
            <a:fillRect/>
          </a:stretch>
        </p:blipFill>
        <p:spPr>
          <a:xfrm rot="279452">
            <a:off x="4975668" y="1668474"/>
            <a:ext cx="4853510" cy="2772373"/>
          </a:xfrm>
          <a:prstGeom prst="rect">
            <a:avLst/>
          </a:prstGeom>
        </p:spPr>
      </p:pic>
    </p:spTree>
    <p:extLst>
      <p:ext uri="{BB962C8B-B14F-4D97-AF65-F5344CB8AC3E}">
        <p14:creationId xmlns:p14="http://schemas.microsoft.com/office/powerpoint/2010/main" val="4222135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09152" y="3110665"/>
            <a:ext cx="9609503" cy="1646302"/>
          </a:xfrm>
        </p:spPr>
        <p:txBody>
          <a:bodyPr/>
          <a:lstStyle/>
          <a:p>
            <a:pPr algn="ctr">
              <a:spcBef>
                <a:spcPts val="1200"/>
              </a:spcBef>
            </a:pPr>
            <a:r>
              <a:rPr lang="fr-FR" sz="4800" b="1" dirty="0"/>
              <a:t>Les brebis pâturent </a:t>
            </a:r>
            <a:r>
              <a:rPr lang="fr-FR" sz="4800" b="1" dirty="0" smtClean="0"/>
              <a:t/>
            </a:r>
            <a:br>
              <a:rPr lang="fr-FR" sz="4800" b="1" dirty="0" smtClean="0"/>
            </a:br>
            <a:r>
              <a:rPr lang="fr-FR" sz="4800" b="1" dirty="0" smtClean="0"/>
              <a:t>les </a:t>
            </a:r>
            <a:r>
              <a:rPr lang="fr-FR" sz="4800" b="1" dirty="0"/>
              <a:t>couverts végétaux</a:t>
            </a:r>
            <a:br>
              <a:rPr lang="fr-FR" sz="4800" b="1" dirty="0"/>
            </a:br>
            <a:r>
              <a:rPr lang="fr-FR" sz="4800" b="1" dirty="0"/>
              <a:t/>
            </a:r>
            <a:br>
              <a:rPr lang="fr-FR" sz="4800" b="1" dirty="0"/>
            </a:br>
            <a:endParaRPr lang="fr-FR" sz="3200" b="1" dirty="0"/>
          </a:p>
        </p:txBody>
      </p:sp>
      <p:sp>
        <p:nvSpPr>
          <p:cNvPr id="3" name="Sous-titre 2"/>
          <p:cNvSpPr>
            <a:spLocks noGrp="1"/>
          </p:cNvSpPr>
          <p:nvPr>
            <p:ph type="subTitle" idx="1"/>
          </p:nvPr>
        </p:nvSpPr>
        <p:spPr>
          <a:xfrm>
            <a:off x="1292331" y="4425544"/>
            <a:ext cx="8586959" cy="402154"/>
          </a:xfrm>
        </p:spPr>
        <p:txBody>
          <a:bodyPr>
            <a:normAutofit/>
          </a:bodyPr>
          <a:lstStyle/>
          <a:p>
            <a:pPr algn="ctr"/>
            <a:r>
              <a:rPr lang="fr-FR" dirty="0" smtClean="0"/>
              <a:t>Laurence Sagot (Institut de l’Elevage) </a:t>
            </a:r>
            <a:r>
              <a:rPr lang="fr-FR" dirty="0" smtClean="0">
                <a:solidFill>
                  <a:schemeClr val="accent2">
                    <a:lumMod val="75000"/>
                  </a:schemeClr>
                </a:solidFill>
              </a:rPr>
              <a:t>laurence.sagot@idele.fr</a:t>
            </a:r>
            <a:endParaRPr lang="fr-FR" dirty="0">
              <a:solidFill>
                <a:schemeClr val="accent2">
                  <a:lumMod val="75000"/>
                </a:schemeClr>
              </a:solidFill>
            </a:endParaRPr>
          </a:p>
          <a:p>
            <a:pPr algn="ctr"/>
            <a:endParaRPr lang="fr-FR" dirty="0">
              <a:solidFill>
                <a:schemeClr val="accent2">
                  <a:lumMod val="75000"/>
                </a:schemeClr>
              </a:solidFill>
            </a:endParaRPr>
          </a:p>
        </p:txBody>
      </p:sp>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1218331" y="4142155"/>
            <a:ext cx="814449" cy="756274"/>
          </a:xfrm>
          <a:prstGeom prst="rect">
            <a:avLst/>
          </a:prstGeom>
        </p:spPr>
      </p:pic>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Ellipse 5"/>
          <p:cNvSpPr/>
          <p:nvPr/>
        </p:nvSpPr>
        <p:spPr>
          <a:xfrm>
            <a:off x="8603637" y="746351"/>
            <a:ext cx="3230036" cy="2744475"/>
          </a:xfrm>
          <a:prstGeom prst="ellipse">
            <a:avLst/>
          </a:prstGeom>
          <a:blipFill>
            <a:blip r:embed="rId4"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2285" y="5906422"/>
            <a:ext cx="1151388" cy="56625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4114" y="402210"/>
            <a:ext cx="9409346" cy="1294615"/>
          </a:xfrm>
        </p:spPr>
        <p:txBody>
          <a:bodyPr>
            <a:normAutofit/>
          </a:bodyPr>
          <a:lstStyle/>
          <a:p>
            <a:r>
              <a:rPr lang="fr-FR" dirty="0" smtClean="0"/>
              <a:t>Une question d’opportunité,</a:t>
            </a:r>
            <a:br>
              <a:rPr lang="fr-FR" dirty="0" smtClean="0"/>
            </a:br>
            <a:r>
              <a:rPr lang="fr-FR" dirty="0" smtClean="0">
                <a:solidFill>
                  <a:srgbClr val="77933C"/>
                </a:solidFill>
              </a:rPr>
              <a:t>une aubaine pour les brebis</a:t>
            </a:r>
            <a:endParaRPr lang="fr-FR" dirty="0">
              <a:solidFill>
                <a:srgbClr val="77933C"/>
              </a:solidFill>
            </a:endParaRPr>
          </a:p>
        </p:txBody>
      </p:sp>
      <p:pic>
        <p:nvPicPr>
          <p:cNvPr id="5" name="Image 4"/>
          <p:cNvPicPr>
            <a:picLocks noChangeAspect="1"/>
          </p:cNvPicPr>
          <p:nvPr/>
        </p:nvPicPr>
        <p:blipFill rotWithShape="1">
          <a:blip r:embed="rId2"/>
          <a:srcRect b="51890"/>
          <a:stretch/>
        </p:blipFill>
        <p:spPr>
          <a:xfrm>
            <a:off x="434113" y="2058185"/>
            <a:ext cx="4933793" cy="3572266"/>
          </a:xfrm>
          <a:prstGeom prst="rect">
            <a:avLst/>
          </a:prstGeom>
        </p:spPr>
      </p:pic>
      <p:pic>
        <p:nvPicPr>
          <p:cNvPr id="6" name="Image 5"/>
          <p:cNvPicPr>
            <a:picLocks noChangeAspect="1"/>
          </p:cNvPicPr>
          <p:nvPr/>
        </p:nvPicPr>
        <p:blipFill rotWithShape="1">
          <a:blip r:embed="rId2"/>
          <a:srcRect l="196" t="49807" r="-196" b="912"/>
          <a:stretch/>
        </p:blipFill>
        <p:spPr>
          <a:xfrm>
            <a:off x="5460172" y="2058185"/>
            <a:ext cx="4816616" cy="3572266"/>
          </a:xfrm>
          <a:prstGeom prst="rect">
            <a:avLst/>
          </a:prstGeom>
        </p:spPr>
      </p:pic>
    </p:spTree>
    <p:extLst>
      <p:ext uri="{BB962C8B-B14F-4D97-AF65-F5344CB8AC3E}">
        <p14:creationId xmlns:p14="http://schemas.microsoft.com/office/powerpoint/2010/main" val="478426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7396" y="128833"/>
            <a:ext cx="8596668" cy="1320800"/>
          </a:xfrm>
        </p:spPr>
        <p:txBody>
          <a:bodyPr>
            <a:normAutofit/>
          </a:bodyPr>
          <a:lstStyle/>
          <a:p>
            <a:r>
              <a:rPr lang="fr-FR" sz="4000" dirty="0" smtClean="0"/>
              <a:t>Un pâturage adapté </a:t>
            </a:r>
            <a:br>
              <a:rPr lang="fr-FR" sz="4000" dirty="0" smtClean="0"/>
            </a:br>
            <a:r>
              <a:rPr lang="fr-FR" sz="4000" dirty="0" smtClean="0">
                <a:solidFill>
                  <a:srgbClr val="77933C"/>
                </a:solidFill>
              </a:rPr>
              <a:t>à toutes les races</a:t>
            </a:r>
            <a:endParaRPr lang="fr-FR" sz="4000" dirty="0">
              <a:solidFill>
                <a:srgbClr val="77933C"/>
              </a:solidFill>
            </a:endParaRPr>
          </a:p>
        </p:txBody>
      </p:sp>
      <p:pic>
        <p:nvPicPr>
          <p:cNvPr id="3" name="Imag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6818" y="1671137"/>
            <a:ext cx="4725569" cy="26625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8600" y="3904862"/>
            <a:ext cx="4044052" cy="27071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angle 3"/>
          <p:cNvSpPr/>
          <p:nvPr/>
        </p:nvSpPr>
        <p:spPr>
          <a:xfrm>
            <a:off x="6137453" y="1671137"/>
            <a:ext cx="3888432" cy="193899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fr-FR" sz="3600" b="1" dirty="0">
                <a:ln w="22225">
                  <a:noFill/>
                  <a:prstDash val="solid"/>
                </a:ln>
                <a:solidFill>
                  <a:srgbClr val="008000"/>
                </a:solidFill>
              </a:rPr>
              <a:t>87 % </a:t>
            </a:r>
            <a:r>
              <a:rPr lang="fr-FR" sz="2800" b="1" dirty="0">
                <a:ln w="22225">
                  <a:noFill/>
                  <a:prstDash val="solid"/>
                </a:ln>
                <a:solidFill>
                  <a:srgbClr val="008000"/>
                </a:solidFill>
              </a:rPr>
              <a:t>: </a:t>
            </a:r>
            <a:r>
              <a:rPr lang="fr-FR" sz="2800" b="1" dirty="0">
                <a:ln w="22225">
                  <a:noFill/>
                  <a:prstDash val="solid"/>
                </a:ln>
                <a:solidFill>
                  <a:srgbClr val="99CC00"/>
                </a:solidFill>
              </a:rPr>
              <a:t>c’est la part de fourrages dans la ration </a:t>
            </a:r>
            <a:r>
              <a:rPr lang="fr-FR" sz="2800" b="1" dirty="0" smtClean="0">
                <a:ln w="22225">
                  <a:noFill/>
                  <a:prstDash val="solid"/>
                </a:ln>
                <a:solidFill>
                  <a:srgbClr val="99CC00"/>
                </a:solidFill>
              </a:rPr>
              <a:t>d’une </a:t>
            </a:r>
            <a:r>
              <a:rPr lang="fr-FR" sz="2800" b="1" dirty="0">
                <a:ln w="22225">
                  <a:noFill/>
                  <a:prstDash val="solid"/>
                </a:ln>
                <a:solidFill>
                  <a:srgbClr val="99CC00"/>
                </a:solidFill>
              </a:rPr>
              <a:t>brebis + agneau (x) </a:t>
            </a:r>
          </a:p>
        </p:txBody>
      </p:sp>
    </p:spTree>
    <p:extLst>
      <p:ext uri="{BB962C8B-B14F-4D97-AF65-F5344CB8AC3E}">
        <p14:creationId xmlns:p14="http://schemas.microsoft.com/office/powerpoint/2010/main" val="1814987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mode de pâturage maitrisé</a:t>
            </a:r>
            <a:endParaRPr lang="fr-FR" dirty="0"/>
          </a:p>
        </p:txBody>
      </p:sp>
      <p:sp>
        <p:nvSpPr>
          <p:cNvPr id="3" name="Sous-titre 2"/>
          <p:cNvSpPr>
            <a:spLocks noGrp="1"/>
          </p:cNvSpPr>
          <p:nvPr>
            <p:ph idx="1"/>
          </p:nvPr>
        </p:nvSpPr>
        <p:spPr>
          <a:xfrm>
            <a:off x="677333" y="2160589"/>
            <a:ext cx="9418773" cy="3880773"/>
          </a:xfrm>
        </p:spPr>
        <p:txBody>
          <a:bodyPr>
            <a:normAutofit/>
          </a:bodyPr>
          <a:lstStyle/>
          <a:p>
            <a:pPr marL="342900" indent="-342900">
              <a:buFontTx/>
              <a:buChar char="-"/>
            </a:pPr>
            <a:r>
              <a:rPr lang="fr-FR" sz="2800" dirty="0" smtClean="0"/>
              <a:t>Pas de transition alimentaire avec des espèces choisies</a:t>
            </a:r>
          </a:p>
          <a:p>
            <a:pPr marL="342900" indent="-342900">
              <a:buFontTx/>
              <a:buChar char="-"/>
            </a:pPr>
            <a:r>
              <a:rPr lang="fr-FR" sz="2800" dirty="0" smtClean="0"/>
              <a:t>Sans apport de foin, ni de paille</a:t>
            </a:r>
          </a:p>
          <a:p>
            <a:pPr marL="342900" indent="-342900">
              <a:buFontTx/>
              <a:buChar char="-"/>
            </a:pPr>
            <a:r>
              <a:rPr lang="fr-FR" sz="2800" dirty="0" smtClean="0"/>
              <a:t>Un pâturage jour et nuit</a:t>
            </a:r>
          </a:p>
          <a:p>
            <a:pPr marL="342900" indent="-342900">
              <a:buFontTx/>
              <a:buChar char="-"/>
            </a:pPr>
            <a:r>
              <a:rPr lang="fr-FR" sz="2800" dirty="0" smtClean="0"/>
              <a:t>Possible sur de grandes parcelles</a:t>
            </a:r>
            <a:endParaRPr lang="fr-FR" sz="2800" dirty="0"/>
          </a:p>
        </p:txBody>
      </p:sp>
    </p:spTree>
    <p:extLst>
      <p:ext uri="{BB962C8B-B14F-4D97-AF65-F5344CB8AC3E}">
        <p14:creationId xmlns:p14="http://schemas.microsoft.com/office/powerpoint/2010/main" val="1821824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excellente valeur alimentaire</a:t>
            </a:r>
            <a:endParaRPr lang="fr-FR" dirty="0"/>
          </a:p>
        </p:txBody>
      </p:sp>
      <p:sp>
        <p:nvSpPr>
          <p:cNvPr id="3" name="Sous-titre 2"/>
          <p:cNvSpPr>
            <a:spLocks noGrp="1"/>
          </p:cNvSpPr>
          <p:nvPr>
            <p:ph idx="1"/>
          </p:nvPr>
        </p:nvSpPr>
        <p:spPr>
          <a:xfrm>
            <a:off x="677334" y="1538420"/>
            <a:ext cx="9258518" cy="3880773"/>
          </a:xfrm>
        </p:spPr>
        <p:txBody>
          <a:bodyPr>
            <a:normAutofit/>
          </a:bodyPr>
          <a:lstStyle/>
          <a:p>
            <a:r>
              <a:rPr lang="fr-FR" sz="2400" dirty="0" smtClean="0"/>
              <a:t>Valeurs alimentaires de couverts végétaux </a:t>
            </a:r>
            <a:r>
              <a:rPr lang="fr-FR" sz="2400" dirty="0"/>
              <a:t>(/kg matière sèche)</a:t>
            </a:r>
          </a:p>
        </p:txBody>
      </p:sp>
      <p:grpSp>
        <p:nvGrpSpPr>
          <p:cNvPr id="13" name="Groupe 12"/>
          <p:cNvGrpSpPr/>
          <p:nvPr/>
        </p:nvGrpSpPr>
        <p:grpSpPr>
          <a:xfrm>
            <a:off x="1096241" y="2153112"/>
            <a:ext cx="8736325" cy="4151102"/>
            <a:chOff x="1096241" y="2153112"/>
            <a:chExt cx="8736325" cy="4151102"/>
          </a:xfrm>
        </p:grpSpPr>
        <p:pic>
          <p:nvPicPr>
            <p:cNvPr id="11" name="Image 10"/>
            <p:cNvPicPr>
              <a:picLocks noChangeAspect="1"/>
            </p:cNvPicPr>
            <p:nvPr/>
          </p:nvPicPr>
          <p:blipFill>
            <a:blip r:embed="rId2"/>
            <a:stretch>
              <a:fillRect/>
            </a:stretch>
          </p:blipFill>
          <p:spPr>
            <a:xfrm>
              <a:off x="8649839" y="5981098"/>
              <a:ext cx="1182727" cy="323116"/>
            </a:xfrm>
            <a:prstGeom prst="rect">
              <a:avLst/>
            </a:prstGeom>
          </p:spPr>
        </p:pic>
        <p:pic>
          <p:nvPicPr>
            <p:cNvPr id="12" name="Image 11"/>
            <p:cNvPicPr>
              <a:picLocks noChangeAspect="1"/>
            </p:cNvPicPr>
            <p:nvPr/>
          </p:nvPicPr>
          <p:blipFill>
            <a:blip r:embed="rId3"/>
            <a:stretch>
              <a:fillRect/>
            </a:stretch>
          </p:blipFill>
          <p:spPr>
            <a:xfrm>
              <a:off x="1096241" y="2153112"/>
              <a:ext cx="8736325" cy="3920068"/>
            </a:xfrm>
            <a:prstGeom prst="rect">
              <a:avLst/>
            </a:prstGeom>
          </p:spPr>
        </p:pic>
      </p:grpSp>
    </p:spTree>
    <p:extLst>
      <p:ext uri="{BB962C8B-B14F-4D97-AF65-F5344CB8AC3E}">
        <p14:creationId xmlns:p14="http://schemas.microsoft.com/office/powerpoint/2010/main" val="2967309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excellente valeur alimentaire</a:t>
            </a:r>
            <a:endParaRPr lang="fr-FR" dirty="0"/>
          </a:p>
        </p:txBody>
      </p:sp>
      <p:sp>
        <p:nvSpPr>
          <p:cNvPr id="3" name="Sous-titre 2"/>
          <p:cNvSpPr>
            <a:spLocks noGrp="1"/>
          </p:cNvSpPr>
          <p:nvPr>
            <p:ph idx="1"/>
          </p:nvPr>
        </p:nvSpPr>
        <p:spPr>
          <a:xfrm>
            <a:off x="677334" y="1557273"/>
            <a:ext cx="8596668" cy="3880773"/>
          </a:xfrm>
        </p:spPr>
        <p:txBody>
          <a:bodyPr>
            <a:normAutofit/>
          </a:bodyPr>
          <a:lstStyle/>
          <a:p>
            <a:r>
              <a:rPr lang="fr-FR" sz="2400" dirty="0" smtClean="0"/>
              <a:t>Valeurs alimentaires </a:t>
            </a:r>
            <a:r>
              <a:rPr lang="fr-FR" sz="2400" dirty="0"/>
              <a:t>(/kg matière sèche)</a:t>
            </a:r>
          </a:p>
        </p:txBody>
      </p:sp>
      <p:grpSp>
        <p:nvGrpSpPr>
          <p:cNvPr id="8" name="Groupe 7"/>
          <p:cNvGrpSpPr/>
          <p:nvPr/>
        </p:nvGrpSpPr>
        <p:grpSpPr>
          <a:xfrm>
            <a:off x="1016033" y="2506973"/>
            <a:ext cx="8506945" cy="2294664"/>
            <a:chOff x="1016033" y="2506973"/>
            <a:chExt cx="8506945" cy="2294664"/>
          </a:xfrm>
        </p:grpSpPr>
        <p:pic>
          <p:nvPicPr>
            <p:cNvPr id="4" name="Image 3"/>
            <p:cNvPicPr>
              <a:picLocks noChangeAspect="1"/>
            </p:cNvPicPr>
            <p:nvPr/>
          </p:nvPicPr>
          <p:blipFill>
            <a:blip r:embed="rId2"/>
            <a:stretch>
              <a:fillRect/>
            </a:stretch>
          </p:blipFill>
          <p:spPr>
            <a:xfrm>
              <a:off x="1016033" y="2506973"/>
              <a:ext cx="8425402" cy="1981372"/>
            </a:xfrm>
            <a:prstGeom prst="rect">
              <a:avLst/>
            </a:prstGeom>
          </p:spPr>
        </p:pic>
        <p:pic>
          <p:nvPicPr>
            <p:cNvPr id="7" name="Image 6"/>
            <p:cNvPicPr>
              <a:picLocks noChangeAspect="1"/>
            </p:cNvPicPr>
            <p:nvPr/>
          </p:nvPicPr>
          <p:blipFill>
            <a:blip r:embed="rId3"/>
            <a:stretch>
              <a:fillRect/>
            </a:stretch>
          </p:blipFill>
          <p:spPr>
            <a:xfrm>
              <a:off x="7608668" y="4478521"/>
              <a:ext cx="1914310" cy="323116"/>
            </a:xfrm>
            <a:prstGeom prst="rect">
              <a:avLst/>
            </a:prstGeom>
          </p:spPr>
        </p:pic>
      </p:grpSp>
    </p:spTree>
    <p:extLst>
      <p:ext uri="{BB962C8B-B14F-4D97-AF65-F5344CB8AC3E}">
        <p14:creationId xmlns:p14="http://schemas.microsoft.com/office/powerpoint/2010/main" val="1739588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Une excellente valeur alimentaire</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01772" y="1889969"/>
            <a:ext cx="3130586" cy="2347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637" y="3730894"/>
            <a:ext cx="3347864" cy="2510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7569" y="1503772"/>
            <a:ext cx="3549728" cy="2376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1807" y="2931984"/>
            <a:ext cx="2232248" cy="3334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6121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Des clôtures mobiles électriques</a:t>
            </a:r>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1362" y="1930400"/>
            <a:ext cx="4733095" cy="3549822"/>
          </a:xfrm>
          <a:prstGeom prst="ellipse">
            <a:avLst/>
          </a:prstGeom>
          <a:ln>
            <a:noFill/>
          </a:ln>
          <a:effectLst>
            <a:softEdge rad="112500"/>
          </a:effectLst>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1700252"/>
            <a:ext cx="5768506" cy="38615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36844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923</TotalTime>
  <Words>191</Words>
  <Application>Microsoft Office PowerPoint</Application>
  <PresentationFormat>Grand écran</PresentationFormat>
  <Paragraphs>40</Paragraphs>
  <Slides>17</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Calibri</vt:lpstr>
      <vt:lpstr>Leelawadee</vt:lpstr>
      <vt:lpstr>Trebuchet MS</vt:lpstr>
      <vt:lpstr>Wingdings 3</vt:lpstr>
      <vt:lpstr>Facette</vt:lpstr>
      <vt:lpstr>Diaporamas à la carte  Réalisée dans le cadre du réseau des spécialistes d’Inn’ovin,  cette série de diaporamas a pour objectif de mettre à disposition de tous  de récentes références techniques et économiques sur un sujet.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Des commentaires accompagnent chaque diapo.  Pour en savoir plus, vous pouvez contacter les rédacteurs des diaporamas indiqués sur la diapo suivante.  </vt:lpstr>
      <vt:lpstr>Les brebis pâturent  les couverts végétaux  </vt:lpstr>
      <vt:lpstr>Une question d’opportunité, une aubaine pour les brebis</vt:lpstr>
      <vt:lpstr>Un pâturage adapté  à toutes les races</vt:lpstr>
      <vt:lpstr>Un mode de pâturage maitrisé</vt:lpstr>
      <vt:lpstr>Une excellente valeur alimentaire</vt:lpstr>
      <vt:lpstr>Une excellente valeur alimentaire</vt:lpstr>
      <vt:lpstr>Une excellente valeur alimentaire</vt:lpstr>
      <vt:lpstr>Des clôtures mobiles électriques</vt:lpstr>
      <vt:lpstr>Des brebis en bonne santé</vt:lpstr>
      <vt:lpstr>Des brebis en reprise d’état corporel</vt:lpstr>
      <vt:lpstr>Peu de boiteries</vt:lpstr>
      <vt:lpstr>Une peau sèche</vt:lpstr>
      <vt:lpstr>Des parcelles saines en matière de parasitisme  Résultats d’analyses en œufs par gramme de crottes</vt:lpstr>
      <vt:lpstr>Pâturer des repousses de colza grains,  c’est possible  </vt:lpstr>
      <vt:lpstr>En cours</vt:lpstr>
      <vt:lpstr>Pour en savoir plus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Lara BERTHELOT</cp:lastModifiedBy>
  <cp:revision>258</cp:revision>
  <dcterms:created xsi:type="dcterms:W3CDTF">2017-09-15T13:26:55Z</dcterms:created>
  <dcterms:modified xsi:type="dcterms:W3CDTF">2018-09-10T08:02:00Z</dcterms:modified>
</cp:coreProperties>
</file>