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5"/>
  </p:notesMasterIdLst>
  <p:sldIdLst>
    <p:sldId id="273" r:id="rId2"/>
    <p:sldId id="257" r:id="rId3"/>
    <p:sldId id="275" r:id="rId4"/>
    <p:sldId id="276" r:id="rId5"/>
    <p:sldId id="278" r:id="rId6"/>
    <p:sldId id="279" r:id="rId7"/>
    <p:sldId id="281" r:id="rId8"/>
    <p:sldId id="282" r:id="rId9"/>
    <p:sldId id="283" r:id="rId10"/>
    <p:sldId id="284" r:id="rId11"/>
    <p:sldId id="285" r:id="rId12"/>
    <p:sldId id="298" r:id="rId13"/>
    <p:sldId id="287" r:id="rId14"/>
    <p:sldId id="288" r:id="rId15"/>
    <p:sldId id="289" r:id="rId16"/>
    <p:sldId id="290" r:id="rId17"/>
    <p:sldId id="291" r:id="rId18"/>
    <p:sldId id="292" r:id="rId19"/>
    <p:sldId id="293" r:id="rId20"/>
    <p:sldId id="294" r:id="rId21"/>
    <p:sldId id="295" r:id="rId22"/>
    <p:sldId id="296" r:id="rId23"/>
    <p:sldId id="29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le SENNEPIN" initials="DS" lastIdx="3" clrIdx="0">
    <p:extLst>
      <p:ext uri="{19B8F6BF-5375-455C-9EA6-DF929625EA0E}">
        <p15:presenceInfo xmlns:p15="http://schemas.microsoft.com/office/powerpoint/2012/main" userId="S-1-5-21-515967899-1390067357-725345543-1173" providerId="AD"/>
      </p:ext>
    </p:extLst>
  </p:cmAuthor>
  <p:cmAuthor id="2" name="Sagot Laurence" initials="SL" lastIdx="1" clrIdx="1">
    <p:extLst>
      <p:ext uri="{19B8F6BF-5375-455C-9EA6-DF929625EA0E}">
        <p15:presenceInfo xmlns:p15="http://schemas.microsoft.com/office/powerpoint/2012/main" userId="S-1-5-21-850346796-4076439462-2252230949-23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5040" autoAdjust="0"/>
  </p:normalViewPr>
  <p:slideViewPr>
    <p:cSldViewPr snapToGrid="0">
      <p:cViewPr varScale="1">
        <p:scale>
          <a:sx n="78" d="100"/>
          <a:sy n="78" d="100"/>
        </p:scale>
        <p:origin x="606"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D56CEC-8879-4065-BFA0-0D6330C661BE}" type="datetimeFigureOut">
              <a:rPr lang="fr-FR" smtClean="0"/>
              <a:t>21/12/2017</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C44C1D-FDC8-46EB-AF00-231780B2A016}" type="slidenum">
              <a:rPr lang="fr-FR" smtClean="0"/>
              <a:t>‹N°›</a:t>
            </a:fld>
            <a:endParaRPr lang="fr-FR"/>
          </a:p>
        </p:txBody>
      </p:sp>
    </p:spTree>
    <p:extLst>
      <p:ext uri="{BB962C8B-B14F-4D97-AF65-F5344CB8AC3E}">
        <p14:creationId xmlns:p14="http://schemas.microsoft.com/office/powerpoint/2010/main" val="1075385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EC44C1D-FDC8-46EB-AF00-231780B2A016}" type="slidenum">
              <a:rPr lang="fr-FR" smtClean="0"/>
              <a:t>1</a:t>
            </a:fld>
            <a:endParaRPr lang="fr-FR"/>
          </a:p>
        </p:txBody>
      </p:sp>
    </p:spTree>
    <p:extLst>
      <p:ext uri="{BB962C8B-B14F-4D97-AF65-F5344CB8AC3E}">
        <p14:creationId xmlns:p14="http://schemas.microsoft.com/office/powerpoint/2010/main" val="832328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L’état corporel des brebis à la mise en lutte a une influence sur  leur taux de prolificité. Ainsi, cette</a:t>
            </a:r>
            <a:r>
              <a:rPr lang="fr-FR" sz="1200" kern="1200" baseline="0" dirty="0" smtClean="0">
                <a:solidFill>
                  <a:schemeClr val="tx1"/>
                </a:solidFill>
                <a:effectLst/>
                <a:latin typeface="+mn-lt"/>
                <a:ea typeface="+mn-ea"/>
                <a:cs typeface="+mn-cs"/>
              </a:rPr>
              <a:t> étude</a:t>
            </a:r>
            <a:r>
              <a:rPr lang="fr-FR" sz="1200" kern="1200" dirty="0" smtClean="0">
                <a:solidFill>
                  <a:schemeClr val="tx1"/>
                </a:solidFill>
                <a:effectLst/>
                <a:latin typeface="+mn-lt"/>
                <a:ea typeface="+mn-ea"/>
                <a:cs typeface="+mn-cs"/>
              </a:rPr>
              <a:t>, 1,6 agneau naisse en moyenne pour une brebis très maigre (NEC &lt;2) contre 1,7 agneau pour une brebis assez maigre (NEC = 2)  et 1,9 agneau pour une brebis en bon état (NEC≥3). Cet écart reste marqué chez les brebis qui sont gestantes dès le premier cycle de lutte. Ces dernières sont d’ailleurs plus prolifiques que les femelles qui ne sont fécondées que sur le second cycle de lutte avec un écart de 10 %. Les brebis jeunes sont aussi sensibles que les adultes sur ce critère. </a:t>
            </a:r>
          </a:p>
          <a:p>
            <a:endParaRPr lang="fr-FR" dirty="0"/>
          </a:p>
        </p:txBody>
      </p:sp>
      <p:sp>
        <p:nvSpPr>
          <p:cNvPr id="4" name="Espace réservé du numéro de diapositive 3"/>
          <p:cNvSpPr>
            <a:spLocks noGrp="1"/>
          </p:cNvSpPr>
          <p:nvPr>
            <p:ph type="sldNum" sz="quarter" idx="10"/>
          </p:nvPr>
        </p:nvSpPr>
        <p:spPr/>
        <p:txBody>
          <a:bodyPr/>
          <a:lstStyle/>
          <a:p>
            <a:fld id="{AF388BE1-7D5E-47AD-9C09-BC2898F1BA4F}" type="slidenum">
              <a:rPr lang="fr-FR" smtClean="0"/>
              <a:t>10</a:t>
            </a:fld>
            <a:endParaRPr lang="fr-FR"/>
          </a:p>
        </p:txBody>
      </p:sp>
    </p:spTree>
    <p:extLst>
      <p:ext uri="{BB962C8B-B14F-4D97-AF65-F5344CB8AC3E}">
        <p14:creationId xmlns:p14="http://schemas.microsoft.com/office/powerpoint/2010/main" val="416441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En grisé, les barres avec moins de 50</a:t>
            </a:r>
            <a:r>
              <a:rPr lang="fr-FR" baseline="0" dirty="0" smtClean="0"/>
              <a:t> brebis dans cette catégorie et on ne peut pas en tirer de conclusion.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Le taux de prolificité des brebis en bon état (NEC ≥3) est inchangée si ces dernières maintiennent leur état corporel ou bien l’augmentent au cours de la lutte. Par contre,  les femelles qui maigrissent au cours de cette période affichent un nombre d’agneaux nés inférieur de 14 %. Cet effet est tout particulièrement marqué chez les brebis assez maigres en début de lutte (2≤NEC&lt;3). La perte d’état au cours de la lutte est alors associée à une diminution de 25 % du taux de prolificité par rapport aux brebis qui se maintiennent et de 33 % par rapport aux brebis qui prennent de l’état. </a:t>
            </a:r>
            <a:endParaRPr lang="fr-FR" dirty="0"/>
          </a:p>
        </p:txBody>
      </p:sp>
      <p:sp>
        <p:nvSpPr>
          <p:cNvPr id="4" name="Espace réservé du numéro de diapositive 3"/>
          <p:cNvSpPr>
            <a:spLocks noGrp="1"/>
          </p:cNvSpPr>
          <p:nvPr>
            <p:ph type="sldNum" sz="quarter" idx="10"/>
          </p:nvPr>
        </p:nvSpPr>
        <p:spPr/>
        <p:txBody>
          <a:bodyPr/>
          <a:lstStyle/>
          <a:p>
            <a:fld id="{AF388BE1-7D5E-47AD-9C09-BC2898F1BA4F}" type="slidenum">
              <a:rPr lang="fr-FR" smtClean="0"/>
              <a:t>11</a:t>
            </a:fld>
            <a:endParaRPr lang="fr-FR"/>
          </a:p>
        </p:txBody>
      </p:sp>
    </p:spTree>
    <p:extLst>
      <p:ext uri="{BB962C8B-B14F-4D97-AF65-F5344CB8AC3E}">
        <p14:creationId xmlns:p14="http://schemas.microsoft.com/office/powerpoint/2010/main" val="1335994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r>
              <a:rPr lang="fr-FR" baseline="0" dirty="0" smtClean="0"/>
              <a:t>Sur synchronisation des chaleurs + insémination animale au printemps (juin)</a:t>
            </a:r>
          </a:p>
        </p:txBody>
      </p:sp>
      <p:sp>
        <p:nvSpPr>
          <p:cNvPr id="4" name="Espace réservé du numéro de diapositive 3"/>
          <p:cNvSpPr>
            <a:spLocks noGrp="1"/>
          </p:cNvSpPr>
          <p:nvPr>
            <p:ph type="sldNum" sz="quarter" idx="10"/>
          </p:nvPr>
        </p:nvSpPr>
        <p:spPr/>
        <p:txBody>
          <a:bodyPr/>
          <a:lstStyle/>
          <a:p>
            <a:fld id="{AF388BE1-7D5E-47AD-9C09-BC2898F1BA4F}" type="slidenum">
              <a:rPr lang="fr-FR" smtClean="0"/>
              <a:t>12</a:t>
            </a:fld>
            <a:endParaRPr lang="fr-FR"/>
          </a:p>
        </p:txBody>
      </p:sp>
    </p:spTree>
    <p:extLst>
      <p:ext uri="{BB962C8B-B14F-4D97-AF65-F5344CB8AC3E}">
        <p14:creationId xmlns:p14="http://schemas.microsoft.com/office/powerpoint/2010/main" val="2448462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commentaires 2"/>
          <p:cNvSpPr>
            <a:spLocks noGrp="1"/>
          </p:cNvSpPr>
          <p:nvPr>
            <p:ph type="body" idx="1"/>
          </p:nvPr>
        </p:nvSpPr>
        <p:spPr/>
        <p:txBody>
          <a:bodyPr/>
          <a:lstStyle/>
          <a:p>
            <a:r>
              <a:rPr lang="fr-FR" dirty="0" smtClean="0"/>
              <a:t>Les NEC ont été mesurées</a:t>
            </a:r>
            <a:r>
              <a:rPr lang="fr-FR" baseline="0" dirty="0" smtClean="0"/>
              <a:t> à la pose des éponges</a:t>
            </a:r>
            <a:endParaRPr lang="fr-FR" dirty="0" smtClean="0"/>
          </a:p>
          <a:p>
            <a:r>
              <a:rPr lang="fr-FR" dirty="0" smtClean="0"/>
              <a:t>D’après les résultats de cette étude, plus les brebis en sont en état,</a:t>
            </a:r>
            <a:r>
              <a:rPr lang="fr-FR" baseline="0" dirty="0" smtClean="0"/>
              <a:t> meilleur est le taux de fertilité.</a:t>
            </a:r>
          </a:p>
          <a:p>
            <a:r>
              <a:rPr lang="fr-FR" baseline="0" dirty="0" smtClean="0"/>
              <a:t>Une note de 3 semble un minimum à la pose d’éponge.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Contrairement</a:t>
            </a:r>
            <a:r>
              <a:rPr lang="fr-FR" sz="1200" kern="1200" baseline="0" dirty="0" smtClean="0">
                <a:solidFill>
                  <a:schemeClr val="tx1"/>
                </a:solidFill>
                <a:effectLst/>
                <a:latin typeface="+mn-lt"/>
                <a:ea typeface="+mn-ea"/>
                <a:cs typeface="+mn-cs"/>
              </a:rPr>
              <a:t> aux attendus, les brebis grasses présentent de bons taux de fertilité (note 4). Cela est peut être dû au fait qu’elles n’étaient pas infertiles et avaient toutes mis bas au cours de la mise à la reproduction précédente. </a:t>
            </a:r>
          </a:p>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AF388BE1-7D5E-47AD-9C09-BC2898F1BA4F}" type="slidenum">
              <a:rPr lang="fr-FR" smtClean="0"/>
              <a:t>13</a:t>
            </a:fld>
            <a:endParaRPr lang="fr-FR"/>
          </a:p>
        </p:txBody>
      </p:sp>
    </p:spTree>
    <p:extLst>
      <p:ext uri="{BB962C8B-B14F-4D97-AF65-F5344CB8AC3E}">
        <p14:creationId xmlns:p14="http://schemas.microsoft.com/office/powerpoint/2010/main" val="2566237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F388BE1-7D5E-47AD-9C09-BC2898F1BA4F}" type="slidenum">
              <a:rPr lang="fr-FR" smtClean="0"/>
              <a:t>14</a:t>
            </a:fld>
            <a:endParaRPr lang="fr-FR"/>
          </a:p>
        </p:txBody>
      </p:sp>
    </p:spTree>
    <p:extLst>
      <p:ext uri="{BB962C8B-B14F-4D97-AF65-F5344CB8AC3E}">
        <p14:creationId xmlns:p14="http://schemas.microsoft.com/office/powerpoint/2010/main" val="159712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Quelle que soit la taille de la portée, l’état des brebis à la mise bas a des effets sur sa production laitière. Ainsi, dans cette</a:t>
            </a:r>
            <a:r>
              <a:rPr lang="fr-FR" sz="1200" kern="1200" baseline="0" dirty="0" smtClean="0">
                <a:solidFill>
                  <a:schemeClr val="tx1"/>
                </a:solidFill>
                <a:effectLst/>
                <a:latin typeface="+mn-lt"/>
                <a:ea typeface="+mn-ea"/>
                <a:cs typeface="+mn-cs"/>
              </a:rPr>
              <a:t> étude</a:t>
            </a:r>
            <a:r>
              <a:rPr lang="fr-FR" sz="1200" kern="1200" dirty="0" smtClean="0">
                <a:solidFill>
                  <a:schemeClr val="tx1"/>
                </a:solidFill>
                <a:effectLst/>
                <a:latin typeface="+mn-lt"/>
                <a:ea typeface="+mn-ea"/>
                <a:cs typeface="+mn-cs"/>
              </a:rPr>
              <a:t>, l’écart de vitesse de croissance au cours du premier mois de lactation entre des brebis en bon état corporel (NEC ≥3) et des brebis plus maigres (NEC&lt;3) s’établit à 30 g par jour pour les agneaux nés et allaités simples et 17 g par jour pour les agneaux nés et allaités doubles, et ce pour des poids de portées équivalentes à la naissance (graphique 1). Les brebis très maigres à l’agnelage (NEC = 1,5) produisent beaucoup moins de lait que les brebis en meilleur état. Même si elles n’allaitent qu’un seul agneau, sa vitesse de croissance au cours du premier mois d’allaitement est pénalisée de plus de 40 g par jour. </a:t>
            </a:r>
          </a:p>
          <a:p>
            <a:endParaRPr lang="fr-FR" dirty="0"/>
          </a:p>
        </p:txBody>
      </p:sp>
      <p:sp>
        <p:nvSpPr>
          <p:cNvPr id="4" name="Espace réservé du numéro de diapositive 3"/>
          <p:cNvSpPr>
            <a:spLocks noGrp="1"/>
          </p:cNvSpPr>
          <p:nvPr>
            <p:ph type="sldNum" sz="quarter" idx="10"/>
          </p:nvPr>
        </p:nvSpPr>
        <p:spPr/>
        <p:txBody>
          <a:bodyPr/>
          <a:lstStyle/>
          <a:p>
            <a:fld id="{AF388BE1-7D5E-47AD-9C09-BC2898F1BA4F}" type="slidenum">
              <a:rPr lang="fr-FR" smtClean="0"/>
              <a:t>15</a:t>
            </a:fld>
            <a:endParaRPr lang="fr-FR"/>
          </a:p>
        </p:txBody>
      </p:sp>
    </p:spTree>
    <p:extLst>
      <p:ext uri="{BB962C8B-B14F-4D97-AF65-F5344CB8AC3E}">
        <p14:creationId xmlns:p14="http://schemas.microsoft.com/office/powerpoint/2010/main" val="857580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Les mêmes écarts de croissance sont constatés quelle que soit la catégorie d’âge des femelles à la mise bas : jeunes (moins de 2 ans), adultes (de 3 à 5 ans) ou plus âgées (plus de 6 ans). </a:t>
            </a:r>
          </a:p>
          <a:p>
            <a:endParaRPr lang="fr-FR" dirty="0"/>
          </a:p>
        </p:txBody>
      </p:sp>
      <p:sp>
        <p:nvSpPr>
          <p:cNvPr id="4" name="Espace réservé du numéro de diapositive 3"/>
          <p:cNvSpPr>
            <a:spLocks noGrp="1"/>
          </p:cNvSpPr>
          <p:nvPr>
            <p:ph type="sldNum" sz="quarter" idx="10"/>
          </p:nvPr>
        </p:nvSpPr>
        <p:spPr/>
        <p:txBody>
          <a:bodyPr/>
          <a:lstStyle/>
          <a:p>
            <a:fld id="{AF388BE1-7D5E-47AD-9C09-BC2898F1BA4F}" type="slidenum">
              <a:rPr lang="fr-FR" smtClean="0"/>
              <a:t>16</a:t>
            </a:fld>
            <a:endParaRPr lang="fr-FR"/>
          </a:p>
        </p:txBody>
      </p:sp>
    </p:spTree>
    <p:extLst>
      <p:ext uri="{BB962C8B-B14F-4D97-AF65-F5344CB8AC3E}">
        <p14:creationId xmlns:p14="http://schemas.microsoft.com/office/powerpoint/2010/main" val="2007712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Quelle que soit la taille de la portée, le taux de mortalité des agneaux reste fortement lié à l’état corporel des brebis à la mise-bas. Ainsi, dans cette</a:t>
            </a:r>
            <a:r>
              <a:rPr lang="fr-FR" sz="1200" kern="1200" baseline="0" dirty="0" smtClean="0">
                <a:solidFill>
                  <a:schemeClr val="tx1"/>
                </a:solidFill>
                <a:effectLst/>
                <a:latin typeface="+mn-lt"/>
                <a:ea typeface="+mn-ea"/>
                <a:cs typeface="+mn-cs"/>
              </a:rPr>
              <a:t> étude</a:t>
            </a:r>
            <a:r>
              <a:rPr lang="fr-FR" sz="1200" kern="1200" dirty="0" smtClean="0">
                <a:solidFill>
                  <a:schemeClr val="tx1"/>
                </a:solidFill>
                <a:effectLst/>
                <a:latin typeface="+mn-lt"/>
                <a:ea typeface="+mn-ea"/>
                <a:cs typeface="+mn-cs"/>
              </a:rPr>
              <a:t>, les brebis très maigres affichent un taux de mortalité total de leurs agneaux de plus de 22 % contre 16 % pour les brebis en bon état (NEC ≥3). Sur les agneaux nés triples, les effets de l’état corporel des brebis sont encore plus marqués avec une différence de 9 % pour une note d’écart. Le poids de naissance qui reste la première cause de disparition des jeunes agneaux ne peut être incriminé puisque ce dernier reste peu variable dans cette étude. </a:t>
            </a:r>
          </a:p>
          <a:p>
            <a:endParaRPr lang="fr-FR" dirty="0"/>
          </a:p>
        </p:txBody>
      </p:sp>
      <p:sp>
        <p:nvSpPr>
          <p:cNvPr id="4" name="Espace réservé du numéro de diapositive 3"/>
          <p:cNvSpPr>
            <a:spLocks noGrp="1"/>
          </p:cNvSpPr>
          <p:nvPr>
            <p:ph type="sldNum" sz="quarter" idx="10"/>
          </p:nvPr>
        </p:nvSpPr>
        <p:spPr/>
        <p:txBody>
          <a:bodyPr/>
          <a:lstStyle/>
          <a:p>
            <a:fld id="{AF388BE1-7D5E-47AD-9C09-BC2898F1BA4F}" type="slidenum">
              <a:rPr lang="fr-FR" smtClean="0"/>
              <a:t>17</a:t>
            </a:fld>
            <a:endParaRPr lang="fr-FR"/>
          </a:p>
        </p:txBody>
      </p:sp>
    </p:spTree>
    <p:extLst>
      <p:ext uri="{BB962C8B-B14F-4D97-AF65-F5344CB8AC3E}">
        <p14:creationId xmlns:p14="http://schemas.microsoft.com/office/powerpoint/2010/main" val="23163193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smtClean="0"/>
          </a:p>
        </p:txBody>
      </p:sp>
      <p:sp>
        <p:nvSpPr>
          <p:cNvPr id="4" name="Espace réservé du numéro de diapositive 3"/>
          <p:cNvSpPr>
            <a:spLocks noGrp="1"/>
          </p:cNvSpPr>
          <p:nvPr>
            <p:ph type="sldNum" sz="quarter" idx="10"/>
          </p:nvPr>
        </p:nvSpPr>
        <p:spPr/>
        <p:txBody>
          <a:bodyPr/>
          <a:lstStyle/>
          <a:p>
            <a:fld id="{AF388BE1-7D5E-47AD-9C09-BC2898F1BA4F}" type="slidenum">
              <a:rPr lang="fr-FR" smtClean="0"/>
              <a:t>18</a:t>
            </a:fld>
            <a:endParaRPr lang="fr-FR"/>
          </a:p>
        </p:txBody>
      </p:sp>
    </p:spTree>
    <p:extLst>
      <p:ext uri="{BB962C8B-B14F-4D97-AF65-F5344CB8AC3E}">
        <p14:creationId xmlns:p14="http://schemas.microsoft.com/office/powerpoint/2010/main" val="27085181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F388BE1-7D5E-47AD-9C09-BC2898F1BA4F}" type="slidenum">
              <a:rPr lang="fr-FR" smtClean="0"/>
              <a:t>19</a:t>
            </a:fld>
            <a:endParaRPr lang="fr-FR"/>
          </a:p>
        </p:txBody>
      </p:sp>
    </p:spTree>
    <p:extLst>
      <p:ext uri="{BB962C8B-B14F-4D97-AF65-F5344CB8AC3E}">
        <p14:creationId xmlns:p14="http://schemas.microsoft.com/office/powerpoint/2010/main" val="3961388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EC44C1D-FDC8-46EB-AF00-231780B2A016}" type="slidenum">
              <a:rPr lang="fr-FR" smtClean="0"/>
              <a:t>2</a:t>
            </a:fld>
            <a:endParaRPr lang="fr-FR"/>
          </a:p>
        </p:txBody>
      </p:sp>
    </p:spTree>
    <p:extLst>
      <p:ext uri="{BB962C8B-B14F-4D97-AF65-F5344CB8AC3E}">
        <p14:creationId xmlns:p14="http://schemas.microsoft.com/office/powerpoint/2010/main" val="2287944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Plus les brebis sont en état en début de lutte et à la mise bas, plus elles produisent ! (cumul des taux de fertilité, de prolificité et de mortalité des agneaux)</a:t>
            </a:r>
          </a:p>
          <a:p>
            <a:endParaRPr lang="fr-FR" baseline="0" dirty="0" smtClean="0"/>
          </a:p>
        </p:txBody>
      </p:sp>
      <p:sp>
        <p:nvSpPr>
          <p:cNvPr id="4" name="Espace réservé du numéro de diapositive 3"/>
          <p:cNvSpPr>
            <a:spLocks noGrp="1"/>
          </p:cNvSpPr>
          <p:nvPr>
            <p:ph type="sldNum" sz="quarter" idx="10"/>
          </p:nvPr>
        </p:nvSpPr>
        <p:spPr/>
        <p:txBody>
          <a:bodyPr/>
          <a:lstStyle/>
          <a:p>
            <a:fld id="{AF388BE1-7D5E-47AD-9C09-BC2898F1BA4F}" type="slidenum">
              <a:rPr lang="fr-FR" smtClean="0"/>
              <a:t>20</a:t>
            </a:fld>
            <a:endParaRPr lang="fr-FR"/>
          </a:p>
        </p:txBody>
      </p:sp>
    </p:spTree>
    <p:extLst>
      <p:ext uri="{BB962C8B-B14F-4D97-AF65-F5344CB8AC3E}">
        <p14:creationId xmlns:p14="http://schemas.microsoft.com/office/powerpoint/2010/main" val="41984991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Plus les brebis sont en état en début de lutte et à la mise bas, plus elles produisent ! </a:t>
            </a:r>
            <a:r>
              <a:rPr lang="fr-FR" sz="1200" kern="1200" smtClean="0">
                <a:solidFill>
                  <a:schemeClr val="tx1"/>
                </a:solidFill>
                <a:effectLst/>
                <a:latin typeface="+mn-lt"/>
                <a:ea typeface="+mn-ea"/>
                <a:cs typeface="+mn-cs"/>
              </a:rPr>
              <a:t>(cumul des taux de fertilité, de prolificité et de mortalité des agneaux ainsi que de leurs poids vif à 30 jours)</a:t>
            </a:r>
          </a:p>
          <a:p>
            <a:endParaRPr lang="fr-FR" dirty="0" smtClean="0"/>
          </a:p>
        </p:txBody>
      </p:sp>
      <p:sp>
        <p:nvSpPr>
          <p:cNvPr id="4" name="Espace réservé du numéro de diapositive 3"/>
          <p:cNvSpPr>
            <a:spLocks noGrp="1"/>
          </p:cNvSpPr>
          <p:nvPr>
            <p:ph type="sldNum" sz="quarter" idx="10"/>
          </p:nvPr>
        </p:nvSpPr>
        <p:spPr/>
        <p:txBody>
          <a:bodyPr/>
          <a:lstStyle/>
          <a:p>
            <a:fld id="{AF388BE1-7D5E-47AD-9C09-BC2898F1BA4F}" type="slidenum">
              <a:rPr lang="fr-FR" smtClean="0"/>
              <a:t>21</a:t>
            </a:fld>
            <a:endParaRPr lang="fr-FR"/>
          </a:p>
        </p:txBody>
      </p:sp>
    </p:spTree>
    <p:extLst>
      <p:ext uri="{BB962C8B-B14F-4D97-AF65-F5344CB8AC3E}">
        <p14:creationId xmlns:p14="http://schemas.microsoft.com/office/powerpoint/2010/main" val="5792835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Des jeux de 4 mannequins illustrant les notes d’état corporel de 1 à 4 sont disponibles</a:t>
            </a:r>
            <a:r>
              <a:rPr lang="fr-FR" baseline="0" dirty="0" smtClean="0"/>
              <a:t> auprès de l’animateur régional d’</a:t>
            </a:r>
            <a:r>
              <a:rPr lang="fr-FR" baseline="0" dirty="0" err="1" smtClean="0"/>
              <a:t>Inn’Ovin</a:t>
            </a:r>
            <a:r>
              <a:rPr lang="fr-FR" baseline="0" dirty="0" smtClean="0"/>
              <a:t>. Pour en savoir plus : laurence.sagot@idele.fr</a:t>
            </a:r>
            <a:endParaRPr lang="fr-FR" dirty="0"/>
          </a:p>
        </p:txBody>
      </p:sp>
      <p:sp>
        <p:nvSpPr>
          <p:cNvPr id="4" name="Espace réservé du numéro de diapositive 3"/>
          <p:cNvSpPr>
            <a:spLocks noGrp="1"/>
          </p:cNvSpPr>
          <p:nvPr>
            <p:ph type="sldNum" sz="quarter" idx="10"/>
          </p:nvPr>
        </p:nvSpPr>
        <p:spPr/>
        <p:txBody>
          <a:bodyPr/>
          <a:lstStyle/>
          <a:p>
            <a:fld id="{5EC44C1D-FDC8-46EB-AF00-231780B2A016}" type="slidenum">
              <a:rPr lang="fr-FR" smtClean="0"/>
              <a:t>23</a:t>
            </a:fld>
            <a:endParaRPr lang="fr-FR"/>
          </a:p>
        </p:txBody>
      </p:sp>
    </p:spTree>
    <p:extLst>
      <p:ext uri="{BB962C8B-B14F-4D97-AF65-F5344CB8AC3E}">
        <p14:creationId xmlns:p14="http://schemas.microsoft.com/office/powerpoint/2010/main" val="4186754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commentaires 2"/>
          <p:cNvSpPr>
            <a:spLocks noGrp="1"/>
          </p:cNvSpPr>
          <p:nvPr>
            <p:ph type="body" idx="1"/>
          </p:nvPr>
        </p:nvSpPr>
        <p:spPr/>
        <p:txBody>
          <a:bodyPr/>
          <a:lstStyle/>
          <a:p>
            <a:endParaRPr lang="fr-FR" baseline="0" dirty="0" smtClean="0"/>
          </a:p>
        </p:txBody>
      </p:sp>
      <p:sp>
        <p:nvSpPr>
          <p:cNvPr id="4" name="Espace réservé du numéro de diapositive 3"/>
          <p:cNvSpPr>
            <a:spLocks noGrp="1"/>
          </p:cNvSpPr>
          <p:nvPr>
            <p:ph type="sldNum" sz="quarter" idx="10"/>
          </p:nvPr>
        </p:nvSpPr>
        <p:spPr/>
        <p:txBody>
          <a:bodyPr/>
          <a:lstStyle/>
          <a:p>
            <a:fld id="{AF388BE1-7D5E-47AD-9C09-BC2898F1BA4F}" type="slidenum">
              <a:rPr lang="fr-FR" smtClean="0"/>
              <a:t>3</a:t>
            </a:fld>
            <a:endParaRPr lang="fr-FR"/>
          </a:p>
        </p:txBody>
      </p:sp>
    </p:spTree>
    <p:extLst>
      <p:ext uri="{BB962C8B-B14F-4D97-AF65-F5344CB8AC3E}">
        <p14:creationId xmlns:p14="http://schemas.microsoft.com/office/powerpoint/2010/main" val="860132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ltLang="fr-FR" i="1" dirty="0" smtClean="0"/>
              <a:t>Possibilité de visionner la vidéo « évaluer l’état corporel des brebis » sur www.idele.fr et www.inn-ovin.fr</a:t>
            </a:r>
          </a:p>
          <a:p>
            <a:endParaRPr lang="fr-FR" dirty="0"/>
          </a:p>
        </p:txBody>
      </p:sp>
      <p:sp>
        <p:nvSpPr>
          <p:cNvPr id="4" name="Espace réservé du numéro de diapositive 3"/>
          <p:cNvSpPr>
            <a:spLocks noGrp="1"/>
          </p:cNvSpPr>
          <p:nvPr>
            <p:ph type="sldNum" sz="quarter" idx="10"/>
          </p:nvPr>
        </p:nvSpPr>
        <p:spPr/>
        <p:txBody>
          <a:bodyPr/>
          <a:lstStyle/>
          <a:p>
            <a:fld id="{AF388BE1-7D5E-47AD-9C09-BC2898F1BA4F}" type="slidenum">
              <a:rPr lang="fr-FR" smtClean="0"/>
              <a:t>4</a:t>
            </a:fld>
            <a:endParaRPr lang="fr-FR"/>
          </a:p>
        </p:txBody>
      </p:sp>
    </p:spTree>
    <p:extLst>
      <p:ext uri="{BB962C8B-B14F-4D97-AF65-F5344CB8AC3E}">
        <p14:creationId xmlns:p14="http://schemas.microsoft.com/office/powerpoint/2010/main" val="3661125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commentaires 2"/>
          <p:cNvSpPr>
            <a:spLocks noGrp="1"/>
          </p:cNvSpPr>
          <p:nvPr>
            <p:ph type="body" idx="1"/>
          </p:nvPr>
        </p:nvSpPr>
        <p:spPr/>
        <p:txBody>
          <a:bodyPr/>
          <a:lstStyle/>
          <a:p>
            <a:pPr marL="0" indent="0">
              <a:buFontTx/>
              <a:buNone/>
            </a:pPr>
            <a:r>
              <a:rPr lang="fr-FR" dirty="0" smtClean="0"/>
              <a:t>Ces résultats sont issues</a:t>
            </a:r>
            <a:r>
              <a:rPr lang="fr-FR" baseline="0" dirty="0" smtClean="0"/>
              <a:t> d’une étude réalisée en 2016 avec : </a:t>
            </a:r>
            <a:endParaRPr lang="fr-FR" dirty="0" smtClean="0"/>
          </a:p>
          <a:p>
            <a:pPr marL="171450" indent="-171450">
              <a:buFontTx/>
              <a:buChar char="-"/>
            </a:pPr>
            <a:endParaRPr lang="fr-FR" dirty="0" smtClean="0"/>
          </a:p>
          <a:p>
            <a:pPr marL="171450" indent="-171450">
              <a:buFontTx/>
              <a:buChar char="-"/>
            </a:pPr>
            <a:r>
              <a:rPr lang="fr-FR" dirty="0" smtClean="0"/>
              <a:t>Des brebis conduites au CIIRPO, sur le site expérimental du Mourier</a:t>
            </a:r>
          </a:p>
          <a:p>
            <a:pPr marL="171450" indent="-171450">
              <a:buFontTx/>
              <a:buChar char="-"/>
            </a:pPr>
            <a:r>
              <a:rPr lang="fr-FR" dirty="0" smtClean="0"/>
              <a:t>Des brebis de race Mouton Vendéen exclusivement</a:t>
            </a:r>
          </a:p>
          <a:p>
            <a:pPr marL="171450" indent="-171450">
              <a:buFontTx/>
              <a:buChar char="-"/>
            </a:pPr>
            <a:r>
              <a:rPr lang="fr-FR" dirty="0" smtClean="0"/>
              <a:t>Brebis conduites en une période de mise bas par an (pas d’accélération)</a:t>
            </a:r>
          </a:p>
          <a:p>
            <a:pPr marL="171450" indent="-171450">
              <a:buFontTx/>
              <a:buChar char="-"/>
            </a:pPr>
            <a:r>
              <a:rPr lang="fr-FR" dirty="0" smtClean="0"/>
              <a:t>Brebis gestantes sur la mise à la reproduction précédente (pas de brebis vide rattrapée)</a:t>
            </a:r>
          </a:p>
          <a:p>
            <a:pPr marL="171450" indent="-171450">
              <a:buFontTx/>
              <a:buChar char="-"/>
            </a:pPr>
            <a:r>
              <a:rPr lang="fr-FR" dirty="0" smtClean="0"/>
              <a:t>En lutte naturelle d’automne : 40 jours de lutte avec au moins un bélier pour 40 brebis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smtClean="0"/>
              <a:t>Sur synchronisation des</a:t>
            </a:r>
            <a:r>
              <a:rPr lang="fr-FR" baseline="0" dirty="0" smtClean="0"/>
              <a:t> chaleurs + IA : béliers ajoutés au lot le soir de l’IA pour une durée de 20 jours</a:t>
            </a:r>
            <a:endParaRPr lang="fr-FR" dirty="0" smtClean="0"/>
          </a:p>
          <a:p>
            <a:pPr marL="171450" indent="-171450">
              <a:buFontTx/>
              <a:buChar char="-"/>
            </a:pPr>
            <a:r>
              <a:rPr lang="fr-FR" dirty="0" err="1" smtClean="0"/>
              <a:t>Flushing</a:t>
            </a:r>
            <a:r>
              <a:rPr lang="fr-FR" dirty="0" smtClean="0"/>
              <a:t> à l’herbe et sans concentré pour toutes les données</a:t>
            </a:r>
          </a:p>
          <a:p>
            <a:pPr marL="171450" indent="-171450">
              <a:buFontTx/>
              <a:buChar char="-"/>
            </a:pPr>
            <a:r>
              <a:rPr lang="fr-FR" dirty="0" smtClean="0"/>
              <a:t>Fin de gestation à l’herbe et sans concentré jusqu’à une semaine avant les premières mises-bas pour </a:t>
            </a:r>
            <a:r>
              <a:rPr lang="fr-FR" dirty="0"/>
              <a:t>toutes les </a:t>
            </a:r>
            <a:r>
              <a:rPr lang="fr-FR" dirty="0" smtClean="0"/>
              <a:t>données</a:t>
            </a:r>
          </a:p>
          <a:p>
            <a:pPr marL="171450" indent="-171450">
              <a:buFontTx/>
              <a:buChar char="-"/>
            </a:pPr>
            <a:endParaRPr lang="fr-FR" dirty="0" smtClean="0"/>
          </a:p>
        </p:txBody>
      </p:sp>
      <p:sp>
        <p:nvSpPr>
          <p:cNvPr id="4" name="Espace réservé du numéro de diapositive 3"/>
          <p:cNvSpPr>
            <a:spLocks noGrp="1"/>
          </p:cNvSpPr>
          <p:nvPr>
            <p:ph type="sldNum" sz="quarter" idx="10"/>
          </p:nvPr>
        </p:nvSpPr>
        <p:spPr/>
        <p:txBody>
          <a:bodyPr/>
          <a:lstStyle/>
          <a:p>
            <a:fld id="{AF388BE1-7D5E-47AD-9C09-BC2898F1BA4F}" type="slidenum">
              <a:rPr lang="fr-FR" smtClean="0"/>
              <a:t>5</a:t>
            </a:fld>
            <a:endParaRPr lang="fr-FR"/>
          </a:p>
        </p:txBody>
      </p:sp>
    </p:spTree>
    <p:extLst>
      <p:ext uri="{BB962C8B-B14F-4D97-AF65-F5344CB8AC3E}">
        <p14:creationId xmlns:p14="http://schemas.microsoft.com/office/powerpoint/2010/main" val="3073430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a:t>
            </a:r>
            <a:r>
              <a:rPr lang="fr-FR" baseline="0" dirty="0" smtClean="0"/>
              <a:t> taux de fertilité et de prolificité sont détaillés avec pour le premier point des résultats :</a:t>
            </a:r>
          </a:p>
          <a:p>
            <a:pPr marL="171450" indent="-171450">
              <a:buFontTx/>
              <a:buChar char="-"/>
            </a:pPr>
            <a:r>
              <a:rPr lang="fr-FR" baseline="0" dirty="0" smtClean="0"/>
              <a:t>En lutte naturelle d’automne (octobre/novembre)</a:t>
            </a:r>
          </a:p>
          <a:p>
            <a:pPr marL="171450" indent="-171450">
              <a:buFontTx/>
              <a:buChar char="-"/>
            </a:pPr>
            <a:r>
              <a:rPr lang="fr-FR" baseline="0" dirty="0" smtClean="0"/>
              <a:t>Sur synchronisation des chaleurs + insémination animale au printemps (juin)</a:t>
            </a:r>
          </a:p>
        </p:txBody>
      </p:sp>
      <p:sp>
        <p:nvSpPr>
          <p:cNvPr id="4" name="Espace réservé du numéro de diapositive 3"/>
          <p:cNvSpPr>
            <a:spLocks noGrp="1"/>
          </p:cNvSpPr>
          <p:nvPr>
            <p:ph type="sldNum" sz="quarter" idx="10"/>
          </p:nvPr>
        </p:nvSpPr>
        <p:spPr/>
        <p:txBody>
          <a:bodyPr/>
          <a:lstStyle/>
          <a:p>
            <a:fld id="{AF388BE1-7D5E-47AD-9C09-BC2898F1BA4F}" type="slidenum">
              <a:rPr lang="fr-FR" smtClean="0"/>
              <a:t>6</a:t>
            </a:fld>
            <a:endParaRPr lang="fr-FR"/>
          </a:p>
        </p:txBody>
      </p:sp>
    </p:spTree>
    <p:extLst>
      <p:ext uri="{BB962C8B-B14F-4D97-AF65-F5344CB8AC3E}">
        <p14:creationId xmlns:p14="http://schemas.microsoft.com/office/powerpoint/2010/main" val="2265354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Sur une durée totale de lutte de 40 jours, les brebis très maigres en début de lutte (NEC&lt;2) sont beaucoup moins fertiles que les brebis en meilleur état (NEC≥2). L’écart est alors de 10 % entre les deux catégories de brebis de l’étude.</a:t>
            </a:r>
          </a:p>
          <a:p>
            <a:r>
              <a:rPr lang="fr-FR" sz="1200" kern="1200" dirty="0" smtClean="0">
                <a:solidFill>
                  <a:schemeClr val="tx1"/>
                </a:solidFill>
                <a:effectLst/>
                <a:latin typeface="+mn-lt"/>
                <a:ea typeface="+mn-ea"/>
                <a:cs typeface="+mn-cs"/>
              </a:rPr>
              <a:t>Contrairement</a:t>
            </a:r>
            <a:r>
              <a:rPr lang="fr-FR" sz="1200" kern="1200" baseline="0" dirty="0" smtClean="0">
                <a:solidFill>
                  <a:schemeClr val="tx1"/>
                </a:solidFill>
                <a:effectLst/>
                <a:latin typeface="+mn-lt"/>
                <a:ea typeface="+mn-ea"/>
                <a:cs typeface="+mn-cs"/>
              </a:rPr>
              <a:t> aux attendus, les brebis grasses présentent de bons taux de fertilité (note 4). Cela est peut être dû au fait qu’elles n’étaient pas infertiles et avaient toutes mis bas au cours de la mise en lutte précédente. </a:t>
            </a:r>
          </a:p>
          <a:p>
            <a:endParaRPr lang="fr-FR" dirty="0"/>
          </a:p>
        </p:txBody>
      </p:sp>
      <p:sp>
        <p:nvSpPr>
          <p:cNvPr id="4" name="Espace réservé du numéro de diapositive 3"/>
          <p:cNvSpPr>
            <a:spLocks noGrp="1"/>
          </p:cNvSpPr>
          <p:nvPr>
            <p:ph type="sldNum" sz="quarter" idx="10"/>
          </p:nvPr>
        </p:nvSpPr>
        <p:spPr/>
        <p:txBody>
          <a:bodyPr/>
          <a:lstStyle/>
          <a:p>
            <a:fld id="{AF388BE1-7D5E-47AD-9C09-BC2898F1BA4F}" type="slidenum">
              <a:rPr lang="fr-FR" smtClean="0"/>
              <a:t>7</a:t>
            </a:fld>
            <a:endParaRPr lang="fr-FR"/>
          </a:p>
        </p:txBody>
      </p:sp>
    </p:spTree>
    <p:extLst>
      <p:ext uri="{BB962C8B-B14F-4D97-AF65-F5344CB8AC3E}">
        <p14:creationId xmlns:p14="http://schemas.microsoft.com/office/powerpoint/2010/main" val="879549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Barre en grisé : il</a:t>
            </a:r>
            <a:r>
              <a:rPr lang="fr-FR" baseline="0" dirty="0" smtClean="0"/>
              <a:t> y a moins de 50 individus dans cette catégorie et on ne peut pas en tirer de conclusion</a:t>
            </a:r>
          </a:p>
          <a:p>
            <a:r>
              <a:rPr lang="fr-FR" baseline="0" dirty="0" smtClean="0"/>
              <a:t>Perte d’état : de -0,5 à -1 point</a:t>
            </a:r>
          </a:p>
          <a:p>
            <a:r>
              <a:rPr lang="fr-FR" baseline="0" dirty="0" smtClean="0"/>
              <a:t>Prise d’état : de +0,5 à +1,5 point</a:t>
            </a:r>
          </a:p>
          <a:p>
            <a:r>
              <a:rPr lang="fr-FR" sz="1200" kern="1200" dirty="0" smtClean="0">
                <a:solidFill>
                  <a:schemeClr val="tx1"/>
                </a:solidFill>
                <a:effectLst/>
                <a:latin typeface="+mn-lt"/>
                <a:ea typeface="+mn-ea"/>
                <a:cs typeface="+mn-cs"/>
              </a:rPr>
              <a:t>La dynamique d’état corporel au cours de la lutte est le second critère qui influence le taux de fertilité des brebis en lutte naturelle d’automne. D’une façon générale, des brebis en prise d’état sont plus fertiles que des brebis en perte d’état avec un écart de 7 % sur la durée totale de lutte. </a:t>
            </a:r>
          </a:p>
          <a:p>
            <a:r>
              <a:rPr lang="fr-FR" sz="1200" kern="1200" dirty="0" smtClean="0">
                <a:solidFill>
                  <a:schemeClr val="tx1"/>
                </a:solidFill>
                <a:effectLst/>
                <a:latin typeface="+mn-lt"/>
                <a:ea typeface="+mn-ea"/>
                <a:cs typeface="+mn-cs"/>
              </a:rPr>
              <a:t>Toutefois, les brebis maigres (NEC &lt;3) sont beaucoup plus sensibles à cette augmentation de poids que les femelles en bon état (NEC≥3). </a:t>
            </a:r>
          </a:p>
          <a:p>
            <a:r>
              <a:rPr lang="fr-FR" sz="1200" kern="1200" dirty="0" smtClean="0">
                <a:solidFill>
                  <a:schemeClr val="tx1"/>
                </a:solidFill>
                <a:effectLst/>
                <a:latin typeface="+mn-lt"/>
                <a:ea typeface="+mn-ea"/>
                <a:cs typeface="+mn-cs"/>
              </a:rPr>
              <a:t>Pour les brebis très maigres (NEC&lt;2), une prise d’état améliore le taux de fertilité totale de 18 % sans pour autant atteindre celui de brebis en bon état corporel à la mise en lutte. </a:t>
            </a:r>
          </a:p>
          <a:p>
            <a:r>
              <a:rPr lang="fr-FR" sz="1200" kern="1200" dirty="0" smtClean="0">
                <a:solidFill>
                  <a:schemeClr val="tx1"/>
                </a:solidFill>
                <a:effectLst/>
                <a:latin typeface="+mn-lt"/>
                <a:ea typeface="+mn-ea"/>
                <a:cs typeface="+mn-cs"/>
              </a:rPr>
              <a:t>Pour les brebis en état corporel moyen (2 ≤ NEC &lt;3), une augmentation de la note d’état corporel au cours de la lutte entraine une augmentation de 9 % du nombre de brebis gestantes. L’écart s’établit tout particulièrement au cours du premier cycle de lutte avec 6 % d’écart. Dans cette catégorie, les brebis qui perdent de l’état au cours de la lutte perdent 8 % de fertilité par rapport à celles dont l’état reste stable. </a:t>
            </a:r>
          </a:p>
          <a:p>
            <a:r>
              <a:rPr lang="fr-FR" sz="1200" kern="1200" dirty="0" smtClean="0">
                <a:solidFill>
                  <a:schemeClr val="tx1"/>
                </a:solidFill>
                <a:effectLst/>
                <a:latin typeface="+mn-lt"/>
                <a:ea typeface="+mn-ea"/>
                <a:cs typeface="+mn-cs"/>
              </a:rPr>
              <a:t>Les brebis en bon état en début de lutte (NEC≥3) accusent une faible baisse du taux de fertilité totale si elles perdent de l’état au cours de la lutte. </a:t>
            </a:r>
            <a:endParaRPr lang="fr-FR" dirty="0"/>
          </a:p>
        </p:txBody>
      </p:sp>
      <p:sp>
        <p:nvSpPr>
          <p:cNvPr id="4" name="Espace réservé du numéro de diapositive 3"/>
          <p:cNvSpPr>
            <a:spLocks noGrp="1"/>
          </p:cNvSpPr>
          <p:nvPr>
            <p:ph type="sldNum" sz="quarter" idx="10"/>
          </p:nvPr>
        </p:nvSpPr>
        <p:spPr/>
        <p:txBody>
          <a:bodyPr/>
          <a:lstStyle/>
          <a:p>
            <a:fld id="{AF388BE1-7D5E-47AD-9C09-BC2898F1BA4F}" type="slidenum">
              <a:rPr lang="fr-FR" smtClean="0"/>
              <a:t>8</a:t>
            </a:fld>
            <a:endParaRPr lang="fr-FR"/>
          </a:p>
        </p:txBody>
      </p:sp>
    </p:spTree>
    <p:extLst>
      <p:ext uri="{BB962C8B-B14F-4D97-AF65-F5344CB8AC3E}">
        <p14:creationId xmlns:p14="http://schemas.microsoft.com/office/powerpoint/2010/main" val="1315730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En ce qui concerne les brebis qui mettent bas sur le premier cycle de lutte, la note minimum pour obtenir un maximum de fertilité est supérieure. En effet, 75 % des brebis en bon état corporel en début de lutte (NEC≥3) sont fertiles dès le premier cycle contre 67 % pour les brebis moins en état (2≤NEC&lt;3). </a:t>
            </a:r>
          </a:p>
          <a:p>
            <a:endParaRPr lang="fr-FR" baseline="0" dirty="0" smtClean="0"/>
          </a:p>
        </p:txBody>
      </p:sp>
      <p:sp>
        <p:nvSpPr>
          <p:cNvPr id="4" name="Espace réservé du numéro de diapositive 3"/>
          <p:cNvSpPr>
            <a:spLocks noGrp="1"/>
          </p:cNvSpPr>
          <p:nvPr>
            <p:ph type="sldNum" sz="quarter" idx="10"/>
          </p:nvPr>
        </p:nvSpPr>
        <p:spPr/>
        <p:txBody>
          <a:bodyPr/>
          <a:lstStyle/>
          <a:p>
            <a:fld id="{AF388BE1-7D5E-47AD-9C09-BC2898F1BA4F}" type="slidenum">
              <a:rPr lang="fr-FR" smtClean="0"/>
              <a:t>9</a:t>
            </a:fld>
            <a:endParaRPr lang="fr-FR"/>
          </a:p>
        </p:txBody>
      </p:sp>
    </p:spTree>
    <p:extLst>
      <p:ext uri="{BB962C8B-B14F-4D97-AF65-F5344CB8AC3E}">
        <p14:creationId xmlns:p14="http://schemas.microsoft.com/office/powerpoint/2010/main" val="158606837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8.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pic>
        <p:nvPicPr>
          <p:cNvPr id="18"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995621" y="169333"/>
            <a:ext cx="2447211" cy="1138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ag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77771" y="5711025"/>
            <a:ext cx="963177" cy="931963"/>
          </a:xfrm>
          <a:prstGeom prst="rect">
            <a:avLst/>
          </a:prstGeom>
        </p:spPr>
      </p:pic>
      <p:pic>
        <p:nvPicPr>
          <p:cNvPr id="22" name="Image 2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45065" y="5814572"/>
            <a:ext cx="1346369" cy="672468"/>
          </a:xfrm>
          <a:prstGeom prst="rect">
            <a:avLst/>
          </a:prstGeom>
        </p:spPr>
      </p:pic>
      <p:pic>
        <p:nvPicPr>
          <p:cNvPr id="23" name="Image 2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5599" y="5830925"/>
            <a:ext cx="1072557" cy="746148"/>
          </a:xfrm>
          <a:prstGeom prst="rect">
            <a:avLst/>
          </a:prstGeom>
        </p:spPr>
      </p:pic>
      <p:pic>
        <p:nvPicPr>
          <p:cNvPr id="25" name="Image 2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49993" y="5755303"/>
            <a:ext cx="775941" cy="799234"/>
          </a:xfrm>
          <a:prstGeom prst="rect">
            <a:avLst/>
          </a:prstGeom>
        </p:spPr>
      </p:pic>
      <p:pic>
        <p:nvPicPr>
          <p:cNvPr id="33" name="Image 3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316990" y="5900984"/>
            <a:ext cx="1170468" cy="552047"/>
          </a:xfrm>
          <a:prstGeom prst="rect">
            <a:avLst/>
          </a:prstGeom>
        </p:spPr>
      </p:pic>
      <p:pic>
        <p:nvPicPr>
          <p:cNvPr id="34" name="Image 3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743270" y="5880012"/>
            <a:ext cx="1421883" cy="541588"/>
          </a:xfrm>
          <a:prstGeom prst="rect">
            <a:avLst/>
          </a:prstGeom>
        </p:spPr>
      </p:pic>
      <p:pic>
        <p:nvPicPr>
          <p:cNvPr id="35" name="Image 3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392784" y="5835378"/>
            <a:ext cx="1700445" cy="57110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55859" y="6030116"/>
            <a:ext cx="683339" cy="365125"/>
          </a:xfrm>
        </p:spPr>
        <p:txBody>
          <a:bodyPr/>
          <a:lstStyle>
            <a:lvl1pPr>
              <a:defRPr sz="1600" b="1"/>
            </a:lvl1pPr>
          </a:lstStyle>
          <a:p>
            <a:fld id="{D57F1E4F-1CFF-5643-939E-217C01CDF565}" type="slidenum">
              <a:rPr lang="en-US" smtClean="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12/21/2017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2A54C80-263E-416B-A8E0-580EDEADCBDC}" type="datetimeFigureOut">
              <a:rPr lang="en-US" dirty="0"/>
              <a:t>12/21/2017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12/21/2017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e 7"/>
          <p:cNvGrpSpPr/>
          <p:nvPr userDrawn="1"/>
        </p:nvGrpSpPr>
        <p:grpSpPr>
          <a:xfrm>
            <a:off x="9008533" y="-8467"/>
            <a:ext cx="3183467" cy="6866467"/>
            <a:chOff x="7425267" y="-8467"/>
            <a:chExt cx="4766733"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12/21/2017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a:t>
            </a:fld>
            <a:endParaRPr lang="en-US" dirty="0"/>
          </a:p>
        </p:txBody>
      </p:sp>
      <p:pic>
        <p:nvPicPr>
          <p:cNvPr id="30" name="Image 5"/>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bwMode="auto">
          <a:xfrm>
            <a:off x="10525268" y="5997439"/>
            <a:ext cx="1601799" cy="745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inn-ovin.fr/" TargetMode="External"/><Relationship Id="rId7" Type="http://schemas.openxmlformats.org/officeDocument/2006/relationships/image" Target="../media/image31.png"/><Relationship Id="rId2" Type="http://schemas.openxmlformats.org/officeDocument/2006/relationships/hyperlink" Target="http://www.idele.fr/" TargetMode="Externa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28234" y="1223158"/>
            <a:ext cx="8230037" cy="4748711"/>
          </a:xfrm>
        </p:spPr>
        <p:txBody>
          <a:bodyPr/>
          <a:lstStyle/>
          <a:p>
            <a:pPr algn="ctr">
              <a:spcBef>
                <a:spcPts val="1200"/>
              </a:spcBef>
            </a:pPr>
            <a:r>
              <a:rPr lang="fr-FR" sz="4400" dirty="0" smtClean="0"/>
              <a:t>Diaporamas à la carte</a:t>
            </a:r>
            <a:r>
              <a:rPr lang="fr-FR" sz="4000" dirty="0" smtClean="0"/>
              <a:t/>
            </a:r>
            <a:br>
              <a:rPr lang="fr-FR" sz="4000" dirty="0" smtClean="0"/>
            </a:br>
            <a:r>
              <a:rPr lang="fr-FR" sz="1400" dirty="0" smtClean="0">
                <a:solidFill>
                  <a:schemeClr val="accent2">
                    <a:lumMod val="75000"/>
                  </a:schemeClr>
                </a:solidFill>
              </a:rPr>
              <a:t/>
            </a:r>
            <a:br>
              <a:rPr lang="fr-FR" sz="1400" dirty="0" smtClean="0">
                <a:solidFill>
                  <a:schemeClr val="accent2">
                    <a:lumMod val="75000"/>
                  </a:schemeClr>
                </a:solidFill>
              </a:rPr>
            </a:br>
            <a:r>
              <a:rPr lang="fr-FR" sz="1400" b="0" dirty="0" smtClean="0">
                <a:solidFill>
                  <a:schemeClr val="accent2">
                    <a:lumMod val="75000"/>
                  </a:schemeClr>
                </a:solidFill>
              </a:rPr>
              <a:t>Réalisée dans le cadre du réseau des spécialistes d’</a:t>
            </a:r>
            <a:r>
              <a:rPr lang="fr-FR" sz="1400" b="0" dirty="0" err="1" smtClean="0">
                <a:solidFill>
                  <a:schemeClr val="accent2">
                    <a:lumMod val="75000"/>
                  </a:schemeClr>
                </a:solidFill>
              </a:rPr>
              <a:t>Inn’ovin</a:t>
            </a:r>
            <a:r>
              <a:rPr lang="fr-FR" sz="1400" b="0" dirty="0" smtClean="0">
                <a:solidFill>
                  <a:schemeClr val="accent2">
                    <a:lumMod val="75000"/>
                  </a:schemeClr>
                </a:solidFill>
              </a:rPr>
              <a:t>, </a:t>
            </a:r>
            <a:br>
              <a:rPr lang="fr-FR" sz="1400" b="0" dirty="0" smtClean="0">
                <a:solidFill>
                  <a:schemeClr val="accent2">
                    <a:lumMod val="75000"/>
                  </a:schemeClr>
                </a:solidFill>
              </a:rPr>
            </a:br>
            <a:r>
              <a:rPr lang="fr-FR" sz="1400" b="0" dirty="0" smtClean="0">
                <a:solidFill>
                  <a:schemeClr val="accent2">
                    <a:lumMod val="75000"/>
                  </a:schemeClr>
                </a:solidFill>
              </a:rPr>
              <a:t>cette série de diaporamas a pour objectif de mettre à disposition de tous </a:t>
            </a:r>
            <a:br>
              <a:rPr lang="fr-FR" sz="1400" b="0" dirty="0" smtClean="0">
                <a:solidFill>
                  <a:schemeClr val="accent2">
                    <a:lumMod val="75000"/>
                  </a:schemeClr>
                </a:solidFill>
              </a:rPr>
            </a:br>
            <a:r>
              <a:rPr lang="fr-FR" sz="1400" b="0" dirty="0" smtClean="0">
                <a:solidFill>
                  <a:schemeClr val="accent2">
                    <a:lumMod val="75000"/>
                  </a:schemeClr>
                </a:solidFill>
              </a:rPr>
              <a:t>de récentes références techniques et économiques sur un sujet. </a:t>
            </a:r>
            <a:r>
              <a:rPr lang="fr-FR" sz="1400" b="0" dirty="0" smtClean="0">
                <a:solidFill>
                  <a:schemeClr val="tx1"/>
                </a:solidFill>
              </a:rPr>
              <a:t/>
            </a:r>
            <a:br>
              <a:rPr lang="fr-FR" sz="1400" b="0" dirty="0" smtClean="0">
                <a:solidFill>
                  <a:schemeClr val="tx1"/>
                </a:solidFill>
              </a:rPr>
            </a:br>
            <a:r>
              <a:rPr lang="fr-FR" sz="1400" b="0" dirty="0">
                <a:solidFill>
                  <a:schemeClr val="tx1"/>
                </a:solidFill>
              </a:rPr>
              <a:t/>
            </a:r>
            <a:br>
              <a:rPr lang="fr-FR" sz="1400" b="0" dirty="0">
                <a:solidFill>
                  <a:schemeClr val="tx1"/>
                </a:solidFill>
              </a:rPr>
            </a:br>
            <a:r>
              <a:rPr lang="fr-FR" sz="1400" b="0" dirty="0" smtClean="0">
                <a:solidFill>
                  <a:schemeClr val="tx1"/>
                </a:solidFill>
              </a:rPr>
              <a:t/>
            </a:r>
            <a:br>
              <a:rPr lang="fr-FR" sz="1400" b="0" dirty="0" smtClean="0">
                <a:solidFill>
                  <a:schemeClr val="tx1"/>
                </a:solidFill>
              </a:rPr>
            </a:br>
            <a:r>
              <a:rPr lang="fr-FR" sz="1800" b="1" dirty="0" smtClean="0">
                <a:solidFill>
                  <a:schemeClr val="tx1"/>
                </a:solidFill>
              </a:rPr>
              <a:t>[</a:t>
            </a:r>
            <a:r>
              <a:rPr lang="fr-FR" sz="1800" b="1" dirty="0">
                <a:solidFill>
                  <a:schemeClr val="tx1"/>
                </a:solidFill>
              </a:rPr>
              <a:t>Avis à l’utilisateur]</a:t>
            </a:r>
            <a:r>
              <a:rPr lang="fr-FR" sz="1400" b="0" dirty="0" smtClean="0">
                <a:solidFill>
                  <a:schemeClr val="tx1"/>
                </a:solidFill>
              </a:rPr>
              <a:t/>
            </a:r>
            <a:br>
              <a:rPr lang="fr-FR" sz="1400" b="0" dirty="0" smtClean="0">
                <a:solidFill>
                  <a:schemeClr val="tx1"/>
                </a:solidFill>
              </a:rPr>
            </a:br>
            <a:r>
              <a:rPr lang="fr-FR" sz="1400" b="0" i="1" dirty="0" smtClean="0">
                <a:solidFill>
                  <a:schemeClr val="tx1"/>
                </a:solidFill>
              </a:rPr>
              <a:t>Vous pouvez utiliser ces diaporamas à votre guise, </a:t>
            </a:r>
            <a:br>
              <a:rPr lang="fr-FR" sz="1400" b="0" i="1" dirty="0" smtClean="0">
                <a:solidFill>
                  <a:schemeClr val="tx1"/>
                </a:solidFill>
              </a:rPr>
            </a:br>
            <a:r>
              <a:rPr lang="fr-FR" sz="1400" b="1" i="1" dirty="0" smtClean="0">
                <a:solidFill>
                  <a:schemeClr val="accent2">
                    <a:lumMod val="75000"/>
                  </a:schemeClr>
                </a:solidFill>
              </a:rPr>
              <a:t>sous réserve de citer les sources qui accompagnent chaque tableau et graphique</a:t>
            </a:r>
            <a:r>
              <a:rPr lang="fr-FR" sz="1400" b="0" i="1" dirty="0" smtClean="0">
                <a:solidFill>
                  <a:schemeClr val="accent2">
                    <a:lumMod val="75000"/>
                  </a:schemeClr>
                </a:solidFill>
              </a:rPr>
              <a:t>. </a:t>
            </a:r>
            <a:br>
              <a:rPr lang="fr-FR" sz="1400" b="0" i="1" dirty="0" smtClean="0">
                <a:solidFill>
                  <a:schemeClr val="accent2">
                    <a:lumMod val="75000"/>
                  </a:schemeClr>
                </a:solidFill>
              </a:rPr>
            </a:br>
            <a:r>
              <a:rPr lang="fr-FR" sz="1400" b="1" i="1" dirty="0" smtClean="0">
                <a:solidFill>
                  <a:schemeClr val="accent2">
                    <a:lumMod val="75000"/>
                  </a:schemeClr>
                </a:solidFill>
              </a:rPr>
              <a:t>Merci également d’indiquer que ces diaporamas ont été réalisés dans le cadre d’</a:t>
            </a:r>
            <a:r>
              <a:rPr lang="fr-FR" sz="1400" b="1" i="1" dirty="0" err="1" smtClean="0">
                <a:solidFill>
                  <a:schemeClr val="accent2">
                    <a:lumMod val="75000"/>
                  </a:schemeClr>
                </a:solidFill>
              </a:rPr>
              <a:t>Inn’Ovin</a:t>
            </a:r>
            <a:r>
              <a:rPr lang="fr-FR" sz="1400" b="1" i="1" dirty="0" smtClean="0">
                <a:solidFill>
                  <a:schemeClr val="accent2">
                    <a:lumMod val="75000"/>
                  </a:schemeClr>
                </a:solidFill>
              </a:rPr>
              <a:t> </a:t>
            </a:r>
            <a:r>
              <a:rPr lang="fr-FR" sz="1400" b="1" i="1" dirty="0" smtClean="0">
                <a:solidFill>
                  <a:schemeClr val="tx1"/>
                </a:solidFill>
              </a:rPr>
              <a:t/>
            </a:r>
            <a:br>
              <a:rPr lang="fr-FR" sz="1400" b="1" i="1" dirty="0" smtClean="0">
                <a:solidFill>
                  <a:schemeClr val="tx1"/>
                </a:solidFill>
              </a:rPr>
            </a:br>
            <a:r>
              <a:rPr lang="fr-FR" sz="1400" b="0" i="1" dirty="0" smtClean="0">
                <a:solidFill>
                  <a:schemeClr val="tx1"/>
                </a:solidFill>
              </a:rPr>
              <a:t>par le réseau des spécialistes, un groupe de techniciens, ingénieurs et vétérinaires tous spécialisés dans un domaine et issus des différentes familles de la filière ovine nationale. </a:t>
            </a:r>
            <a:r>
              <a:rPr lang="fr-FR" sz="1400" b="0" dirty="0" smtClean="0">
                <a:solidFill>
                  <a:schemeClr val="tx1"/>
                </a:solidFill>
              </a:rPr>
              <a:t/>
            </a:r>
            <a:br>
              <a:rPr lang="fr-FR" sz="1400" b="0" dirty="0" smtClean="0">
                <a:solidFill>
                  <a:schemeClr val="tx1"/>
                </a:solidFill>
              </a:rPr>
            </a:br>
            <a:r>
              <a:rPr lang="fr-FR" sz="1400" b="0" dirty="0">
                <a:solidFill>
                  <a:schemeClr val="tx1"/>
                </a:solidFill>
              </a:rPr>
              <a:t/>
            </a:r>
            <a:br>
              <a:rPr lang="fr-FR" sz="1400" b="0" dirty="0">
                <a:solidFill>
                  <a:schemeClr val="tx1"/>
                </a:solidFill>
              </a:rPr>
            </a:br>
            <a:r>
              <a:rPr lang="fr-FR" sz="1400" b="0" dirty="0" smtClean="0">
                <a:solidFill>
                  <a:schemeClr val="tx1"/>
                </a:solidFill>
              </a:rPr>
              <a:t>Des commentaires accompagnent chaque diapo. </a:t>
            </a:r>
            <a:br>
              <a:rPr lang="fr-FR" sz="1400" b="0" dirty="0" smtClean="0">
                <a:solidFill>
                  <a:schemeClr val="tx1"/>
                </a:solidFill>
              </a:rPr>
            </a:br>
            <a:r>
              <a:rPr lang="fr-FR" sz="1200" b="1" dirty="0" smtClean="0">
                <a:solidFill>
                  <a:schemeClr val="tx1"/>
                </a:solidFill>
              </a:rPr>
              <a:t>Pour en savoir plus, vous pouvez contacter les rédacteurs des diaporamas indiqués sur la diapo suivante.</a:t>
            </a:r>
            <a:r>
              <a:rPr lang="fr-FR" sz="2400" dirty="0" smtClean="0"/>
              <a:t/>
            </a:r>
            <a:br>
              <a:rPr lang="fr-FR" sz="2400" dirty="0" smtClean="0"/>
            </a:br>
            <a:r>
              <a:rPr lang="fr-FR" sz="2400" dirty="0" smtClean="0"/>
              <a:t/>
            </a:r>
            <a:br>
              <a:rPr lang="fr-FR" sz="2400" dirty="0" smtClean="0"/>
            </a:br>
            <a:endParaRPr lang="fr-FR" sz="2800" dirty="0"/>
          </a:p>
        </p:txBody>
      </p:sp>
    </p:spTree>
    <p:extLst>
      <p:ext uri="{BB962C8B-B14F-4D97-AF65-F5344CB8AC3E}">
        <p14:creationId xmlns:p14="http://schemas.microsoft.com/office/powerpoint/2010/main" val="3788649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96947" y="389441"/>
            <a:ext cx="8596668" cy="1320800"/>
          </a:xfrm>
        </p:spPr>
        <p:txBody>
          <a:bodyPr>
            <a:normAutofit/>
          </a:bodyPr>
          <a:lstStyle/>
          <a:p>
            <a:r>
              <a:rPr lang="fr-FR" b="1" dirty="0">
                <a:solidFill>
                  <a:schemeClr val="accent5"/>
                </a:solidFill>
              </a:rPr>
              <a:t>Prolificité</a:t>
            </a:r>
            <a:r>
              <a:rPr lang="fr-FR" dirty="0"/>
              <a:t> : sur deux cycles de lutte, une note de </a:t>
            </a:r>
            <a:r>
              <a:rPr lang="fr-FR" dirty="0" smtClean="0"/>
              <a:t>2 ou </a:t>
            </a:r>
            <a:r>
              <a:rPr lang="fr-FR" dirty="0"/>
              <a:t>plus à la mise en lutte </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10</a:t>
            </a:fld>
            <a:endParaRPr lang="en-US" dirty="0"/>
          </a:p>
        </p:txBody>
      </p:sp>
      <p:sp>
        <p:nvSpPr>
          <p:cNvPr id="10" name="Ellipse 9"/>
          <p:cNvSpPr/>
          <p:nvPr/>
        </p:nvSpPr>
        <p:spPr>
          <a:xfrm>
            <a:off x="8829427" y="2714546"/>
            <a:ext cx="2019030" cy="1944566"/>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fr-FR" sz="2800" b="1" dirty="0"/>
              <a:t>+ 20 % </a:t>
            </a:r>
            <a:r>
              <a:rPr lang="fr-FR" sz="2000" dirty="0"/>
              <a:t>de prolificité</a:t>
            </a:r>
            <a:endParaRPr lang="fr-FR" sz="900" dirty="0"/>
          </a:p>
        </p:txBody>
      </p:sp>
      <p:pic>
        <p:nvPicPr>
          <p:cNvPr id="5" name="Image 4"/>
          <p:cNvPicPr>
            <a:picLocks noChangeAspect="1"/>
          </p:cNvPicPr>
          <p:nvPr/>
        </p:nvPicPr>
        <p:blipFill>
          <a:blip r:embed="rId3"/>
          <a:stretch>
            <a:fillRect/>
          </a:stretch>
        </p:blipFill>
        <p:spPr>
          <a:xfrm>
            <a:off x="948106" y="1926486"/>
            <a:ext cx="7462151" cy="4468755"/>
          </a:xfrm>
          <a:prstGeom prst="rect">
            <a:avLst/>
          </a:prstGeom>
        </p:spPr>
      </p:pic>
    </p:spTree>
    <p:extLst>
      <p:ext uri="{BB962C8B-B14F-4D97-AF65-F5344CB8AC3E}">
        <p14:creationId xmlns:p14="http://schemas.microsoft.com/office/powerpoint/2010/main" val="23119233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6753" y="356767"/>
            <a:ext cx="9471502" cy="1320800"/>
          </a:xfrm>
        </p:spPr>
        <p:txBody>
          <a:bodyPr>
            <a:noAutofit/>
          </a:bodyPr>
          <a:lstStyle/>
          <a:p>
            <a:r>
              <a:rPr lang="fr-FR" b="1" dirty="0">
                <a:solidFill>
                  <a:schemeClr val="accent5"/>
                </a:solidFill>
              </a:rPr>
              <a:t>Prolificité</a:t>
            </a:r>
            <a:r>
              <a:rPr lang="fr-FR" dirty="0"/>
              <a:t> </a:t>
            </a:r>
            <a:r>
              <a:rPr lang="fr-FR" dirty="0" smtClean="0"/>
              <a:t>: des </a:t>
            </a:r>
            <a:r>
              <a:rPr lang="fr-FR" dirty="0"/>
              <a:t>brebis en reprise d’état au cours de la lutte à l’exception de celles qui sont déjà en bon état </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11</a:t>
            </a:fld>
            <a:endParaRPr lang="en-US" dirty="0"/>
          </a:p>
        </p:txBody>
      </p:sp>
      <p:pic>
        <p:nvPicPr>
          <p:cNvPr id="3" name="Image 2"/>
          <p:cNvPicPr>
            <a:picLocks noChangeAspect="1"/>
          </p:cNvPicPr>
          <p:nvPr/>
        </p:nvPicPr>
        <p:blipFill>
          <a:blip r:embed="rId3"/>
          <a:stretch>
            <a:fillRect/>
          </a:stretch>
        </p:blipFill>
        <p:spPr>
          <a:xfrm>
            <a:off x="371310" y="2445357"/>
            <a:ext cx="8736325" cy="3584759"/>
          </a:xfrm>
          <a:prstGeom prst="rect">
            <a:avLst/>
          </a:prstGeom>
        </p:spPr>
      </p:pic>
      <p:sp>
        <p:nvSpPr>
          <p:cNvPr id="9" name="Ellipse 8"/>
          <p:cNvSpPr/>
          <p:nvPr/>
        </p:nvSpPr>
        <p:spPr>
          <a:xfrm>
            <a:off x="8932912" y="2637435"/>
            <a:ext cx="2612572" cy="1919737"/>
          </a:xfrm>
          <a:prstGeom prst="ellipse">
            <a:avLst/>
          </a:prstGeom>
        </p:spPr>
        <p:style>
          <a:lnRef idx="3">
            <a:schemeClr val="lt1"/>
          </a:lnRef>
          <a:fillRef idx="1">
            <a:schemeClr val="accent2"/>
          </a:fillRef>
          <a:effectRef idx="1">
            <a:schemeClr val="accent2"/>
          </a:effectRef>
          <a:fontRef idx="minor">
            <a:schemeClr val="lt1"/>
          </a:fontRef>
        </p:style>
        <p:txBody>
          <a:bodyPr lIns="0" rIns="0" rtlCol="0" anchor="ctr"/>
          <a:lstStyle/>
          <a:p>
            <a:pPr algn="ctr"/>
            <a:r>
              <a:rPr lang="fr-FR" sz="2000" dirty="0"/>
              <a:t>Attention : </a:t>
            </a:r>
            <a:endParaRPr lang="fr-FR" sz="2000" dirty="0" smtClean="0"/>
          </a:p>
          <a:p>
            <a:pPr algn="ctr"/>
            <a:r>
              <a:rPr lang="fr-FR" sz="2000" dirty="0" smtClean="0"/>
              <a:t>les </a:t>
            </a:r>
            <a:r>
              <a:rPr lang="fr-FR" sz="2000" dirty="0"/>
              <a:t>brebis ne doivent pas maigrir pendant la lutte</a:t>
            </a:r>
            <a:endParaRPr lang="fr-FR" sz="900" dirty="0"/>
          </a:p>
        </p:txBody>
      </p:sp>
    </p:spTree>
    <p:extLst>
      <p:ext uri="{BB962C8B-B14F-4D97-AF65-F5344CB8AC3E}">
        <p14:creationId xmlns:p14="http://schemas.microsoft.com/office/powerpoint/2010/main" val="6370280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p:txBody>
          <a:bodyPr>
            <a:noAutofit/>
          </a:bodyPr>
          <a:lstStyle/>
          <a:p>
            <a:r>
              <a:rPr lang="fr-FR" dirty="0" smtClean="0"/>
              <a:t>Impact de la NEC sur les performances </a:t>
            </a:r>
            <a:r>
              <a:rPr lang="fr-FR" b="1" dirty="0" smtClean="0">
                <a:solidFill>
                  <a:schemeClr val="accent5"/>
                </a:solidFill>
              </a:rPr>
              <a:t>de reproduction</a:t>
            </a:r>
            <a:endParaRPr lang="fr-FR" b="1" dirty="0">
              <a:solidFill>
                <a:schemeClr val="accent5"/>
              </a:solidFill>
            </a:endParaRPr>
          </a:p>
        </p:txBody>
      </p:sp>
      <p:sp>
        <p:nvSpPr>
          <p:cNvPr id="3" name="Espace réservé du texte 2"/>
          <p:cNvSpPr>
            <a:spLocks noGrp="1"/>
          </p:cNvSpPr>
          <p:nvPr>
            <p:ph idx="1"/>
          </p:nvPr>
        </p:nvSpPr>
        <p:spPr/>
        <p:txBody>
          <a:bodyPr>
            <a:normAutofit/>
          </a:bodyPr>
          <a:lstStyle/>
          <a:p>
            <a:r>
              <a:rPr lang="fr-FR" sz="2400" dirty="0" smtClean="0"/>
              <a:t>Résultats</a:t>
            </a:r>
          </a:p>
          <a:p>
            <a:pPr lvl="1"/>
            <a:r>
              <a:rPr lang="fr-FR" sz="2200" dirty="0">
                <a:solidFill>
                  <a:schemeClr val="tx1"/>
                </a:solidFill>
              </a:rPr>
              <a:t>En lutte naturelle </a:t>
            </a:r>
            <a:r>
              <a:rPr lang="fr-FR" sz="2200" dirty="0" smtClean="0">
                <a:solidFill>
                  <a:schemeClr val="tx1"/>
                </a:solidFill>
              </a:rPr>
              <a:t>d’automne</a:t>
            </a:r>
          </a:p>
          <a:p>
            <a:pPr lvl="1"/>
            <a:r>
              <a:rPr lang="fr-FR" sz="2400" b="1" dirty="0">
                <a:solidFill>
                  <a:srgbClr val="00B050"/>
                </a:solidFill>
              </a:rPr>
              <a:t>Sur synchronisation des chaleurs au printemps</a:t>
            </a:r>
            <a:endParaRPr lang="fr-FR" sz="2200" b="1" dirty="0">
              <a:solidFill>
                <a:srgbClr val="00B050"/>
              </a:solidFill>
            </a:endParaRP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8008313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6462" y="305694"/>
            <a:ext cx="9742735" cy="1320800"/>
          </a:xfrm>
        </p:spPr>
        <p:txBody>
          <a:bodyPr>
            <a:noAutofit/>
          </a:bodyPr>
          <a:lstStyle/>
          <a:p>
            <a:r>
              <a:rPr lang="fr-FR" b="1" dirty="0">
                <a:solidFill>
                  <a:schemeClr val="accent5"/>
                </a:solidFill>
              </a:rPr>
              <a:t>Fertilité</a:t>
            </a:r>
            <a:r>
              <a:rPr lang="fr-FR" dirty="0"/>
              <a:t> : des niveaux de NEC plus élevés sur synchronisation des chaleurs pour assurer de bons taux de fertilité*</a:t>
            </a:r>
            <a:r>
              <a:rPr lang="fr-FR" sz="2400" dirty="0"/>
              <a:t/>
            </a:r>
            <a:br>
              <a:rPr lang="fr-FR" sz="2400" dirty="0"/>
            </a:br>
            <a:r>
              <a:rPr lang="fr-FR" sz="2400" dirty="0"/>
              <a:t/>
            </a:r>
            <a:br>
              <a:rPr lang="fr-FR" sz="2400" dirty="0"/>
            </a:br>
            <a:endParaRPr lang="fr-FR" sz="2400"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13</a:t>
            </a:fld>
            <a:endParaRPr lang="en-US" dirty="0"/>
          </a:p>
        </p:txBody>
      </p:sp>
      <p:sp>
        <p:nvSpPr>
          <p:cNvPr id="3" name="ZoneTexte 2"/>
          <p:cNvSpPr txBox="1"/>
          <p:nvPr/>
        </p:nvSpPr>
        <p:spPr>
          <a:xfrm>
            <a:off x="2039816" y="6406488"/>
            <a:ext cx="5814647" cy="261610"/>
          </a:xfrm>
          <a:prstGeom prst="rect">
            <a:avLst/>
          </a:prstGeom>
          <a:noFill/>
        </p:spPr>
        <p:txBody>
          <a:bodyPr wrap="square" rtlCol="0">
            <a:spAutoFit/>
          </a:bodyPr>
          <a:lstStyle/>
          <a:p>
            <a:r>
              <a:rPr lang="fr-FR" sz="1100" dirty="0"/>
              <a:t>*Par rapport aux luttes naturelles</a:t>
            </a:r>
          </a:p>
        </p:txBody>
      </p:sp>
      <p:pic>
        <p:nvPicPr>
          <p:cNvPr id="5" name="Image 4"/>
          <p:cNvPicPr>
            <a:picLocks noChangeAspect="1"/>
          </p:cNvPicPr>
          <p:nvPr/>
        </p:nvPicPr>
        <p:blipFill>
          <a:blip r:embed="rId3"/>
          <a:stretch>
            <a:fillRect/>
          </a:stretch>
        </p:blipFill>
        <p:spPr>
          <a:xfrm>
            <a:off x="1231305" y="2053026"/>
            <a:ext cx="7431668" cy="4615072"/>
          </a:xfrm>
          <a:prstGeom prst="rect">
            <a:avLst/>
          </a:prstGeom>
        </p:spPr>
      </p:pic>
    </p:spTree>
    <p:extLst>
      <p:ext uri="{BB962C8B-B14F-4D97-AF65-F5344CB8AC3E}">
        <p14:creationId xmlns:p14="http://schemas.microsoft.com/office/powerpoint/2010/main" val="10071278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p:txBody>
          <a:bodyPr>
            <a:noAutofit/>
          </a:bodyPr>
          <a:lstStyle/>
          <a:p>
            <a:r>
              <a:rPr lang="fr-FR" dirty="0" smtClean="0"/>
              <a:t>Impact de la NEC sur les performances </a:t>
            </a:r>
            <a:r>
              <a:rPr lang="fr-FR" b="1" dirty="0" smtClean="0">
                <a:solidFill>
                  <a:schemeClr val="accent5"/>
                </a:solidFill>
              </a:rPr>
              <a:t>autour de l’agnelage</a:t>
            </a:r>
            <a:endParaRPr lang="fr-FR" b="1" dirty="0">
              <a:solidFill>
                <a:schemeClr val="accent5"/>
              </a:solidFill>
            </a:endParaRPr>
          </a:p>
        </p:txBody>
      </p:sp>
      <p:sp>
        <p:nvSpPr>
          <p:cNvPr id="3" name="Espace réservé du texte 2"/>
          <p:cNvSpPr>
            <a:spLocks noGrp="1"/>
          </p:cNvSpPr>
          <p:nvPr>
            <p:ph idx="1"/>
          </p:nvPr>
        </p:nvSpPr>
        <p:spPr/>
        <p:txBody>
          <a:bodyPr>
            <a:normAutofit/>
          </a:bodyPr>
          <a:lstStyle/>
          <a:p>
            <a:r>
              <a:rPr lang="fr-FR" sz="2400" dirty="0" smtClean="0">
                <a:sym typeface="Wingdings" panose="05000000000000000000" pitchFamily="2" charset="2"/>
              </a:rPr>
              <a:t>Résultats</a:t>
            </a:r>
            <a:endParaRPr lang="fr-FR" sz="2400"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20101247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5206" y="174779"/>
            <a:ext cx="8596668" cy="1320800"/>
          </a:xfrm>
        </p:spPr>
        <p:txBody>
          <a:bodyPr>
            <a:normAutofit/>
          </a:bodyPr>
          <a:lstStyle/>
          <a:p>
            <a:r>
              <a:rPr lang="fr-FR" b="1" dirty="0" smtClean="0"/>
              <a:t>Croissance des agneaux </a:t>
            </a:r>
            <a:r>
              <a:rPr lang="fr-FR" dirty="0" smtClean="0"/>
              <a:t>: +30 g par jour par portée</a:t>
            </a:r>
            <a:endParaRPr lang="fr-FR"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15</a:t>
            </a:fld>
            <a:endParaRPr lang="en-US" dirty="0"/>
          </a:p>
        </p:txBody>
      </p:sp>
      <p:sp>
        <p:nvSpPr>
          <p:cNvPr id="8" name="Ellipse 7"/>
          <p:cNvSpPr/>
          <p:nvPr/>
        </p:nvSpPr>
        <p:spPr>
          <a:xfrm>
            <a:off x="7870210" y="2225504"/>
            <a:ext cx="2797791" cy="2738605"/>
          </a:xfrm>
          <a:prstGeom prst="ellipse">
            <a:avLst/>
          </a:prstGeom>
        </p:spPr>
        <p:style>
          <a:lnRef idx="3">
            <a:schemeClr val="lt1"/>
          </a:lnRef>
          <a:fillRef idx="1">
            <a:schemeClr val="accent2"/>
          </a:fillRef>
          <a:effectRef idx="1">
            <a:schemeClr val="accent2"/>
          </a:effectRef>
          <a:fontRef idx="minor">
            <a:schemeClr val="lt1"/>
          </a:fontRef>
        </p:style>
        <p:txBody>
          <a:bodyPr lIns="0" rIns="0" rtlCol="0" anchor="ctr"/>
          <a:lstStyle/>
          <a:p>
            <a:pPr algn="ctr"/>
            <a:r>
              <a:rPr lang="fr-FR" sz="2400" b="1" dirty="0"/>
              <a:t>+17 g/j </a:t>
            </a:r>
            <a:endParaRPr lang="fr-FR" sz="2400" b="1" dirty="0" smtClean="0"/>
          </a:p>
          <a:p>
            <a:pPr algn="ctr"/>
            <a:r>
              <a:rPr lang="fr-FR" sz="2000" dirty="0" smtClean="0"/>
              <a:t>pour </a:t>
            </a:r>
            <a:r>
              <a:rPr lang="fr-FR" sz="2000" dirty="0"/>
              <a:t>les </a:t>
            </a:r>
            <a:r>
              <a:rPr lang="fr-FR" sz="2000" dirty="0" smtClean="0"/>
              <a:t>doubles</a:t>
            </a:r>
          </a:p>
          <a:p>
            <a:pPr algn="ctr"/>
            <a:endParaRPr lang="fr-FR" sz="600" dirty="0"/>
          </a:p>
          <a:p>
            <a:pPr algn="ctr"/>
            <a:r>
              <a:rPr lang="fr-FR" sz="2400" b="1" dirty="0"/>
              <a:t>+ 30 g/j </a:t>
            </a:r>
            <a:endParaRPr lang="fr-FR" sz="2400" b="1" dirty="0" smtClean="0"/>
          </a:p>
          <a:p>
            <a:pPr algn="ctr"/>
            <a:r>
              <a:rPr lang="fr-FR" sz="2000" dirty="0" smtClean="0"/>
              <a:t>pour </a:t>
            </a:r>
            <a:r>
              <a:rPr lang="fr-FR" sz="2000" dirty="0"/>
              <a:t>les </a:t>
            </a:r>
            <a:r>
              <a:rPr lang="fr-FR" sz="2000" dirty="0" smtClean="0"/>
              <a:t>simples</a:t>
            </a:r>
          </a:p>
          <a:p>
            <a:pPr algn="ctr"/>
            <a:endParaRPr lang="fr-FR" sz="600" dirty="0"/>
          </a:p>
          <a:p>
            <a:pPr algn="ctr"/>
            <a:r>
              <a:rPr lang="fr-FR" sz="2000" dirty="0"/>
              <a:t>avec des brebis en bon état* </a:t>
            </a:r>
          </a:p>
        </p:txBody>
      </p:sp>
      <p:pic>
        <p:nvPicPr>
          <p:cNvPr id="6" name="Image 5"/>
          <p:cNvPicPr>
            <a:picLocks noChangeAspect="1"/>
          </p:cNvPicPr>
          <p:nvPr/>
        </p:nvPicPr>
        <p:blipFill>
          <a:blip r:embed="rId3"/>
          <a:stretch>
            <a:fillRect/>
          </a:stretch>
        </p:blipFill>
        <p:spPr>
          <a:xfrm>
            <a:off x="862398" y="1613605"/>
            <a:ext cx="6795050" cy="4873691"/>
          </a:xfrm>
          <a:prstGeom prst="rect">
            <a:avLst/>
          </a:prstGeom>
        </p:spPr>
      </p:pic>
    </p:spTree>
    <p:extLst>
      <p:ext uri="{BB962C8B-B14F-4D97-AF65-F5344CB8AC3E}">
        <p14:creationId xmlns:p14="http://schemas.microsoft.com/office/powerpoint/2010/main" val="12155432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6512" y="203867"/>
            <a:ext cx="8596668" cy="1320800"/>
          </a:xfrm>
        </p:spPr>
        <p:txBody>
          <a:bodyPr>
            <a:normAutofit/>
          </a:bodyPr>
          <a:lstStyle/>
          <a:p>
            <a:r>
              <a:rPr lang="fr-FR" b="1" dirty="0" smtClean="0"/>
              <a:t>Croissance des agneaux </a:t>
            </a:r>
            <a:r>
              <a:rPr lang="fr-FR" dirty="0" smtClean="0"/>
              <a:t>: +30 g par jour par portée</a:t>
            </a:r>
            <a:endParaRPr lang="fr-FR"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16</a:t>
            </a:fld>
            <a:endParaRPr lang="en-US" dirty="0"/>
          </a:p>
        </p:txBody>
      </p:sp>
      <p:pic>
        <p:nvPicPr>
          <p:cNvPr id="5" name="Image 4"/>
          <p:cNvPicPr>
            <a:picLocks noChangeAspect="1"/>
          </p:cNvPicPr>
          <p:nvPr/>
        </p:nvPicPr>
        <p:blipFill>
          <a:blip r:embed="rId3"/>
          <a:stretch>
            <a:fillRect/>
          </a:stretch>
        </p:blipFill>
        <p:spPr>
          <a:xfrm>
            <a:off x="1272746" y="1381124"/>
            <a:ext cx="7909354" cy="5248491"/>
          </a:xfrm>
          <a:prstGeom prst="rect">
            <a:avLst/>
          </a:prstGeom>
        </p:spPr>
      </p:pic>
    </p:spTree>
    <p:extLst>
      <p:ext uri="{BB962C8B-B14F-4D97-AF65-F5344CB8AC3E}">
        <p14:creationId xmlns:p14="http://schemas.microsoft.com/office/powerpoint/2010/main" val="15431992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25528" y="205287"/>
            <a:ext cx="9713670" cy="1320800"/>
          </a:xfrm>
        </p:spPr>
        <p:txBody>
          <a:bodyPr>
            <a:normAutofit fontScale="90000"/>
          </a:bodyPr>
          <a:lstStyle/>
          <a:p>
            <a:r>
              <a:rPr lang="fr-FR" sz="3800" dirty="0" smtClean="0"/>
              <a:t>Moins </a:t>
            </a:r>
            <a:r>
              <a:rPr lang="fr-FR" sz="3800" dirty="0"/>
              <a:t>de mortalité </a:t>
            </a:r>
            <a:r>
              <a:rPr lang="fr-FR" sz="3800" dirty="0" smtClean="0"/>
              <a:t>chez les agneaux sur </a:t>
            </a:r>
            <a:r>
              <a:rPr lang="fr-FR" sz="3800" dirty="0"/>
              <a:t>les agneaux pour des NEC </a:t>
            </a:r>
            <a:r>
              <a:rPr lang="fr-FR" sz="3800" dirty="0" smtClean="0"/>
              <a:t>à la mise-bas </a:t>
            </a:r>
            <a:r>
              <a:rPr lang="fr-FR" sz="3800" dirty="0"/>
              <a:t>de 3 </a:t>
            </a:r>
            <a:r>
              <a:rPr lang="fr-FR" sz="3800" dirty="0" smtClean="0"/>
              <a:t>ou plus</a:t>
            </a:r>
            <a:r>
              <a:rPr lang="fr-FR" sz="2000" dirty="0"/>
              <a:t/>
            </a:r>
            <a:br>
              <a:rPr lang="fr-FR" sz="2000" dirty="0"/>
            </a:br>
            <a:endParaRPr lang="fr-FR"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17</a:t>
            </a:fld>
            <a:endParaRPr lang="en-US" dirty="0"/>
          </a:p>
        </p:txBody>
      </p:sp>
      <p:pic>
        <p:nvPicPr>
          <p:cNvPr id="3" name="Image 2"/>
          <p:cNvPicPr>
            <a:picLocks noChangeAspect="1"/>
          </p:cNvPicPr>
          <p:nvPr/>
        </p:nvPicPr>
        <p:blipFill>
          <a:blip r:embed="rId3"/>
          <a:stretch>
            <a:fillRect/>
          </a:stretch>
        </p:blipFill>
        <p:spPr>
          <a:xfrm>
            <a:off x="931390" y="1526087"/>
            <a:ext cx="8731593" cy="5182859"/>
          </a:xfrm>
          <a:prstGeom prst="rect">
            <a:avLst/>
          </a:prstGeom>
        </p:spPr>
      </p:pic>
    </p:spTree>
    <p:extLst>
      <p:ext uri="{BB962C8B-B14F-4D97-AF65-F5344CB8AC3E}">
        <p14:creationId xmlns:p14="http://schemas.microsoft.com/office/powerpoint/2010/main" val="8308398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66802" y="398585"/>
            <a:ext cx="8596668" cy="1320800"/>
          </a:xfrm>
        </p:spPr>
        <p:txBody>
          <a:bodyPr>
            <a:normAutofit/>
          </a:bodyPr>
          <a:lstStyle/>
          <a:p>
            <a:r>
              <a:rPr lang="fr-FR" b="1" dirty="0" smtClean="0"/>
              <a:t>En résumé </a:t>
            </a:r>
            <a:r>
              <a:rPr lang="fr-FR" dirty="0" smtClean="0"/>
              <a:t>: les NEC recommandées pour des races bouchères</a:t>
            </a:r>
            <a:endParaRPr lang="fr-FR" dirty="0"/>
          </a:p>
        </p:txBody>
      </p:sp>
      <p:sp>
        <p:nvSpPr>
          <p:cNvPr id="3" name="Espace réservé du contenu 2"/>
          <p:cNvSpPr>
            <a:spLocks noGrp="1"/>
          </p:cNvSpPr>
          <p:nvPr>
            <p:ph idx="1"/>
          </p:nvPr>
        </p:nvSpPr>
        <p:spPr>
          <a:xfrm>
            <a:off x="667286" y="1989767"/>
            <a:ext cx="9732758" cy="3880773"/>
          </a:xfrm>
          <a:solidFill>
            <a:schemeClr val="bg1"/>
          </a:solidFill>
        </p:spPr>
        <p:txBody>
          <a:bodyPr>
            <a:noAutofit/>
          </a:bodyPr>
          <a:lstStyle/>
          <a:p>
            <a:r>
              <a:rPr lang="fr-FR" sz="2400" b="1" dirty="0"/>
              <a:t> NEC à la mise à la reproduction</a:t>
            </a:r>
          </a:p>
          <a:p>
            <a:pPr lvl="2"/>
            <a:r>
              <a:rPr lang="fr-FR" sz="2000" dirty="0"/>
              <a:t> </a:t>
            </a:r>
            <a:r>
              <a:rPr lang="fr-FR" sz="2000" b="1" dirty="0">
                <a:solidFill>
                  <a:srgbClr val="00B050"/>
                </a:solidFill>
              </a:rPr>
              <a:t>2 à 2,5 </a:t>
            </a:r>
            <a:r>
              <a:rPr lang="fr-FR" sz="2000" dirty="0"/>
              <a:t>en lutte naturelle avec prise d’état nécessaire</a:t>
            </a:r>
          </a:p>
          <a:p>
            <a:pPr lvl="2"/>
            <a:r>
              <a:rPr lang="fr-FR" sz="2000" dirty="0"/>
              <a:t> </a:t>
            </a:r>
            <a:r>
              <a:rPr lang="fr-FR" sz="2000" b="1" dirty="0">
                <a:solidFill>
                  <a:srgbClr val="00B050"/>
                </a:solidFill>
              </a:rPr>
              <a:t>≥ 3 </a:t>
            </a:r>
            <a:r>
              <a:rPr lang="fr-FR" sz="2000" dirty="0"/>
              <a:t>en lutte naturelle (prise d’état facultative)</a:t>
            </a:r>
          </a:p>
          <a:p>
            <a:pPr lvl="2"/>
            <a:r>
              <a:rPr lang="fr-FR" sz="2000" b="1" dirty="0">
                <a:solidFill>
                  <a:srgbClr val="00B050"/>
                </a:solidFill>
              </a:rPr>
              <a:t> 3,5 à 4 </a:t>
            </a:r>
            <a:r>
              <a:rPr lang="fr-FR" sz="2000" dirty="0"/>
              <a:t>en contre-saison avec synchronisation des chaleurs</a:t>
            </a:r>
          </a:p>
          <a:p>
            <a:endParaRPr lang="fr-FR" dirty="0"/>
          </a:p>
          <a:p>
            <a:r>
              <a:rPr lang="fr-FR" sz="2400" b="1" dirty="0" smtClean="0"/>
              <a:t>Pour </a:t>
            </a:r>
            <a:r>
              <a:rPr lang="fr-FR" sz="2400" b="1" dirty="0"/>
              <a:t>grouper les agnelages </a:t>
            </a:r>
            <a:r>
              <a:rPr lang="fr-FR" sz="2400" dirty="0"/>
              <a:t>: NEC de mise à la reproduction </a:t>
            </a:r>
            <a:r>
              <a:rPr lang="fr-FR" sz="2400" b="1" dirty="0">
                <a:solidFill>
                  <a:srgbClr val="00B050"/>
                </a:solidFill>
              </a:rPr>
              <a:t>≥ 3</a:t>
            </a:r>
          </a:p>
          <a:p>
            <a:endParaRPr lang="fr-FR" dirty="0"/>
          </a:p>
          <a:p>
            <a:r>
              <a:rPr lang="fr-FR" sz="2400" dirty="0"/>
              <a:t> </a:t>
            </a:r>
            <a:r>
              <a:rPr lang="fr-FR" sz="2400" b="1" dirty="0"/>
              <a:t>NEC à la mise-bas </a:t>
            </a:r>
            <a:r>
              <a:rPr lang="fr-FR" sz="2400" dirty="0"/>
              <a:t>: </a:t>
            </a:r>
            <a:r>
              <a:rPr lang="fr-FR" sz="2400" b="1" dirty="0">
                <a:solidFill>
                  <a:srgbClr val="00B050"/>
                </a:solidFill>
              </a:rPr>
              <a:t>3 à 3,5 </a:t>
            </a:r>
            <a:r>
              <a:rPr lang="fr-FR" sz="2400" dirty="0"/>
              <a:t>selon la taille de portée </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10439671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00860" y="2086708"/>
            <a:ext cx="8596668" cy="1320800"/>
          </a:xfrm>
        </p:spPr>
        <p:txBody>
          <a:bodyPr>
            <a:noAutofit/>
          </a:bodyPr>
          <a:lstStyle/>
          <a:p>
            <a:pPr algn="ctr"/>
            <a:r>
              <a:rPr lang="fr-FR" sz="4400" b="1" dirty="0">
                <a:solidFill>
                  <a:srgbClr val="00B050"/>
                </a:solidFill>
              </a:rPr>
              <a:t>La NEC, </a:t>
            </a:r>
            <a:r>
              <a:rPr lang="fr-FR" sz="4400" b="1" dirty="0" smtClean="0">
                <a:solidFill>
                  <a:srgbClr val="00B050"/>
                </a:solidFill>
              </a:rPr>
              <a:t/>
            </a:r>
            <a:br>
              <a:rPr lang="fr-FR" sz="4400" b="1" dirty="0" smtClean="0">
                <a:solidFill>
                  <a:srgbClr val="00B050"/>
                </a:solidFill>
              </a:rPr>
            </a:br>
            <a:r>
              <a:rPr lang="fr-FR" sz="4400" b="1" dirty="0" smtClean="0">
                <a:solidFill>
                  <a:srgbClr val="00B050"/>
                </a:solidFill>
              </a:rPr>
              <a:t>un </a:t>
            </a:r>
            <a:r>
              <a:rPr lang="fr-FR" sz="4400" b="1" dirty="0">
                <a:solidFill>
                  <a:srgbClr val="00B050"/>
                </a:solidFill>
              </a:rPr>
              <a:t>outil de pilotage </a:t>
            </a:r>
            <a:r>
              <a:rPr lang="fr-FR" sz="4400" b="1" dirty="0" smtClean="0">
                <a:solidFill>
                  <a:srgbClr val="00B050"/>
                </a:solidFill>
              </a:rPr>
              <a:t/>
            </a:r>
            <a:br>
              <a:rPr lang="fr-FR" sz="4400" b="1" dirty="0" smtClean="0">
                <a:solidFill>
                  <a:srgbClr val="00B050"/>
                </a:solidFill>
              </a:rPr>
            </a:br>
            <a:r>
              <a:rPr lang="fr-FR" sz="4400" b="1" dirty="0" smtClean="0">
                <a:solidFill>
                  <a:srgbClr val="00B050"/>
                </a:solidFill>
              </a:rPr>
              <a:t>qui </a:t>
            </a:r>
            <a:r>
              <a:rPr lang="fr-FR" sz="4400" b="1" dirty="0">
                <a:solidFill>
                  <a:srgbClr val="00B050"/>
                </a:solidFill>
              </a:rPr>
              <a:t>peut rapporter gros…</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34751393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45790" y="2524630"/>
            <a:ext cx="8970651" cy="1646302"/>
          </a:xfrm>
        </p:spPr>
        <p:txBody>
          <a:bodyPr/>
          <a:lstStyle/>
          <a:p>
            <a:pPr algn="ctr">
              <a:spcBef>
                <a:spcPts val="1200"/>
              </a:spcBef>
            </a:pPr>
            <a:r>
              <a:rPr lang="fr-FR" sz="4400" b="1" dirty="0"/>
              <a:t>Des brebis en bon état à la mise à la reproduction et à l’agnelage pour améliorer leur productivité</a:t>
            </a:r>
            <a:br>
              <a:rPr lang="fr-FR" sz="4400" b="1" dirty="0"/>
            </a:br>
            <a:endParaRPr lang="fr-FR" sz="2800" b="1" dirty="0"/>
          </a:p>
        </p:txBody>
      </p:sp>
      <p:sp>
        <p:nvSpPr>
          <p:cNvPr id="3" name="Sous-titre 2"/>
          <p:cNvSpPr>
            <a:spLocks noGrp="1"/>
          </p:cNvSpPr>
          <p:nvPr>
            <p:ph type="subTitle" idx="1"/>
          </p:nvPr>
        </p:nvSpPr>
        <p:spPr>
          <a:xfrm>
            <a:off x="1006458" y="4276464"/>
            <a:ext cx="9486840" cy="1096899"/>
          </a:xfrm>
        </p:spPr>
        <p:txBody>
          <a:bodyPr>
            <a:normAutofit/>
          </a:bodyPr>
          <a:lstStyle/>
          <a:p>
            <a:pPr algn="l"/>
            <a:r>
              <a:rPr lang="fr-FR" dirty="0"/>
              <a:t>Par Cécile </a:t>
            </a:r>
            <a:r>
              <a:rPr lang="fr-FR" dirty="0" err="1"/>
              <a:t>Valadier</a:t>
            </a:r>
            <a:r>
              <a:rPr lang="fr-FR" dirty="0"/>
              <a:t> </a:t>
            </a:r>
            <a:r>
              <a:rPr lang="fr-FR" dirty="0" smtClean="0"/>
              <a:t>(</a:t>
            </a:r>
            <a:r>
              <a:rPr lang="fr-FR" dirty="0"/>
              <a:t>stagiaire à l’Institut de l’Elevage, sur le site expérimental du Mourier</a:t>
            </a:r>
            <a:r>
              <a:rPr lang="fr-FR" dirty="0" smtClean="0"/>
              <a:t>)</a:t>
            </a:r>
            <a:r>
              <a:rPr lang="fr-FR" dirty="0"/>
              <a:t/>
            </a:r>
            <a:br>
              <a:rPr lang="fr-FR" dirty="0"/>
            </a:br>
            <a:r>
              <a:rPr lang="fr-FR" dirty="0" smtClean="0"/>
              <a:t>et </a:t>
            </a:r>
            <a:r>
              <a:rPr lang="fr-FR" dirty="0"/>
              <a:t>Laurence Sagot (Institut de l’Elevage/CIIRPO) </a:t>
            </a:r>
            <a:r>
              <a:rPr lang="fr-FR" dirty="0">
                <a:solidFill>
                  <a:schemeClr val="accent2">
                    <a:lumMod val="75000"/>
                  </a:schemeClr>
                </a:solidFill>
              </a:rPr>
              <a:t>laurence.sagot@idele.fr</a:t>
            </a:r>
          </a:p>
        </p:txBody>
      </p:sp>
      <p:pic>
        <p:nvPicPr>
          <p:cNvPr id="13" name="Image 12"/>
          <p:cNvPicPr>
            <a:picLocks noChangeAspect="1"/>
          </p:cNvPicPr>
          <p:nvPr/>
        </p:nvPicPr>
        <p:blipFill>
          <a:blip r:embed="rId3">
            <a:duotone>
              <a:schemeClr val="accent2">
                <a:shade val="45000"/>
                <a:satMod val="135000"/>
              </a:schemeClr>
              <a:prstClr val="white"/>
            </a:duotone>
          </a:blip>
          <a:stretch>
            <a:fillRect/>
          </a:stretch>
        </p:blipFill>
        <p:spPr>
          <a:xfrm>
            <a:off x="273300" y="4193234"/>
            <a:ext cx="814449" cy="756274"/>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245102"/>
            <a:ext cx="8596668" cy="1320800"/>
          </a:xfrm>
        </p:spPr>
        <p:txBody>
          <a:bodyPr>
            <a:noAutofit/>
          </a:bodyPr>
          <a:lstStyle/>
          <a:p>
            <a:r>
              <a:rPr lang="fr-FR" dirty="0"/>
              <a:t>Une productivité numérique augmentée avec des brebis en bon état</a:t>
            </a:r>
          </a:p>
        </p:txBody>
      </p:sp>
      <p:sp>
        <p:nvSpPr>
          <p:cNvPr id="3" name="Espace réservé du contenu 2"/>
          <p:cNvSpPr>
            <a:spLocks noGrp="1"/>
          </p:cNvSpPr>
          <p:nvPr>
            <p:ph idx="1"/>
          </p:nvPr>
        </p:nvSpPr>
        <p:spPr>
          <a:xfrm>
            <a:off x="451951" y="1674647"/>
            <a:ext cx="9047434" cy="4720594"/>
          </a:xfrm>
        </p:spPr>
        <p:txBody>
          <a:bodyPr/>
          <a:lstStyle/>
          <a:p>
            <a:r>
              <a:rPr lang="fr-FR" dirty="0" smtClean="0"/>
              <a:t>Nombre d’agneaux vendus ou conservés / brebis </a:t>
            </a:r>
            <a:endParaRPr lang="fr-FR"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20</a:t>
            </a:fld>
            <a:endParaRPr lang="en-US" dirty="0"/>
          </a:p>
        </p:txBody>
      </p:sp>
      <p:pic>
        <p:nvPicPr>
          <p:cNvPr id="5" name="Image 4"/>
          <p:cNvPicPr>
            <a:picLocks noChangeAspect="1"/>
          </p:cNvPicPr>
          <p:nvPr/>
        </p:nvPicPr>
        <p:blipFill>
          <a:blip r:embed="rId3"/>
          <a:stretch>
            <a:fillRect/>
          </a:stretch>
        </p:blipFill>
        <p:spPr>
          <a:xfrm>
            <a:off x="3039528" y="2870991"/>
            <a:ext cx="6858000" cy="3524250"/>
          </a:xfrm>
          <a:prstGeom prst="rect">
            <a:avLst/>
          </a:prstGeom>
        </p:spPr>
      </p:pic>
    </p:spTree>
    <p:extLst>
      <p:ext uri="{BB962C8B-B14F-4D97-AF65-F5344CB8AC3E}">
        <p14:creationId xmlns:p14="http://schemas.microsoft.com/office/powerpoint/2010/main" val="2334562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293991"/>
            <a:ext cx="8596668" cy="1320800"/>
          </a:xfrm>
        </p:spPr>
        <p:txBody>
          <a:bodyPr>
            <a:noAutofit/>
          </a:bodyPr>
          <a:lstStyle/>
          <a:p>
            <a:r>
              <a:rPr lang="fr-FR" dirty="0"/>
              <a:t>Une productivité pondérale augmentée avec des brebis en bon état</a:t>
            </a:r>
          </a:p>
        </p:txBody>
      </p:sp>
      <p:sp>
        <p:nvSpPr>
          <p:cNvPr id="3" name="Espace réservé du contenu 2"/>
          <p:cNvSpPr>
            <a:spLocks noGrp="1"/>
          </p:cNvSpPr>
          <p:nvPr>
            <p:ph idx="1"/>
          </p:nvPr>
        </p:nvSpPr>
        <p:spPr>
          <a:xfrm>
            <a:off x="747672" y="1635578"/>
            <a:ext cx="8596668" cy="3880773"/>
          </a:xfrm>
        </p:spPr>
        <p:txBody>
          <a:bodyPr/>
          <a:lstStyle/>
          <a:p>
            <a:r>
              <a:rPr lang="fr-FR" dirty="0"/>
              <a:t>k</a:t>
            </a:r>
            <a:r>
              <a:rPr lang="fr-FR" dirty="0" smtClean="0"/>
              <a:t>g d’agneaux (poids vif) / brebis à 30 jours d’âge</a:t>
            </a:r>
            <a:endParaRPr lang="fr-FR"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21</a:t>
            </a:fld>
            <a:endParaRPr lang="en-US" dirty="0"/>
          </a:p>
        </p:txBody>
      </p:sp>
      <p:pic>
        <p:nvPicPr>
          <p:cNvPr id="5" name="Image 4"/>
          <p:cNvPicPr>
            <a:picLocks noChangeAspect="1"/>
          </p:cNvPicPr>
          <p:nvPr/>
        </p:nvPicPr>
        <p:blipFill>
          <a:blip r:embed="rId3"/>
          <a:stretch>
            <a:fillRect/>
          </a:stretch>
        </p:blipFill>
        <p:spPr>
          <a:xfrm>
            <a:off x="1918753" y="2323071"/>
            <a:ext cx="8859931" cy="4238368"/>
          </a:xfrm>
          <a:prstGeom prst="rect">
            <a:avLst/>
          </a:prstGeom>
        </p:spPr>
      </p:pic>
    </p:spTree>
    <p:extLst>
      <p:ext uri="{BB962C8B-B14F-4D97-AF65-F5344CB8AC3E}">
        <p14:creationId xmlns:p14="http://schemas.microsoft.com/office/powerpoint/2010/main" val="32822671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7431" y="290675"/>
            <a:ext cx="8596668" cy="1320800"/>
          </a:xfrm>
        </p:spPr>
        <p:txBody>
          <a:bodyPr>
            <a:noAutofit/>
          </a:bodyPr>
          <a:lstStyle/>
          <a:p>
            <a:pPr>
              <a:defRPr/>
            </a:pPr>
            <a:r>
              <a:rPr lang="fr-FR" sz="2800" b="1" dirty="0">
                <a:solidFill>
                  <a:srgbClr val="00B050"/>
                </a:solidFill>
              </a:rPr>
              <a:t>Pour en savoir plus </a:t>
            </a:r>
            <a:r>
              <a:rPr lang="fr-FR" sz="2800" dirty="0">
                <a:solidFill>
                  <a:srgbClr val="00B050"/>
                </a:solidFill>
              </a:rPr>
              <a:t>:</a:t>
            </a:r>
            <a:r>
              <a:rPr lang="fr-FR" sz="2800" dirty="0"/>
              <a:t> </a:t>
            </a:r>
            <a:r>
              <a:rPr lang="fr-FR" sz="2800" dirty="0">
                <a:solidFill>
                  <a:schemeClr val="tx1"/>
                </a:solidFill>
              </a:rPr>
              <a:t>des fiches techniques </a:t>
            </a:r>
            <a:r>
              <a:rPr lang="fr-FR" altLang="fr-FR" sz="2800" dirty="0">
                <a:solidFill>
                  <a:schemeClr val="tx1"/>
                </a:solidFill>
              </a:rPr>
              <a:t>sur </a:t>
            </a:r>
            <a:r>
              <a:rPr lang="fr-FR" altLang="fr-FR" sz="2800" u="sng" dirty="0">
                <a:solidFill>
                  <a:schemeClr val="accent2">
                    <a:lumMod val="75000"/>
                  </a:schemeClr>
                </a:solidFill>
                <a:hlinkClick r:id="rId2"/>
              </a:rPr>
              <a:t>www.idele.fr</a:t>
            </a:r>
            <a:r>
              <a:rPr lang="fr-FR" altLang="fr-FR" sz="2800" dirty="0"/>
              <a:t> </a:t>
            </a:r>
            <a:r>
              <a:rPr lang="fr-FR" altLang="fr-FR" sz="2800" dirty="0">
                <a:solidFill>
                  <a:schemeClr val="tx1"/>
                </a:solidFill>
              </a:rPr>
              <a:t>et </a:t>
            </a:r>
            <a:r>
              <a:rPr lang="fr-FR" altLang="fr-FR" sz="2800" u="sng" dirty="0">
                <a:hlinkClick r:id="rId3"/>
              </a:rPr>
              <a:t>www.inn-ovin.fr</a:t>
            </a:r>
            <a:r>
              <a:rPr lang="fr-FR" altLang="fr-FR" sz="2800" dirty="0"/>
              <a:t>. </a:t>
            </a:r>
            <a:br>
              <a:rPr lang="fr-FR" altLang="fr-FR" sz="2800" dirty="0"/>
            </a:br>
            <a:r>
              <a:rPr lang="fr-FR" sz="2800" dirty="0"/>
              <a:t>   </a:t>
            </a:r>
            <a:br>
              <a:rPr lang="fr-FR" sz="2800" dirty="0"/>
            </a:br>
            <a:endParaRPr lang="fr-FR" sz="2800" dirty="0"/>
          </a:p>
        </p:txBody>
      </p:sp>
      <p:sp>
        <p:nvSpPr>
          <p:cNvPr id="32771"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F40735A-31CE-42EC-8D79-0B8E830EBAD9}" type="slidenum">
              <a:rPr lang="fr-FR" altLang="fr-FR" smtClean="0"/>
              <a:pPr/>
              <a:t>22</a:t>
            </a:fld>
            <a:endParaRPr lang="fr-FR" altLang="fr-FR" smtClean="0"/>
          </a:p>
        </p:txBody>
      </p:sp>
      <p:pic>
        <p:nvPicPr>
          <p:cNvPr id="3" name="Imag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8788" y="1908215"/>
            <a:ext cx="2685814" cy="3817508"/>
          </a:xfrm>
          <a:prstGeom prst="rect">
            <a:avLst/>
          </a:prstGeom>
          <a:ln>
            <a:solidFill>
              <a:schemeClr val="bg1">
                <a:lumMod val="50000"/>
              </a:schemeClr>
            </a:solidFill>
          </a:ln>
        </p:spPr>
      </p:pic>
      <p:pic>
        <p:nvPicPr>
          <p:cNvPr id="4" name="Imag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75279" y="1908215"/>
            <a:ext cx="2686006" cy="3817781"/>
          </a:xfrm>
          <a:prstGeom prst="rect">
            <a:avLst/>
          </a:prstGeom>
          <a:ln>
            <a:solidFill>
              <a:schemeClr val="bg1">
                <a:lumMod val="50000"/>
              </a:schemeClr>
            </a:solidFill>
          </a:ln>
        </p:spPr>
      </p:pic>
      <p:pic>
        <p:nvPicPr>
          <p:cNvPr id="5" name="Imag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01962" y="1908215"/>
            <a:ext cx="2672257" cy="3817509"/>
          </a:xfrm>
          <a:prstGeom prst="rect">
            <a:avLst/>
          </a:prstGeom>
          <a:ln>
            <a:solidFill>
              <a:schemeClr val="bg1">
                <a:lumMod val="50000"/>
              </a:schemeClr>
            </a:solidFill>
          </a:ln>
        </p:spPr>
      </p:pic>
      <p:pic>
        <p:nvPicPr>
          <p:cNvPr id="6" name="Imag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746671" y="1908215"/>
            <a:ext cx="2710220" cy="3817509"/>
          </a:xfrm>
          <a:prstGeom prst="rect">
            <a:avLst/>
          </a:prstGeom>
          <a:ln>
            <a:solidFill>
              <a:schemeClr val="bg1">
                <a:lumMod val="50000"/>
              </a:schemeClr>
            </a:solidFill>
          </a:ln>
        </p:spPr>
      </p:pic>
    </p:spTree>
    <p:extLst>
      <p:ext uri="{BB962C8B-B14F-4D97-AF65-F5344CB8AC3E}">
        <p14:creationId xmlns:p14="http://schemas.microsoft.com/office/powerpoint/2010/main" val="30468541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4964" y="247859"/>
            <a:ext cx="10194983" cy="1320800"/>
          </a:xfrm>
        </p:spPr>
        <p:txBody>
          <a:bodyPr>
            <a:normAutofit fontScale="90000"/>
          </a:bodyPr>
          <a:lstStyle/>
          <a:p>
            <a:pPr>
              <a:defRPr/>
            </a:pPr>
            <a:r>
              <a:rPr lang="fr-FR" altLang="fr-FR" sz="4000" b="1" dirty="0">
                <a:solidFill>
                  <a:srgbClr val="00B050"/>
                </a:solidFill>
              </a:rPr>
              <a:t>Des visuels </a:t>
            </a:r>
            <a:r>
              <a:rPr lang="fr-FR" altLang="fr-FR" sz="4000" dirty="0"/>
              <a:t>pour vos réunions et journées techniques accompagnés d’une </a:t>
            </a:r>
            <a:r>
              <a:rPr lang="fr-FR" altLang="fr-FR" sz="4000" b="1" dirty="0">
                <a:solidFill>
                  <a:srgbClr val="00B050"/>
                </a:solidFill>
              </a:rPr>
              <a:t>fiche technique</a:t>
            </a:r>
            <a:r>
              <a:rPr lang="fr-FR" altLang="fr-FR" sz="2309" dirty="0"/>
              <a:t/>
            </a:r>
            <a:br>
              <a:rPr lang="fr-FR" altLang="fr-FR" sz="2309" dirty="0"/>
            </a:br>
            <a:r>
              <a:rPr lang="fr-FR" sz="2309" dirty="0"/>
              <a:t>   </a:t>
            </a:r>
            <a:br>
              <a:rPr lang="fr-FR" sz="2309" dirty="0"/>
            </a:br>
            <a:endParaRPr lang="fr-FR" sz="2309" dirty="0"/>
          </a:p>
        </p:txBody>
      </p:sp>
      <p:sp>
        <p:nvSpPr>
          <p:cNvPr id="32771"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F40735A-31CE-42EC-8D79-0B8E830EBAD9}" type="slidenum">
              <a:rPr lang="fr-FR" altLang="fr-FR" smtClean="0"/>
              <a:pPr/>
              <a:t>23</a:t>
            </a:fld>
            <a:endParaRPr lang="fr-FR" altLang="fr-FR" smtClean="0"/>
          </a:p>
        </p:txBody>
      </p:sp>
      <p:pic>
        <p:nvPicPr>
          <p:cNvPr id="4" name="Imag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50876" y="1688123"/>
            <a:ext cx="3504983" cy="4973934"/>
          </a:xfrm>
          <a:prstGeom prst="rect">
            <a:avLst/>
          </a:prstGeom>
          <a:ln>
            <a:solidFill>
              <a:schemeClr val="bg1">
                <a:lumMod val="50000"/>
              </a:schemeClr>
            </a:solidFill>
          </a:ln>
        </p:spPr>
      </p:pic>
      <p:pic>
        <p:nvPicPr>
          <p:cNvPr id="3" name="Imag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94303" y="2389150"/>
            <a:ext cx="5133067" cy="29867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743210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914496" y="3687067"/>
            <a:ext cx="2324702" cy="2451533"/>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2" name="Titre 1"/>
          <p:cNvSpPr>
            <a:spLocks noGrp="1"/>
          </p:cNvSpPr>
          <p:nvPr>
            <p:ph type="title"/>
          </p:nvPr>
        </p:nvSpPr>
        <p:spPr/>
        <p:txBody>
          <a:bodyPr/>
          <a:lstStyle/>
          <a:p>
            <a:r>
              <a:rPr lang="fr-FR" dirty="0" smtClean="0"/>
              <a:t>La Note d’Etat Corporel (NEC)</a:t>
            </a:r>
            <a:endParaRPr lang="fr-FR" dirty="0"/>
          </a:p>
        </p:txBody>
      </p:sp>
      <p:sp>
        <p:nvSpPr>
          <p:cNvPr id="3" name="Espace réservé du contenu 2"/>
          <p:cNvSpPr>
            <a:spLocks noGrp="1"/>
          </p:cNvSpPr>
          <p:nvPr>
            <p:ph idx="1"/>
          </p:nvPr>
        </p:nvSpPr>
        <p:spPr>
          <a:xfrm>
            <a:off x="677333" y="2160589"/>
            <a:ext cx="9725851" cy="1296289"/>
          </a:xfrm>
        </p:spPr>
        <p:txBody>
          <a:bodyPr>
            <a:noAutofit/>
          </a:bodyPr>
          <a:lstStyle/>
          <a:p>
            <a:r>
              <a:rPr lang="fr-FR" sz="2800" dirty="0"/>
              <a:t> </a:t>
            </a:r>
            <a:r>
              <a:rPr lang="fr-FR" sz="2800" dirty="0" smtClean="0"/>
              <a:t>Notation de </a:t>
            </a:r>
            <a:r>
              <a:rPr lang="fr-FR" sz="2800" dirty="0"/>
              <a:t>0 à 5, de très maigre à </a:t>
            </a:r>
            <a:r>
              <a:rPr lang="fr-FR" sz="2800" dirty="0" err="1"/>
              <a:t>suiffarde</a:t>
            </a:r>
            <a:endParaRPr lang="fr-FR" sz="2800" dirty="0"/>
          </a:p>
          <a:p>
            <a:endParaRPr lang="fr-FR" sz="600" dirty="0"/>
          </a:p>
          <a:p>
            <a:r>
              <a:rPr lang="fr-FR" sz="2800" dirty="0"/>
              <a:t> Palpation dorsale des animaux au niveau des </a:t>
            </a:r>
            <a:r>
              <a:rPr lang="fr-FR" sz="2800" dirty="0" smtClean="0"/>
              <a:t>lombaires</a:t>
            </a:r>
            <a:endParaRPr lang="fr-FR" sz="2800" dirty="0"/>
          </a:p>
          <a:p>
            <a:pPr marL="342892" lvl="1" indent="0">
              <a:buNone/>
            </a:pPr>
            <a:r>
              <a:rPr lang="fr-FR" sz="2400" dirty="0"/>
              <a:t> </a:t>
            </a:r>
          </a:p>
          <a:p>
            <a:pPr lvl="1"/>
            <a:endParaRPr lang="fr-FR" sz="2400" dirty="0"/>
          </a:p>
          <a:p>
            <a:pPr lvl="1"/>
            <a:endParaRPr lang="fr-FR" sz="2400" dirty="0"/>
          </a:p>
          <a:p>
            <a:endParaRPr lang="fr-FR" sz="2800" dirty="0"/>
          </a:p>
          <a:p>
            <a:endParaRPr lang="fr-FR" sz="2800"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3</a:t>
            </a:fld>
            <a:endParaRPr lang="en-US" dirty="0"/>
          </a:p>
        </p:txBody>
      </p:sp>
      <p:pic>
        <p:nvPicPr>
          <p:cNvPr id="7" name="Image 6"/>
          <p:cNvPicPr>
            <a:picLocks noChangeAspect="1"/>
          </p:cNvPicPr>
          <p:nvPr/>
        </p:nvPicPr>
        <p:blipFill>
          <a:blip r:embed="rId4"/>
          <a:stretch>
            <a:fillRect/>
          </a:stretch>
        </p:blipFill>
        <p:spPr>
          <a:xfrm>
            <a:off x="981537" y="3986980"/>
            <a:ext cx="6741884" cy="2213098"/>
          </a:xfrm>
          <a:prstGeom prst="rect">
            <a:avLst/>
          </a:prstGeom>
        </p:spPr>
      </p:pic>
      <p:sp>
        <p:nvSpPr>
          <p:cNvPr id="8" name="ZoneTexte 7"/>
          <p:cNvSpPr txBox="1"/>
          <p:nvPr/>
        </p:nvSpPr>
        <p:spPr>
          <a:xfrm rot="16200000">
            <a:off x="9064341" y="4552111"/>
            <a:ext cx="1943374" cy="276999"/>
          </a:xfrm>
          <a:prstGeom prst="rect">
            <a:avLst/>
          </a:prstGeom>
          <a:noFill/>
        </p:spPr>
        <p:txBody>
          <a:bodyPr wrap="square" rtlCol="0">
            <a:spAutoFit/>
          </a:bodyPr>
          <a:lstStyle/>
          <a:p>
            <a:r>
              <a:rPr lang="fr-FR" sz="1200" dirty="0">
                <a:solidFill>
                  <a:schemeClr val="bg1"/>
                </a:solidFill>
              </a:rPr>
              <a:t>(Source : CIIRPO)</a:t>
            </a:r>
          </a:p>
        </p:txBody>
      </p:sp>
      <p:sp>
        <p:nvSpPr>
          <p:cNvPr id="9" name="ZoneTexte 8"/>
          <p:cNvSpPr txBox="1"/>
          <p:nvPr/>
        </p:nvSpPr>
        <p:spPr>
          <a:xfrm rot="16200000">
            <a:off x="-128650" y="4374434"/>
            <a:ext cx="1943374" cy="276999"/>
          </a:xfrm>
          <a:prstGeom prst="rect">
            <a:avLst/>
          </a:prstGeom>
          <a:noFill/>
        </p:spPr>
        <p:txBody>
          <a:bodyPr wrap="square" rtlCol="0">
            <a:spAutoFit/>
          </a:bodyPr>
          <a:lstStyle/>
          <a:p>
            <a:r>
              <a:rPr lang="fr-FR" sz="1200" dirty="0"/>
              <a:t>(Source : CIIRPO)</a:t>
            </a:r>
          </a:p>
        </p:txBody>
      </p:sp>
    </p:spTree>
    <p:extLst>
      <p:ext uri="{BB962C8B-B14F-4D97-AF65-F5344CB8AC3E}">
        <p14:creationId xmlns:p14="http://schemas.microsoft.com/office/powerpoint/2010/main" val="14573195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66744" y="214120"/>
            <a:ext cx="9547412" cy="1320800"/>
          </a:xfrm>
        </p:spPr>
        <p:txBody>
          <a:bodyPr/>
          <a:lstStyle/>
          <a:p>
            <a:r>
              <a:rPr lang="fr-FR" dirty="0" smtClean="0"/>
              <a:t>Les 4 classes de NEC les plus rencontrées</a:t>
            </a:r>
            <a:endParaRPr lang="fr-FR"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4</a:t>
            </a:fld>
            <a:endParaRPr lang="en-US" dirty="0"/>
          </a:p>
        </p:txBody>
      </p:sp>
      <p:pic>
        <p:nvPicPr>
          <p:cNvPr id="5" name="Imag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86188" y="1082684"/>
            <a:ext cx="3597366" cy="2699834"/>
          </a:xfrm>
          <a:prstGeom prst="rect">
            <a:avLst/>
          </a:prstGeom>
        </p:spPr>
      </p:pic>
      <p:pic>
        <p:nvPicPr>
          <p:cNvPr id="6" name="Imag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65519" y="1050865"/>
            <a:ext cx="3342822" cy="2967463"/>
          </a:xfrm>
          <a:prstGeom prst="rect">
            <a:avLst/>
          </a:prstGeom>
        </p:spPr>
      </p:pic>
      <p:pic>
        <p:nvPicPr>
          <p:cNvPr id="7" name="Imag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24357" y="3805358"/>
            <a:ext cx="3531776" cy="3054117"/>
          </a:xfrm>
          <a:prstGeom prst="rect">
            <a:avLst/>
          </a:prstGeom>
        </p:spPr>
      </p:pic>
      <p:pic>
        <p:nvPicPr>
          <p:cNvPr id="8" name="Imag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38098" y="3992069"/>
            <a:ext cx="3469134" cy="2680694"/>
          </a:xfrm>
          <a:prstGeom prst="rect">
            <a:avLst/>
          </a:prstGeom>
        </p:spPr>
      </p:pic>
      <p:sp>
        <p:nvSpPr>
          <p:cNvPr id="3" name="ZoneTexte 2"/>
          <p:cNvSpPr txBox="1"/>
          <p:nvPr/>
        </p:nvSpPr>
        <p:spPr>
          <a:xfrm>
            <a:off x="1457838" y="2873215"/>
            <a:ext cx="3036233" cy="369332"/>
          </a:xfrm>
          <a:prstGeom prst="rect">
            <a:avLst/>
          </a:prstGeom>
          <a:solidFill>
            <a:schemeClr val="accent1"/>
          </a:solidFill>
          <a:effectLst>
            <a:outerShdw blurRad="50800" dist="38100" dir="10800000" algn="r" rotWithShape="0">
              <a:prstClr val="black">
                <a:alpha val="40000"/>
              </a:prstClr>
            </a:outerShdw>
          </a:effectLst>
        </p:spPr>
        <p:txBody>
          <a:bodyPr wrap="square" rtlCol="0">
            <a:spAutoFit/>
          </a:bodyPr>
          <a:lstStyle/>
          <a:p>
            <a:r>
              <a:rPr lang="fr-FR" b="1" dirty="0" smtClean="0">
                <a:solidFill>
                  <a:schemeClr val="bg1"/>
                </a:solidFill>
              </a:rPr>
              <a:t>Note 1 </a:t>
            </a:r>
            <a:r>
              <a:rPr lang="fr-FR" dirty="0" smtClean="0">
                <a:solidFill>
                  <a:schemeClr val="bg1"/>
                </a:solidFill>
              </a:rPr>
              <a:t>: brebis très maigre</a:t>
            </a:r>
            <a:endParaRPr lang="fr-FR" dirty="0">
              <a:solidFill>
                <a:schemeClr val="bg1"/>
              </a:solidFill>
            </a:endParaRPr>
          </a:p>
        </p:txBody>
      </p:sp>
      <p:sp>
        <p:nvSpPr>
          <p:cNvPr id="9" name="ZoneTexte 8"/>
          <p:cNvSpPr txBox="1"/>
          <p:nvPr/>
        </p:nvSpPr>
        <p:spPr>
          <a:xfrm>
            <a:off x="5192940" y="2802189"/>
            <a:ext cx="3415401" cy="369332"/>
          </a:xfrm>
          <a:prstGeom prst="rect">
            <a:avLst/>
          </a:prstGeom>
          <a:solidFill>
            <a:schemeClr val="accent1"/>
          </a:solidFill>
          <a:effectLst>
            <a:outerShdw blurRad="50800" dist="38100" dir="10800000" algn="r" rotWithShape="0">
              <a:prstClr val="black">
                <a:alpha val="40000"/>
              </a:prstClr>
            </a:outerShdw>
          </a:effectLst>
        </p:spPr>
        <p:txBody>
          <a:bodyPr wrap="square" rtlCol="0">
            <a:spAutoFit/>
          </a:bodyPr>
          <a:lstStyle/>
          <a:p>
            <a:r>
              <a:rPr lang="fr-FR" b="1" dirty="0" smtClean="0">
                <a:solidFill>
                  <a:schemeClr val="bg1"/>
                </a:solidFill>
              </a:rPr>
              <a:t>Note 2 </a:t>
            </a:r>
            <a:r>
              <a:rPr lang="fr-FR" dirty="0" smtClean="0">
                <a:solidFill>
                  <a:schemeClr val="bg1"/>
                </a:solidFill>
              </a:rPr>
              <a:t>: brebis assez maigre</a:t>
            </a:r>
            <a:endParaRPr lang="fr-FR" dirty="0">
              <a:solidFill>
                <a:schemeClr val="bg1"/>
              </a:solidFill>
            </a:endParaRPr>
          </a:p>
        </p:txBody>
      </p:sp>
      <p:sp>
        <p:nvSpPr>
          <p:cNvPr id="10" name="ZoneTexte 9"/>
          <p:cNvSpPr txBox="1"/>
          <p:nvPr/>
        </p:nvSpPr>
        <p:spPr>
          <a:xfrm>
            <a:off x="5265519" y="5794210"/>
            <a:ext cx="3426305" cy="369332"/>
          </a:xfrm>
          <a:prstGeom prst="rect">
            <a:avLst/>
          </a:prstGeom>
          <a:solidFill>
            <a:schemeClr val="accent1"/>
          </a:solidFill>
          <a:effectLst>
            <a:outerShdw blurRad="50800" dist="38100" dir="10800000" algn="r" rotWithShape="0">
              <a:prstClr val="black">
                <a:alpha val="40000"/>
              </a:prstClr>
            </a:outerShdw>
          </a:effectLst>
        </p:spPr>
        <p:txBody>
          <a:bodyPr wrap="square" rtlCol="0">
            <a:spAutoFit/>
          </a:bodyPr>
          <a:lstStyle/>
          <a:p>
            <a:r>
              <a:rPr lang="fr-FR" b="1" dirty="0" smtClean="0">
                <a:solidFill>
                  <a:schemeClr val="bg1"/>
                </a:solidFill>
              </a:rPr>
              <a:t>Note 4 </a:t>
            </a:r>
            <a:r>
              <a:rPr lang="fr-FR" dirty="0" smtClean="0">
                <a:solidFill>
                  <a:schemeClr val="bg1"/>
                </a:solidFill>
              </a:rPr>
              <a:t>: brebis grasse</a:t>
            </a:r>
            <a:endParaRPr lang="fr-FR" dirty="0">
              <a:solidFill>
                <a:schemeClr val="bg1"/>
              </a:solidFill>
            </a:endParaRPr>
          </a:p>
        </p:txBody>
      </p:sp>
      <p:sp>
        <p:nvSpPr>
          <p:cNvPr id="11" name="ZoneTexte 10"/>
          <p:cNvSpPr txBox="1"/>
          <p:nvPr/>
        </p:nvSpPr>
        <p:spPr>
          <a:xfrm>
            <a:off x="1508949" y="5609544"/>
            <a:ext cx="3237627" cy="369332"/>
          </a:xfrm>
          <a:prstGeom prst="rect">
            <a:avLst/>
          </a:prstGeom>
          <a:solidFill>
            <a:schemeClr val="accent1"/>
          </a:solidFill>
          <a:effectLst>
            <a:outerShdw blurRad="50800" dist="38100" dir="10800000" algn="r" rotWithShape="0">
              <a:prstClr val="black">
                <a:alpha val="40000"/>
              </a:prstClr>
            </a:outerShdw>
          </a:effectLst>
        </p:spPr>
        <p:txBody>
          <a:bodyPr wrap="square" rtlCol="0">
            <a:spAutoFit/>
          </a:bodyPr>
          <a:lstStyle/>
          <a:p>
            <a:r>
              <a:rPr lang="fr-FR" b="1" dirty="0" smtClean="0">
                <a:solidFill>
                  <a:schemeClr val="bg1"/>
                </a:solidFill>
              </a:rPr>
              <a:t>Note 3 </a:t>
            </a:r>
            <a:r>
              <a:rPr lang="fr-FR" dirty="0" smtClean="0">
                <a:solidFill>
                  <a:schemeClr val="bg1"/>
                </a:solidFill>
              </a:rPr>
              <a:t>: brebis en état</a:t>
            </a:r>
            <a:endParaRPr lang="fr-FR" dirty="0">
              <a:solidFill>
                <a:schemeClr val="bg1"/>
              </a:solidFill>
            </a:endParaRPr>
          </a:p>
        </p:txBody>
      </p:sp>
    </p:spTree>
    <p:extLst>
      <p:ext uri="{BB962C8B-B14F-4D97-AF65-F5344CB8AC3E}">
        <p14:creationId xmlns:p14="http://schemas.microsoft.com/office/powerpoint/2010/main" val="8303831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L’étude réalisée</a:t>
            </a:r>
            <a:endParaRPr lang="fr-FR" dirty="0"/>
          </a:p>
        </p:txBody>
      </p:sp>
      <p:sp>
        <p:nvSpPr>
          <p:cNvPr id="3" name="Espace réservé du contenu 2"/>
          <p:cNvSpPr>
            <a:spLocks noGrp="1"/>
          </p:cNvSpPr>
          <p:nvPr>
            <p:ph idx="1"/>
          </p:nvPr>
        </p:nvSpPr>
        <p:spPr>
          <a:xfrm>
            <a:off x="677334" y="1826146"/>
            <a:ext cx="9712662" cy="3880773"/>
          </a:xfrm>
        </p:spPr>
        <p:txBody>
          <a:bodyPr>
            <a:noAutofit/>
          </a:bodyPr>
          <a:lstStyle/>
          <a:p>
            <a:r>
              <a:rPr lang="fr-FR" sz="2400" dirty="0"/>
              <a:t> Brebis de race Mouton Vendéen </a:t>
            </a:r>
          </a:p>
          <a:p>
            <a:endParaRPr lang="fr-FR" sz="1050" dirty="0"/>
          </a:p>
          <a:p>
            <a:r>
              <a:rPr lang="fr-FR" sz="2400" dirty="0"/>
              <a:t> 2 modes de mise à la reproduction</a:t>
            </a:r>
          </a:p>
          <a:p>
            <a:pPr lvl="1"/>
            <a:r>
              <a:rPr lang="fr-FR" sz="2000" dirty="0"/>
              <a:t> Lutte naturelle d’automne</a:t>
            </a:r>
          </a:p>
          <a:p>
            <a:pPr lvl="1"/>
            <a:r>
              <a:rPr lang="fr-FR" sz="2000" dirty="0"/>
              <a:t> Synchronisation et IA de printemps</a:t>
            </a:r>
          </a:p>
          <a:p>
            <a:pPr marL="0" indent="0">
              <a:buNone/>
            </a:pPr>
            <a:endParaRPr lang="fr-FR" sz="1050" dirty="0"/>
          </a:p>
          <a:p>
            <a:endParaRPr lang="fr-FR" sz="1050" dirty="0">
              <a:sym typeface="Wingdings" panose="05000000000000000000" pitchFamily="2" charset="2"/>
            </a:endParaRPr>
          </a:p>
          <a:p>
            <a:r>
              <a:rPr lang="fr-FR" sz="2400" dirty="0">
                <a:sym typeface="Wingdings" panose="05000000000000000000" pitchFamily="2" charset="2"/>
              </a:rPr>
              <a:t> 15 ans d’enregistrement (2000 à 2014)</a:t>
            </a:r>
          </a:p>
          <a:p>
            <a:pPr lvl="2"/>
            <a:r>
              <a:rPr lang="fr-FR" sz="2000" dirty="0">
                <a:sym typeface="Wingdings" panose="05000000000000000000" pitchFamily="2" charset="2"/>
              </a:rPr>
              <a:t> </a:t>
            </a:r>
            <a:r>
              <a:rPr lang="fr-FR" sz="2000" dirty="0" smtClean="0">
                <a:sym typeface="Wingdings" panose="05000000000000000000" pitchFamily="2" charset="2"/>
              </a:rPr>
              <a:t>3321 observations en lutte naturelle d’automne</a:t>
            </a:r>
          </a:p>
          <a:p>
            <a:pPr lvl="2"/>
            <a:r>
              <a:rPr lang="fr-FR" sz="2000" dirty="0">
                <a:sym typeface="Wingdings" panose="05000000000000000000" pitchFamily="2" charset="2"/>
              </a:rPr>
              <a:t> </a:t>
            </a:r>
            <a:r>
              <a:rPr lang="fr-FR" sz="2000" dirty="0" smtClean="0">
                <a:sym typeface="Wingdings" panose="05000000000000000000" pitchFamily="2" charset="2"/>
              </a:rPr>
              <a:t>2597 observations en synchronisation des chaleurs au printemps</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10" name="Image 9"/>
          <p:cNvPicPr>
            <a:picLocks noChangeAspect="1"/>
          </p:cNvPicPr>
          <p:nvPr/>
        </p:nvPicPr>
        <p:blipFill>
          <a:blip r:embed="rId3"/>
          <a:stretch>
            <a:fillRect/>
          </a:stretch>
        </p:blipFill>
        <p:spPr>
          <a:xfrm>
            <a:off x="6409413" y="803868"/>
            <a:ext cx="3829785" cy="2962663"/>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7" name="ZoneTexte 6"/>
          <p:cNvSpPr txBox="1"/>
          <p:nvPr/>
        </p:nvSpPr>
        <p:spPr>
          <a:xfrm rot="16200000">
            <a:off x="8925841" y="1791900"/>
            <a:ext cx="1943374" cy="276999"/>
          </a:xfrm>
          <a:prstGeom prst="rect">
            <a:avLst/>
          </a:prstGeom>
          <a:noFill/>
        </p:spPr>
        <p:txBody>
          <a:bodyPr wrap="square" rtlCol="0">
            <a:spAutoFit/>
          </a:bodyPr>
          <a:lstStyle/>
          <a:p>
            <a:r>
              <a:rPr lang="fr-FR" sz="1200" dirty="0">
                <a:solidFill>
                  <a:schemeClr val="bg1"/>
                </a:solidFill>
              </a:rPr>
              <a:t>(Source : CIIRPO)</a:t>
            </a:r>
          </a:p>
        </p:txBody>
      </p:sp>
    </p:spTree>
    <p:extLst>
      <p:ext uri="{BB962C8B-B14F-4D97-AF65-F5344CB8AC3E}">
        <p14:creationId xmlns:p14="http://schemas.microsoft.com/office/powerpoint/2010/main" val="4462151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p:txBody>
          <a:bodyPr>
            <a:noAutofit/>
          </a:bodyPr>
          <a:lstStyle/>
          <a:p>
            <a:r>
              <a:rPr lang="fr-FR" dirty="0" smtClean="0"/>
              <a:t>Impact de la NEC sur les performances </a:t>
            </a:r>
            <a:r>
              <a:rPr lang="fr-FR" b="1" dirty="0" smtClean="0">
                <a:solidFill>
                  <a:schemeClr val="accent5"/>
                </a:solidFill>
              </a:rPr>
              <a:t>de reproduction</a:t>
            </a:r>
            <a:endParaRPr lang="fr-FR" b="1" dirty="0">
              <a:solidFill>
                <a:schemeClr val="accent5"/>
              </a:solidFill>
            </a:endParaRPr>
          </a:p>
        </p:txBody>
      </p:sp>
      <p:sp>
        <p:nvSpPr>
          <p:cNvPr id="3" name="Espace réservé du texte 2"/>
          <p:cNvSpPr>
            <a:spLocks noGrp="1"/>
          </p:cNvSpPr>
          <p:nvPr>
            <p:ph idx="1"/>
          </p:nvPr>
        </p:nvSpPr>
        <p:spPr/>
        <p:txBody>
          <a:bodyPr>
            <a:normAutofit/>
          </a:bodyPr>
          <a:lstStyle/>
          <a:p>
            <a:r>
              <a:rPr lang="fr-FR" sz="2400" dirty="0" smtClean="0"/>
              <a:t>Résultats</a:t>
            </a:r>
          </a:p>
          <a:p>
            <a:pPr lvl="1"/>
            <a:r>
              <a:rPr lang="fr-FR" sz="2200" b="1" dirty="0">
                <a:solidFill>
                  <a:srgbClr val="00B050"/>
                </a:solidFill>
              </a:rPr>
              <a:t>En lutte naturelle d’automne</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21953131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6222" y="381194"/>
            <a:ext cx="9320776" cy="1320800"/>
          </a:xfrm>
        </p:spPr>
        <p:txBody>
          <a:bodyPr>
            <a:noAutofit/>
          </a:bodyPr>
          <a:lstStyle/>
          <a:p>
            <a:r>
              <a:rPr lang="fr-FR" b="1" dirty="0">
                <a:solidFill>
                  <a:schemeClr val="accent5"/>
                </a:solidFill>
              </a:rPr>
              <a:t>Fertilité</a:t>
            </a:r>
            <a:r>
              <a:rPr lang="fr-FR" dirty="0"/>
              <a:t> : sur deux cycles de lutte, </a:t>
            </a:r>
            <a:r>
              <a:rPr lang="fr-FR" dirty="0" smtClean="0"/>
              <a:t/>
            </a:r>
            <a:br>
              <a:rPr lang="fr-FR" dirty="0" smtClean="0"/>
            </a:br>
            <a:r>
              <a:rPr lang="fr-FR" dirty="0" smtClean="0"/>
              <a:t>une </a:t>
            </a:r>
            <a:r>
              <a:rPr lang="fr-FR" dirty="0"/>
              <a:t>note de 2 ou plus à la mise en lutte </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7</a:t>
            </a:fld>
            <a:endParaRPr lang="en-US" dirty="0"/>
          </a:p>
        </p:txBody>
      </p:sp>
      <p:sp>
        <p:nvSpPr>
          <p:cNvPr id="11" name="Ellipse 10"/>
          <p:cNvSpPr/>
          <p:nvPr/>
        </p:nvSpPr>
        <p:spPr>
          <a:xfrm>
            <a:off x="8180749" y="2434892"/>
            <a:ext cx="2272288" cy="2105288"/>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fr-FR" sz="2800" dirty="0"/>
              <a:t>+ 10 %</a:t>
            </a:r>
          </a:p>
          <a:p>
            <a:pPr algn="ctr"/>
            <a:r>
              <a:rPr lang="fr-FR" sz="1600" dirty="0"/>
              <a:t>de fertilité sur les luttes naturelles d’automne*</a:t>
            </a:r>
          </a:p>
        </p:txBody>
      </p:sp>
      <p:sp>
        <p:nvSpPr>
          <p:cNvPr id="6" name="ZoneTexte 5"/>
          <p:cNvSpPr txBox="1"/>
          <p:nvPr/>
        </p:nvSpPr>
        <p:spPr>
          <a:xfrm>
            <a:off x="536135" y="6511122"/>
            <a:ext cx="6323316" cy="261610"/>
          </a:xfrm>
          <a:prstGeom prst="rect">
            <a:avLst/>
          </a:prstGeom>
          <a:noFill/>
        </p:spPr>
        <p:txBody>
          <a:bodyPr wrap="square" rtlCol="0">
            <a:spAutoFit/>
          </a:bodyPr>
          <a:lstStyle/>
          <a:p>
            <a:r>
              <a:rPr lang="fr-FR" sz="1100" dirty="0"/>
              <a:t>*entre des brebis avec une NEC de début de lutte &lt; 2 et des brebis avec une NEC ≥ 2 </a:t>
            </a:r>
          </a:p>
        </p:txBody>
      </p:sp>
      <p:sp>
        <p:nvSpPr>
          <p:cNvPr id="8" name="Rectangle 7"/>
          <p:cNvSpPr/>
          <p:nvPr/>
        </p:nvSpPr>
        <p:spPr>
          <a:xfrm>
            <a:off x="3697793" y="1932326"/>
            <a:ext cx="562708" cy="33229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350"/>
          </a:p>
        </p:txBody>
      </p:sp>
      <p:grpSp>
        <p:nvGrpSpPr>
          <p:cNvPr id="5" name="Groupe 4"/>
          <p:cNvGrpSpPr/>
          <p:nvPr/>
        </p:nvGrpSpPr>
        <p:grpSpPr>
          <a:xfrm>
            <a:off x="698119" y="1909038"/>
            <a:ext cx="9199409" cy="4868192"/>
            <a:chOff x="698119" y="1909038"/>
            <a:chExt cx="9199409" cy="4868192"/>
          </a:xfrm>
        </p:grpSpPr>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119" y="1909038"/>
              <a:ext cx="7216716" cy="3823997"/>
            </a:xfrm>
            <a:prstGeom prst="rect">
              <a:avLst/>
            </a:prstGeom>
          </p:spPr>
        </p:pic>
        <p:sp>
          <p:nvSpPr>
            <p:cNvPr id="3" name="ZoneTexte 2"/>
            <p:cNvSpPr txBox="1"/>
            <p:nvPr/>
          </p:nvSpPr>
          <p:spPr>
            <a:xfrm>
              <a:off x="7590486" y="6531009"/>
              <a:ext cx="2307042" cy="246221"/>
            </a:xfrm>
            <a:prstGeom prst="rect">
              <a:avLst/>
            </a:prstGeom>
            <a:noFill/>
          </p:spPr>
          <p:txBody>
            <a:bodyPr wrap="none" rtlCol="0">
              <a:spAutoFit/>
            </a:bodyPr>
            <a:lstStyle/>
            <a:p>
              <a:r>
                <a:rPr lang="fr-FR" sz="1000" dirty="0"/>
                <a:t>Source : Institut de l’Elevage/CIIRPO</a:t>
              </a:r>
            </a:p>
          </p:txBody>
        </p:sp>
      </p:grpSp>
    </p:spTree>
    <p:extLst>
      <p:ext uri="{BB962C8B-B14F-4D97-AF65-F5344CB8AC3E}">
        <p14:creationId xmlns:p14="http://schemas.microsoft.com/office/powerpoint/2010/main" val="2761071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1205" y="188782"/>
            <a:ext cx="10018500" cy="1320800"/>
          </a:xfrm>
        </p:spPr>
        <p:txBody>
          <a:bodyPr>
            <a:noAutofit/>
          </a:bodyPr>
          <a:lstStyle/>
          <a:p>
            <a:r>
              <a:rPr lang="fr-FR" b="1" dirty="0">
                <a:solidFill>
                  <a:schemeClr val="accent5"/>
                </a:solidFill>
              </a:rPr>
              <a:t>Fertilité</a:t>
            </a:r>
            <a:r>
              <a:rPr lang="fr-FR" dirty="0"/>
              <a:t> : des brebis en reprise d’état au cours de la lutte à l’exception de celles qui sont déjà en bon état</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8</a:t>
            </a:fld>
            <a:endParaRPr lang="en-US" dirty="0"/>
          </a:p>
        </p:txBody>
      </p:sp>
      <p:sp>
        <p:nvSpPr>
          <p:cNvPr id="11" name="Ellipse 10"/>
          <p:cNvSpPr/>
          <p:nvPr/>
        </p:nvSpPr>
        <p:spPr>
          <a:xfrm>
            <a:off x="9474716" y="2707847"/>
            <a:ext cx="2080888" cy="1828553"/>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fr-FR" dirty="0"/>
              <a:t>Une fertilité qui reste &lt; 90% pour les brebis avec une NEC &lt; 2</a:t>
            </a:r>
            <a:endParaRPr lang="fr-FR" sz="1100" dirty="0"/>
          </a:p>
        </p:txBody>
      </p:sp>
      <p:sp>
        <p:nvSpPr>
          <p:cNvPr id="5" name="ZoneTexte 4"/>
          <p:cNvSpPr txBox="1"/>
          <p:nvPr/>
        </p:nvSpPr>
        <p:spPr>
          <a:xfrm>
            <a:off x="636394" y="6493539"/>
            <a:ext cx="4169197" cy="261610"/>
          </a:xfrm>
          <a:prstGeom prst="rect">
            <a:avLst/>
          </a:prstGeom>
          <a:noFill/>
        </p:spPr>
        <p:txBody>
          <a:bodyPr wrap="square" rtlCol="0">
            <a:spAutoFit/>
          </a:bodyPr>
          <a:lstStyle/>
          <a:p>
            <a:r>
              <a:rPr lang="fr-FR" sz="1100" dirty="0"/>
              <a:t>* Cas de luttes de 40 jours (2 cycles)</a:t>
            </a:r>
          </a:p>
        </p:txBody>
      </p:sp>
      <p:pic>
        <p:nvPicPr>
          <p:cNvPr id="10" name="Image 9"/>
          <p:cNvPicPr>
            <a:picLocks noChangeAspect="1"/>
          </p:cNvPicPr>
          <p:nvPr/>
        </p:nvPicPr>
        <p:blipFill>
          <a:blip r:embed="rId3"/>
          <a:stretch>
            <a:fillRect/>
          </a:stretch>
        </p:blipFill>
        <p:spPr>
          <a:xfrm>
            <a:off x="333787" y="2201162"/>
            <a:ext cx="8943607" cy="4011516"/>
          </a:xfrm>
          <a:prstGeom prst="rect">
            <a:avLst/>
          </a:prstGeom>
        </p:spPr>
      </p:pic>
    </p:spTree>
    <p:extLst>
      <p:ext uri="{BB962C8B-B14F-4D97-AF65-F5344CB8AC3E}">
        <p14:creationId xmlns:p14="http://schemas.microsoft.com/office/powerpoint/2010/main" val="17898603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6305" y="344920"/>
            <a:ext cx="9461175" cy="1320800"/>
          </a:xfrm>
        </p:spPr>
        <p:txBody>
          <a:bodyPr>
            <a:noAutofit/>
          </a:bodyPr>
          <a:lstStyle/>
          <a:p>
            <a:r>
              <a:rPr lang="fr-FR" b="1" dirty="0" smtClean="0">
                <a:solidFill>
                  <a:schemeClr val="accent5"/>
                </a:solidFill>
              </a:rPr>
              <a:t>Fertilité</a:t>
            </a:r>
            <a:r>
              <a:rPr lang="fr-FR" dirty="0" smtClean="0"/>
              <a:t> : sur le 1</a:t>
            </a:r>
            <a:r>
              <a:rPr lang="fr-FR" baseline="30000" dirty="0" smtClean="0"/>
              <a:t>er</a:t>
            </a:r>
            <a:r>
              <a:rPr lang="fr-FR" dirty="0" smtClean="0"/>
              <a:t> cycle en lutte naturelle, une note de 3 ou plus à la mise en lutte </a:t>
            </a:r>
            <a:endParaRPr lang="fr-FR"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9</a:t>
            </a:fld>
            <a:endParaRPr lang="en-US" dirty="0"/>
          </a:p>
        </p:txBody>
      </p:sp>
      <p:sp>
        <p:nvSpPr>
          <p:cNvPr id="11" name="Ellipse 10"/>
          <p:cNvSpPr/>
          <p:nvPr/>
        </p:nvSpPr>
        <p:spPr>
          <a:xfrm>
            <a:off x="8380659" y="2070154"/>
            <a:ext cx="2676925" cy="2337251"/>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fr-FR" sz="3200" b="1" dirty="0"/>
              <a:t>+ 9,5 % </a:t>
            </a:r>
            <a:r>
              <a:rPr lang="fr-FR" sz="2000" dirty="0"/>
              <a:t>de brebis gestantes sur le 1</a:t>
            </a:r>
            <a:r>
              <a:rPr lang="fr-FR" sz="2000" baseline="30000" dirty="0"/>
              <a:t>er</a:t>
            </a:r>
            <a:r>
              <a:rPr lang="fr-FR" sz="2000" dirty="0"/>
              <a:t> cycle de lutte*</a:t>
            </a:r>
            <a:endParaRPr lang="fr-FR" sz="1200" dirty="0"/>
          </a:p>
        </p:txBody>
      </p:sp>
      <p:sp>
        <p:nvSpPr>
          <p:cNvPr id="12" name="Ellipse 11"/>
          <p:cNvSpPr/>
          <p:nvPr/>
        </p:nvSpPr>
        <p:spPr>
          <a:xfrm>
            <a:off x="2118453" y="5329670"/>
            <a:ext cx="2805239" cy="1411858"/>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fr-FR" sz="1600" dirty="0"/>
              <a:t>Des brebis en bon état à la mise à la reproduction pour grouper les agnelages</a:t>
            </a:r>
            <a:endParaRPr lang="fr-FR" sz="800" dirty="0"/>
          </a:p>
        </p:txBody>
      </p:sp>
      <p:sp>
        <p:nvSpPr>
          <p:cNvPr id="3" name="ZoneTexte 2"/>
          <p:cNvSpPr txBox="1"/>
          <p:nvPr/>
        </p:nvSpPr>
        <p:spPr>
          <a:xfrm>
            <a:off x="6343276" y="6147652"/>
            <a:ext cx="3212583" cy="430887"/>
          </a:xfrm>
          <a:prstGeom prst="rect">
            <a:avLst/>
          </a:prstGeom>
          <a:noFill/>
        </p:spPr>
        <p:txBody>
          <a:bodyPr wrap="square" rtlCol="0">
            <a:spAutoFit/>
          </a:bodyPr>
          <a:lstStyle/>
          <a:p>
            <a:r>
              <a:rPr lang="fr-FR" sz="1100" dirty="0"/>
              <a:t>* Entre des brebis avec une NEC de début de lutte &lt; 3 et des brebis avec une NEC≥ 3</a:t>
            </a:r>
          </a:p>
        </p:txBody>
      </p:sp>
      <p:pic>
        <p:nvPicPr>
          <p:cNvPr id="5" name="Image 4"/>
          <p:cNvPicPr>
            <a:picLocks noChangeAspect="1"/>
          </p:cNvPicPr>
          <p:nvPr/>
        </p:nvPicPr>
        <p:blipFill>
          <a:blip r:embed="rId3"/>
          <a:stretch>
            <a:fillRect/>
          </a:stretch>
        </p:blipFill>
        <p:spPr>
          <a:xfrm>
            <a:off x="863640" y="1783256"/>
            <a:ext cx="7517019" cy="3560373"/>
          </a:xfrm>
          <a:prstGeom prst="rect">
            <a:avLst/>
          </a:prstGeom>
        </p:spPr>
      </p:pic>
    </p:spTree>
    <p:extLst>
      <p:ext uri="{BB962C8B-B14F-4D97-AF65-F5344CB8AC3E}">
        <p14:creationId xmlns:p14="http://schemas.microsoft.com/office/powerpoint/2010/main" val="98788910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454</TotalTime>
  <Words>1995</Words>
  <Application>Microsoft Office PowerPoint</Application>
  <PresentationFormat>Grand écran</PresentationFormat>
  <Paragraphs>165</Paragraphs>
  <Slides>23</Slides>
  <Notes>22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23</vt:i4>
      </vt:variant>
    </vt:vector>
  </HeadingPairs>
  <TitlesOfParts>
    <vt:vector size="29" baseType="lpstr">
      <vt:lpstr>Arial</vt:lpstr>
      <vt:lpstr>Calibri</vt:lpstr>
      <vt:lpstr>Trebuchet MS</vt:lpstr>
      <vt:lpstr>Wingdings</vt:lpstr>
      <vt:lpstr>Wingdings 3</vt:lpstr>
      <vt:lpstr>Facette</vt:lpstr>
      <vt:lpstr>Diaporamas à la carte  Réalisée dans le cadre du réseau des spécialistes d’Inn’ovin,  cette série de diaporamas a pour objectif de mettre à disposition de tous  de récentes références techniques et économiques sur un sujet.    [Avis à l’utilisateur] Vous pouvez utiliser ces diaporamas à votre guise,  sous réserve de citer les sources qui accompagnent chaque tableau et graphique.  Merci également d’indiquer que ces diaporamas ont été réalisés dans le cadre d’Inn’Ovin  par le réseau des spécialistes, un groupe de techniciens, ingénieurs et vétérinaires tous spécialisés dans un domaine et issus des différentes familles de la filière ovine nationale.   Des commentaires accompagnent chaque diapo.  Pour en savoir plus, vous pouvez contacter les rédacteurs des diaporamas indiqués sur la diapo suivante.  </vt:lpstr>
      <vt:lpstr>Des brebis en bon état à la mise à la reproduction et à l’agnelage pour améliorer leur productivité </vt:lpstr>
      <vt:lpstr>La Note d’Etat Corporel (NEC)</vt:lpstr>
      <vt:lpstr>Les 4 classes de NEC les plus rencontrées</vt:lpstr>
      <vt:lpstr>L’étude réalisée</vt:lpstr>
      <vt:lpstr>Impact de la NEC sur les performances de reproduction</vt:lpstr>
      <vt:lpstr>Fertilité : sur deux cycles de lutte,  une note de 2 ou plus à la mise en lutte </vt:lpstr>
      <vt:lpstr>Fertilité : des brebis en reprise d’état au cours de la lutte à l’exception de celles qui sont déjà en bon état</vt:lpstr>
      <vt:lpstr>Fertilité : sur le 1er cycle en lutte naturelle, une note de 3 ou plus à la mise en lutte </vt:lpstr>
      <vt:lpstr>Prolificité : sur deux cycles de lutte, une note de 2 ou plus à la mise en lutte </vt:lpstr>
      <vt:lpstr>Prolificité : des brebis en reprise d’état au cours de la lutte à l’exception de celles qui sont déjà en bon état </vt:lpstr>
      <vt:lpstr>Impact de la NEC sur les performances de reproduction</vt:lpstr>
      <vt:lpstr>Fertilité : des niveaux de NEC plus élevés sur synchronisation des chaleurs pour assurer de bons taux de fertilité*  </vt:lpstr>
      <vt:lpstr>Impact de la NEC sur les performances autour de l’agnelage</vt:lpstr>
      <vt:lpstr>Croissance des agneaux : +30 g par jour par portée</vt:lpstr>
      <vt:lpstr>Croissance des agneaux : +30 g par jour par portée</vt:lpstr>
      <vt:lpstr>Moins de mortalité chez les agneaux sur les agneaux pour des NEC à la mise-bas de 3 ou plus </vt:lpstr>
      <vt:lpstr>En résumé : les NEC recommandées pour des races bouchères</vt:lpstr>
      <vt:lpstr>La NEC,  un outil de pilotage  qui peut rapporter gros…</vt:lpstr>
      <vt:lpstr>Une productivité numérique augmentée avec des brebis en bon état</vt:lpstr>
      <vt:lpstr>Une productivité pondérale augmentée avec des brebis en bon état</vt:lpstr>
      <vt:lpstr>Pour en savoir plus : des fiches techniques sur www.idele.fr et www.inn-ovin.fr.      </vt:lpstr>
      <vt:lpstr>Des visuels pour vos réunions et journées techniques accompagnés d’une fiche technique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Faut-il engraisser  les brebis de réforme ?   Par Laurent Solas (chambre d’agriculture 71)  et Laurence Sagot (Institut de l’Elevage/CIIRPO)  [Avis à l’utilisateur] Réalisée dans le cadre du réseau des spécialistes d’Inn’ovin, ce diaporama a pour objectif de vous mettre à disposition de récentes références techniques et économiques sur ce sujet. Vous pouvez les utiliser à votre guise sous réserve de citer les sources qui accompagnent chaque tableau et graphique. Des commentaires les accompagnent sous les diapos.</dc:title>
  <dc:creator>Brulat Katia</dc:creator>
  <cp:lastModifiedBy>Sagot Laurence</cp:lastModifiedBy>
  <cp:revision>114</cp:revision>
  <dcterms:created xsi:type="dcterms:W3CDTF">2017-09-15T13:26:55Z</dcterms:created>
  <dcterms:modified xsi:type="dcterms:W3CDTF">2017-12-21T10:56:53Z</dcterms:modified>
</cp:coreProperties>
</file>