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73" r:id="rId2"/>
    <p:sldId id="257" r:id="rId3"/>
    <p:sldId id="274" r:id="rId4"/>
    <p:sldId id="277" r:id="rId5"/>
    <p:sldId id="278" r:id="rId6"/>
    <p:sldId id="279" r:id="rId7"/>
    <p:sldId id="280" r:id="rId8"/>
    <p:sldId id="287" r:id="rId9"/>
    <p:sldId id="281" r:id="rId10"/>
    <p:sldId id="282" r:id="rId11"/>
    <p:sldId id="283" r:id="rId12"/>
    <p:sldId id="284" r:id="rId13"/>
    <p:sldId id="285" r:id="rId14"/>
    <p:sldId id="286" r:id="rId15"/>
    <p:sldId id="289" r:id="rId16"/>
    <p:sldId id="288" r:id="rId17"/>
    <p:sldId id="275" r:id="rId18"/>
    <p:sldId id="27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le SENNEPIN" initials="DS" lastIdx="3" clrIdx="0">
    <p:extLst>
      <p:ext uri="{19B8F6BF-5375-455C-9EA6-DF929625EA0E}">
        <p15:presenceInfo xmlns:p15="http://schemas.microsoft.com/office/powerpoint/2012/main" userId="S-1-5-21-515967899-1390067357-725345543-1173" providerId="AD"/>
      </p:ext>
    </p:extLst>
  </p:cmAuthor>
  <p:cmAuthor id="2" name="Sagot Laurence" initials="SL" lastIdx="1" clrIdx="1">
    <p:extLst>
      <p:ext uri="{19B8F6BF-5375-455C-9EA6-DF929625EA0E}">
        <p15:presenceInfo xmlns:p15="http://schemas.microsoft.com/office/powerpoint/2012/main" userId="S-1-5-21-850346796-4076439462-2252230949-23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C226"/>
    <a:srgbClr val="3F7819"/>
    <a:srgbClr val="99CC00"/>
    <a:srgbClr val="B2D094"/>
    <a:srgbClr val="DBE9CD"/>
    <a:srgbClr val="CCFFCC"/>
    <a:srgbClr val="CCFF99"/>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7215" autoAdjust="0"/>
  </p:normalViewPr>
  <p:slideViewPr>
    <p:cSldViewPr snapToGrid="0">
      <p:cViewPr varScale="1">
        <p:scale>
          <a:sx n="73" d="100"/>
          <a:sy n="73" d="100"/>
        </p:scale>
        <p:origin x="1027" y="53"/>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D56CEC-8879-4065-BFA0-0D6330C661BE}" type="datetimeFigureOut">
              <a:rPr lang="fr-FR" smtClean="0"/>
              <a:t>11/01/2018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C44C1D-FDC8-46EB-AF00-231780B2A016}" type="slidenum">
              <a:rPr lang="fr-FR" smtClean="0"/>
              <a:t>‹N°›</a:t>
            </a:fld>
            <a:endParaRPr lang="fr-FR"/>
          </a:p>
        </p:txBody>
      </p:sp>
    </p:spTree>
    <p:extLst>
      <p:ext uri="{BB962C8B-B14F-4D97-AF65-F5344CB8AC3E}">
        <p14:creationId xmlns:p14="http://schemas.microsoft.com/office/powerpoint/2010/main" val="1075385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1</a:t>
            </a:fld>
            <a:endParaRPr lang="fr-FR"/>
          </a:p>
        </p:txBody>
      </p:sp>
    </p:spTree>
    <p:extLst>
      <p:ext uri="{BB962C8B-B14F-4D97-AF65-F5344CB8AC3E}">
        <p14:creationId xmlns:p14="http://schemas.microsoft.com/office/powerpoint/2010/main" val="832328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8840DE3-DBC2-4A2D-A660-E6931222450A}" type="slidenum">
              <a:rPr lang="fr-FR" smtClean="0"/>
              <a:t>10</a:t>
            </a:fld>
            <a:endParaRPr lang="fr-FR"/>
          </a:p>
        </p:txBody>
      </p:sp>
    </p:spTree>
    <p:extLst>
      <p:ext uri="{BB962C8B-B14F-4D97-AF65-F5344CB8AC3E}">
        <p14:creationId xmlns:p14="http://schemas.microsoft.com/office/powerpoint/2010/main" val="4165839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8840DE3-DBC2-4A2D-A660-E6931222450A}" type="slidenum">
              <a:rPr lang="fr-FR" smtClean="0"/>
              <a:t>11</a:t>
            </a:fld>
            <a:endParaRPr lang="fr-FR"/>
          </a:p>
        </p:txBody>
      </p:sp>
    </p:spTree>
    <p:extLst>
      <p:ext uri="{BB962C8B-B14F-4D97-AF65-F5344CB8AC3E}">
        <p14:creationId xmlns:p14="http://schemas.microsoft.com/office/powerpoint/2010/main" val="174439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8840DE3-DBC2-4A2D-A660-E6931222450A}" type="slidenum">
              <a:rPr lang="fr-FR" smtClean="0"/>
              <a:t>12</a:t>
            </a:fld>
            <a:endParaRPr lang="fr-FR"/>
          </a:p>
        </p:txBody>
      </p:sp>
    </p:spTree>
    <p:extLst>
      <p:ext uri="{BB962C8B-B14F-4D97-AF65-F5344CB8AC3E}">
        <p14:creationId xmlns:p14="http://schemas.microsoft.com/office/powerpoint/2010/main" val="118872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8840DE3-DBC2-4A2D-A660-E6931222450A}" type="slidenum">
              <a:rPr lang="fr-FR" smtClean="0"/>
              <a:t>13</a:t>
            </a:fld>
            <a:endParaRPr lang="fr-FR"/>
          </a:p>
        </p:txBody>
      </p:sp>
    </p:spTree>
    <p:extLst>
      <p:ext uri="{BB962C8B-B14F-4D97-AF65-F5344CB8AC3E}">
        <p14:creationId xmlns:p14="http://schemas.microsoft.com/office/powerpoint/2010/main" val="4181213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8840DE3-DBC2-4A2D-A660-E6931222450A}" type="slidenum">
              <a:rPr lang="fr-FR" smtClean="0"/>
              <a:t>14</a:t>
            </a:fld>
            <a:endParaRPr lang="fr-FR"/>
          </a:p>
        </p:txBody>
      </p:sp>
    </p:spTree>
    <p:extLst>
      <p:ext uri="{BB962C8B-B14F-4D97-AF65-F5344CB8AC3E}">
        <p14:creationId xmlns:p14="http://schemas.microsoft.com/office/powerpoint/2010/main" val="1349284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8840DE3-DBC2-4A2D-A660-E6931222450A}" type="slidenum">
              <a:rPr lang="fr-FR" smtClean="0"/>
              <a:t>15</a:t>
            </a:fld>
            <a:endParaRPr lang="fr-FR"/>
          </a:p>
        </p:txBody>
      </p:sp>
    </p:spTree>
    <p:extLst>
      <p:ext uri="{BB962C8B-B14F-4D97-AF65-F5344CB8AC3E}">
        <p14:creationId xmlns:p14="http://schemas.microsoft.com/office/powerpoint/2010/main" val="797887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8840DE3-DBC2-4A2D-A660-E6931222450A}" type="slidenum">
              <a:rPr lang="fr-FR" smtClean="0"/>
              <a:t>16</a:t>
            </a:fld>
            <a:endParaRPr lang="fr-FR"/>
          </a:p>
        </p:txBody>
      </p:sp>
    </p:spTree>
    <p:extLst>
      <p:ext uri="{BB962C8B-B14F-4D97-AF65-F5344CB8AC3E}">
        <p14:creationId xmlns:p14="http://schemas.microsoft.com/office/powerpoint/2010/main" val="503429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8840DE3-DBC2-4A2D-A660-E6931222450A}" type="slidenum">
              <a:rPr lang="fr-FR" smtClean="0"/>
              <a:t>17</a:t>
            </a:fld>
            <a:endParaRPr lang="fr-FR"/>
          </a:p>
        </p:txBody>
      </p:sp>
    </p:spTree>
    <p:extLst>
      <p:ext uri="{BB962C8B-B14F-4D97-AF65-F5344CB8AC3E}">
        <p14:creationId xmlns:p14="http://schemas.microsoft.com/office/powerpoint/2010/main" val="2487020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8840DE3-DBC2-4A2D-A660-E6931222450A}" type="slidenum">
              <a:rPr lang="fr-FR" smtClean="0"/>
              <a:t>18</a:t>
            </a:fld>
            <a:endParaRPr lang="fr-FR"/>
          </a:p>
        </p:txBody>
      </p:sp>
    </p:spTree>
    <p:extLst>
      <p:ext uri="{BB962C8B-B14F-4D97-AF65-F5344CB8AC3E}">
        <p14:creationId xmlns:p14="http://schemas.microsoft.com/office/powerpoint/2010/main" val="81764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2</a:t>
            </a:fld>
            <a:endParaRPr lang="fr-FR"/>
          </a:p>
        </p:txBody>
      </p:sp>
    </p:spTree>
    <p:extLst>
      <p:ext uri="{BB962C8B-B14F-4D97-AF65-F5344CB8AC3E}">
        <p14:creationId xmlns:p14="http://schemas.microsoft.com/office/powerpoint/2010/main" val="2287944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8840DE3-DBC2-4A2D-A660-E6931222450A}" type="slidenum">
              <a:rPr lang="fr-FR" smtClean="0"/>
              <a:t>3</a:t>
            </a:fld>
            <a:endParaRPr lang="fr-FR"/>
          </a:p>
        </p:txBody>
      </p:sp>
    </p:spTree>
    <p:extLst>
      <p:ext uri="{BB962C8B-B14F-4D97-AF65-F5344CB8AC3E}">
        <p14:creationId xmlns:p14="http://schemas.microsoft.com/office/powerpoint/2010/main" val="2032565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8840DE3-DBC2-4A2D-A660-E6931222450A}" type="slidenum">
              <a:rPr lang="fr-FR" smtClean="0"/>
              <a:t>4</a:t>
            </a:fld>
            <a:endParaRPr lang="fr-FR"/>
          </a:p>
        </p:txBody>
      </p:sp>
    </p:spTree>
    <p:extLst>
      <p:ext uri="{BB962C8B-B14F-4D97-AF65-F5344CB8AC3E}">
        <p14:creationId xmlns:p14="http://schemas.microsoft.com/office/powerpoint/2010/main" val="958820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8840DE3-DBC2-4A2D-A660-E6931222450A}" type="slidenum">
              <a:rPr lang="fr-FR" smtClean="0"/>
              <a:t>5</a:t>
            </a:fld>
            <a:endParaRPr lang="fr-FR"/>
          </a:p>
        </p:txBody>
      </p:sp>
    </p:spTree>
    <p:extLst>
      <p:ext uri="{BB962C8B-B14F-4D97-AF65-F5344CB8AC3E}">
        <p14:creationId xmlns:p14="http://schemas.microsoft.com/office/powerpoint/2010/main" val="1577095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Mélange</a:t>
            </a:r>
            <a:r>
              <a:rPr lang="fr-FR" baseline="0" dirty="0" smtClean="0"/>
              <a:t> implanté en Limousin</a:t>
            </a:r>
            <a:endParaRPr lang="fr-FR" dirty="0"/>
          </a:p>
        </p:txBody>
      </p:sp>
      <p:sp>
        <p:nvSpPr>
          <p:cNvPr id="4" name="Espace réservé du numéro de diapositive 3"/>
          <p:cNvSpPr>
            <a:spLocks noGrp="1"/>
          </p:cNvSpPr>
          <p:nvPr>
            <p:ph type="sldNum" sz="quarter" idx="10"/>
          </p:nvPr>
        </p:nvSpPr>
        <p:spPr/>
        <p:txBody>
          <a:bodyPr/>
          <a:lstStyle/>
          <a:p>
            <a:fld id="{E8840DE3-DBC2-4A2D-A660-E6931222450A}" type="slidenum">
              <a:rPr lang="fr-FR" smtClean="0"/>
              <a:t>6</a:t>
            </a:fld>
            <a:endParaRPr lang="fr-FR"/>
          </a:p>
        </p:txBody>
      </p:sp>
    </p:spTree>
    <p:extLst>
      <p:ext uri="{BB962C8B-B14F-4D97-AF65-F5344CB8AC3E}">
        <p14:creationId xmlns:p14="http://schemas.microsoft.com/office/powerpoint/2010/main" val="1261526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Mélange</a:t>
            </a:r>
            <a:r>
              <a:rPr lang="fr-FR" baseline="0" dirty="0" smtClean="0"/>
              <a:t> implanté dans les Alpes de Haute Provence</a:t>
            </a:r>
            <a:endParaRPr lang="fr-FR" dirty="0"/>
          </a:p>
        </p:txBody>
      </p:sp>
      <p:sp>
        <p:nvSpPr>
          <p:cNvPr id="4" name="Espace réservé du numéro de diapositive 3"/>
          <p:cNvSpPr>
            <a:spLocks noGrp="1"/>
          </p:cNvSpPr>
          <p:nvPr>
            <p:ph type="sldNum" sz="quarter" idx="10"/>
          </p:nvPr>
        </p:nvSpPr>
        <p:spPr/>
        <p:txBody>
          <a:bodyPr/>
          <a:lstStyle/>
          <a:p>
            <a:fld id="{E8840DE3-DBC2-4A2D-A660-E6931222450A}" type="slidenum">
              <a:rPr lang="fr-FR" smtClean="0"/>
              <a:t>7</a:t>
            </a:fld>
            <a:endParaRPr lang="fr-FR"/>
          </a:p>
        </p:txBody>
      </p:sp>
    </p:spTree>
    <p:extLst>
      <p:ext uri="{BB962C8B-B14F-4D97-AF65-F5344CB8AC3E}">
        <p14:creationId xmlns:p14="http://schemas.microsoft.com/office/powerpoint/2010/main" val="1537255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Mélange</a:t>
            </a:r>
            <a:r>
              <a:rPr lang="fr-FR" baseline="0" dirty="0" smtClean="0"/>
              <a:t> implanté dans les Alpes de Haute Provence</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E8840DE3-DBC2-4A2D-A660-E6931222450A}" type="slidenum">
              <a:rPr lang="fr-FR" smtClean="0"/>
              <a:t>8</a:t>
            </a:fld>
            <a:endParaRPr lang="fr-FR"/>
          </a:p>
        </p:txBody>
      </p:sp>
    </p:spTree>
    <p:extLst>
      <p:ext uri="{BB962C8B-B14F-4D97-AF65-F5344CB8AC3E}">
        <p14:creationId xmlns:p14="http://schemas.microsoft.com/office/powerpoint/2010/main" val="2755015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Il est parfois</a:t>
            </a:r>
            <a:r>
              <a:rPr lang="fr-FR" baseline="0" dirty="0" smtClean="0"/>
              <a:t> possible d’utiliser un tamis</a:t>
            </a:r>
            <a:endParaRPr lang="fr-FR" dirty="0"/>
          </a:p>
        </p:txBody>
      </p:sp>
      <p:sp>
        <p:nvSpPr>
          <p:cNvPr id="4" name="Espace réservé du numéro de diapositive 3"/>
          <p:cNvSpPr>
            <a:spLocks noGrp="1"/>
          </p:cNvSpPr>
          <p:nvPr>
            <p:ph type="sldNum" sz="quarter" idx="10"/>
          </p:nvPr>
        </p:nvSpPr>
        <p:spPr/>
        <p:txBody>
          <a:bodyPr/>
          <a:lstStyle/>
          <a:p>
            <a:fld id="{E8840DE3-DBC2-4A2D-A660-E6931222450A}" type="slidenum">
              <a:rPr lang="fr-FR" smtClean="0"/>
              <a:t>9</a:t>
            </a:fld>
            <a:endParaRPr lang="fr-FR"/>
          </a:p>
        </p:txBody>
      </p:sp>
    </p:spTree>
    <p:extLst>
      <p:ext uri="{BB962C8B-B14F-4D97-AF65-F5344CB8AC3E}">
        <p14:creationId xmlns:p14="http://schemas.microsoft.com/office/powerpoint/2010/main" val="265141946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pic>
        <p:nvPicPr>
          <p:cNvPr id="18"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995621" y="169333"/>
            <a:ext cx="2447211" cy="1138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77771" y="5711025"/>
            <a:ext cx="963177" cy="931963"/>
          </a:xfrm>
          <a:prstGeom prst="rect">
            <a:avLst/>
          </a:prstGeom>
        </p:spPr>
      </p:pic>
      <p:pic>
        <p:nvPicPr>
          <p:cNvPr id="22" name="Image 2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45065" y="5814572"/>
            <a:ext cx="1346369" cy="672468"/>
          </a:xfrm>
          <a:prstGeom prst="rect">
            <a:avLst/>
          </a:prstGeom>
        </p:spPr>
      </p:pic>
      <p:pic>
        <p:nvPicPr>
          <p:cNvPr id="23" name="Image 2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5599" y="5830925"/>
            <a:ext cx="1072557" cy="746148"/>
          </a:xfrm>
          <a:prstGeom prst="rect">
            <a:avLst/>
          </a:prstGeom>
        </p:spPr>
      </p:pic>
      <p:pic>
        <p:nvPicPr>
          <p:cNvPr id="25" name="Image 2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993" y="5755303"/>
            <a:ext cx="775941" cy="799234"/>
          </a:xfrm>
          <a:prstGeom prst="rect">
            <a:avLst/>
          </a:prstGeom>
        </p:spPr>
      </p:pic>
      <p:pic>
        <p:nvPicPr>
          <p:cNvPr id="33" name="Image 3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274655" y="5900984"/>
            <a:ext cx="1170468" cy="552047"/>
          </a:xfrm>
          <a:prstGeom prst="rect">
            <a:avLst/>
          </a:prstGeom>
        </p:spPr>
      </p:pic>
      <p:pic>
        <p:nvPicPr>
          <p:cNvPr id="34" name="Image 3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743270" y="5880012"/>
            <a:ext cx="1421883" cy="541588"/>
          </a:xfrm>
          <a:prstGeom prst="rect">
            <a:avLst/>
          </a:prstGeom>
        </p:spPr>
      </p:pic>
      <p:pic>
        <p:nvPicPr>
          <p:cNvPr id="35" name="Image 3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392784" y="5835378"/>
            <a:ext cx="1700445" cy="57110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4" name="ZoneTexte 2"/>
          <p:cNvSpPr txBox="1">
            <a:spLocks noChangeArrowheads="1"/>
          </p:cNvSpPr>
          <p:nvPr userDrawn="1"/>
        </p:nvSpPr>
        <p:spPr bwMode="auto">
          <a:xfrm rot="16200000" flipH="1">
            <a:off x="-838518" y="1160102"/>
            <a:ext cx="1989390" cy="210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770">
                <a:solidFill>
                  <a:schemeClr val="bg1"/>
                </a:solidFill>
              </a:rPr>
              <a:t>©ROM Sélection</a:t>
            </a:r>
          </a:p>
        </p:txBody>
      </p:sp>
      <p:sp>
        <p:nvSpPr>
          <p:cNvPr id="5" name="Rectangle 18"/>
          <p:cNvSpPr/>
          <p:nvPr userDrawn="1"/>
        </p:nvSpPr>
        <p:spPr>
          <a:xfrm>
            <a:off x="5630032" y="6322474"/>
            <a:ext cx="6561968" cy="59050"/>
          </a:xfrm>
          <a:prstGeom prst="rect">
            <a:avLst/>
          </a:prstGeom>
          <a:gradFill flip="none" rotWithShape="1">
            <a:gsLst>
              <a:gs pos="6000">
                <a:schemeClr val="accent1">
                  <a:lumMod val="5000"/>
                  <a:lumOff val="95000"/>
                </a:schemeClr>
              </a:gs>
              <a:gs pos="88000">
                <a:srgbClr val="83B44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45945" eaLnBrk="1" fontAlgn="auto" hangingPunct="1">
              <a:spcBef>
                <a:spcPts val="0"/>
              </a:spcBef>
              <a:spcAft>
                <a:spcPts val="0"/>
              </a:spcAft>
              <a:defRPr/>
            </a:pPr>
            <a:endParaRPr lang="fr-FR" sz="1862"/>
          </a:p>
        </p:txBody>
      </p:sp>
      <p:sp>
        <p:nvSpPr>
          <p:cNvPr id="2" name="Title 1"/>
          <p:cNvSpPr>
            <a:spLocks noGrp="1"/>
          </p:cNvSpPr>
          <p:nvPr>
            <p:ph type="title"/>
          </p:nvPr>
        </p:nvSpPr>
        <p:spPr>
          <a:xfrm>
            <a:off x="3199173" y="2229754"/>
            <a:ext cx="8782886" cy="813198"/>
          </a:xfrm>
          <a:prstGeom prst="rect">
            <a:avLst/>
          </a:prstGeom>
        </p:spPr>
        <p:txBody>
          <a:bodyPr>
            <a:noAutofit/>
          </a:bodyPr>
          <a:lstStyle>
            <a:lvl1pPr algn="r">
              <a:defRPr lang="en-US" sz="3848" b="1" kern="1200" baseline="0" dirty="0">
                <a:solidFill>
                  <a:srgbClr val="83B441"/>
                </a:solidFill>
                <a:latin typeface="Neo Sans Pro" panose="020B0504030504040204" pitchFamily="34" charset="0"/>
                <a:ea typeface="+mn-ea"/>
                <a:cs typeface="+mn-cs"/>
              </a:defRPr>
            </a:lvl1pPr>
          </a:lstStyle>
          <a:p>
            <a:r>
              <a:rPr lang="fr-FR" dirty="0" smtClean="0"/>
              <a:t>Modifiez le style du titre</a:t>
            </a:r>
            <a:endParaRPr lang="en-US" dirty="0"/>
          </a:p>
        </p:txBody>
      </p:sp>
      <p:sp>
        <p:nvSpPr>
          <p:cNvPr id="14" name="Content Placeholder 2"/>
          <p:cNvSpPr>
            <a:spLocks noGrp="1"/>
          </p:cNvSpPr>
          <p:nvPr>
            <p:ph sz="half" idx="1"/>
          </p:nvPr>
        </p:nvSpPr>
        <p:spPr>
          <a:xfrm>
            <a:off x="3199173" y="3014346"/>
            <a:ext cx="8782886" cy="3236171"/>
          </a:xfrm>
          <a:prstGeom prst="rect">
            <a:avLst/>
          </a:prstGeom>
        </p:spPr>
        <p:txBody>
          <a:bodyPr/>
          <a:lstStyle>
            <a:lvl1pPr marL="439838" indent="-439838">
              <a:buClr>
                <a:srgbClr val="83B441"/>
              </a:buClr>
              <a:buFont typeface="Arial" panose="020B0604020202020204" pitchFamily="34" charset="0"/>
              <a:buChar char="•"/>
              <a:defRPr sz="3078" b="1" i="1">
                <a:latin typeface="Arial" panose="020B0604020202020204" pitchFamily="34" charset="0"/>
                <a:cs typeface="Arial" panose="020B0604020202020204" pitchFamily="34" charset="0"/>
              </a:defRPr>
            </a:lvl1pPr>
            <a:lvl2pPr marL="685796" indent="-228599">
              <a:buClr>
                <a:srgbClr val="E31C2F"/>
              </a:buClr>
              <a:buFont typeface="Arial" panose="020B0604020202020204" pitchFamily="34" charset="0"/>
              <a:buChar char="•"/>
              <a:defRPr sz="2309">
                <a:latin typeface="Arial" panose="020B0604020202020204" pitchFamily="34" charset="0"/>
                <a:cs typeface="Arial" panose="020B0604020202020204" pitchFamily="34" charset="0"/>
              </a:defRPr>
            </a:lvl2pPr>
            <a:lvl3pPr>
              <a:buClr>
                <a:srgbClr val="0051A0"/>
              </a:buClr>
              <a:defRPr/>
            </a:lvl3pPr>
            <a:lvl4pPr>
              <a:buClr>
                <a:srgbClr val="0051A0"/>
              </a:buClr>
              <a:defRPr/>
            </a:lvl4pPr>
            <a:lvl5pPr>
              <a:buClr>
                <a:srgbClr val="0051A0"/>
              </a:buClr>
              <a:defRPr/>
            </a:lvl5pPr>
          </a:lstStyle>
          <a:p>
            <a:pPr lvl="0"/>
            <a:r>
              <a:rPr lang="fr-FR" dirty="0" smtClean="0"/>
              <a:t>Modifiez les styles du texte du masque</a:t>
            </a:r>
          </a:p>
        </p:txBody>
      </p:sp>
      <p:sp>
        <p:nvSpPr>
          <p:cNvPr id="6" name="Slide Number Placeholder 5"/>
          <p:cNvSpPr>
            <a:spLocks noGrp="1"/>
          </p:cNvSpPr>
          <p:nvPr>
            <p:ph type="sldNum" sz="quarter" idx="10"/>
          </p:nvPr>
        </p:nvSpPr>
        <p:spPr>
          <a:xfrm>
            <a:off x="10242" y="6613654"/>
            <a:ext cx="824407" cy="250456"/>
          </a:xfrm>
          <a:prstGeom prst="rect">
            <a:avLst/>
          </a:prstGeom>
        </p:spPr>
        <p:txBody>
          <a:bodyPr vert="horz" wrap="square" lIns="91440" tIns="45720" rIns="91440" bIns="45720" numCol="1" anchor="ctr" anchorCtr="0" compatLnSpc="1">
            <a:prstTxWarp prst="textNoShape">
              <a:avLst/>
            </a:prstTxWarp>
          </a:bodyPr>
          <a:lstStyle>
            <a:lvl1pPr eaLnBrk="1" hangingPunct="1">
              <a:defRPr sz="1026"/>
            </a:lvl1pPr>
          </a:lstStyle>
          <a:p>
            <a:pPr>
              <a:defRPr/>
            </a:pPr>
            <a:fld id="{EDC93789-47BC-464D-A967-753C85DA1AC6}" type="slidenum">
              <a:rPr lang="fr-FR" altLang="fr-FR"/>
              <a:pPr>
                <a:defRPr/>
              </a:pPr>
              <a:t>‹N°›</a:t>
            </a:fld>
            <a:endParaRPr lang="fr-FR" altLang="fr-FR"/>
          </a:p>
        </p:txBody>
      </p:sp>
    </p:spTree>
    <p:extLst>
      <p:ext uri="{BB962C8B-B14F-4D97-AF65-F5344CB8AC3E}">
        <p14:creationId xmlns:p14="http://schemas.microsoft.com/office/powerpoint/2010/main" val="736490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55859" y="6030116"/>
            <a:ext cx="683339" cy="365125"/>
          </a:xfrm>
        </p:spPr>
        <p:txBody>
          <a:bodyPr/>
          <a:lstStyle>
            <a:lvl1pPr>
              <a:defRPr sz="1600" b="1"/>
            </a:lvl1pPr>
          </a:lstStyle>
          <a:p>
            <a:fld id="{D57F1E4F-1CFF-5643-939E-217C01CDF565}" type="slidenum">
              <a:rPr lang="en-US" smtClean="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dirty="0"/>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e 7"/>
          <p:cNvGrpSpPr/>
          <p:nvPr userDrawn="1"/>
        </p:nvGrpSpPr>
        <p:grpSpPr>
          <a:xfrm>
            <a:off x="9008533" y="-8467"/>
            <a:ext cx="3183467" cy="6866467"/>
            <a:chOff x="7425267" y="-8467"/>
            <a:chExt cx="4766733"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pic>
        <p:nvPicPr>
          <p:cNvPr id="30" name="Image 5"/>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bwMode="auto">
          <a:xfrm>
            <a:off x="10525268" y="5997439"/>
            <a:ext cx="1601799" cy="74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 id="2147483668"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sylvie.denis@correze.chambagri.fr" TargetMode="External"/><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mailto:laurence.sagot@idele.fr" TargetMode="External"/><Relationship Id="rId5" Type="http://schemas.openxmlformats.org/officeDocument/2006/relationships/hyperlink" Target="mailto:danielle.sennepin@creuse.chambagri.fr" TargetMode="External"/><Relationship Id="rId4" Type="http://schemas.openxmlformats.org/officeDocument/2006/relationships/hyperlink" Target="mailto:stephane.martignac@correze.chambagri.f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28234" y="1223158"/>
            <a:ext cx="8230037" cy="4748711"/>
          </a:xfrm>
        </p:spPr>
        <p:txBody>
          <a:bodyPr/>
          <a:lstStyle/>
          <a:p>
            <a:pPr algn="ctr">
              <a:spcBef>
                <a:spcPts val="1200"/>
              </a:spcBef>
            </a:pPr>
            <a:r>
              <a:rPr lang="fr-FR" sz="4400" dirty="0" smtClean="0"/>
              <a:t>Diaporamas à la carte</a:t>
            </a:r>
            <a:r>
              <a:rPr lang="fr-FR" sz="4000" dirty="0" smtClean="0"/>
              <a:t/>
            </a:r>
            <a:br>
              <a:rPr lang="fr-FR" sz="4000" dirty="0" smtClean="0"/>
            </a:br>
            <a:r>
              <a:rPr lang="fr-FR" sz="1400" dirty="0" smtClean="0">
                <a:solidFill>
                  <a:schemeClr val="accent2">
                    <a:lumMod val="75000"/>
                  </a:schemeClr>
                </a:solidFill>
              </a:rPr>
              <a:t/>
            </a:r>
            <a:br>
              <a:rPr lang="fr-FR" sz="1400" dirty="0" smtClean="0">
                <a:solidFill>
                  <a:schemeClr val="accent2">
                    <a:lumMod val="75000"/>
                  </a:schemeClr>
                </a:solidFill>
              </a:rPr>
            </a:br>
            <a:r>
              <a:rPr lang="fr-FR" sz="1400" b="0" dirty="0" smtClean="0">
                <a:solidFill>
                  <a:schemeClr val="accent2">
                    <a:lumMod val="75000"/>
                  </a:schemeClr>
                </a:solidFill>
              </a:rPr>
              <a:t>Réalisée dans le cadre du réseau des spécialistes d’</a:t>
            </a:r>
            <a:r>
              <a:rPr lang="fr-FR" sz="1400" b="0" dirty="0" err="1" smtClean="0">
                <a:solidFill>
                  <a:schemeClr val="accent2">
                    <a:lumMod val="75000"/>
                  </a:schemeClr>
                </a:solidFill>
              </a:rPr>
              <a:t>Inn’ovin</a:t>
            </a:r>
            <a:r>
              <a:rPr lang="fr-FR" sz="1400" b="0" dirty="0" smtClean="0">
                <a:solidFill>
                  <a:schemeClr val="accent2">
                    <a:lumMod val="75000"/>
                  </a:schemeClr>
                </a:solidFill>
              </a:rPr>
              <a:t>, </a:t>
            </a:r>
            <a:br>
              <a:rPr lang="fr-FR" sz="1400" b="0" dirty="0" smtClean="0">
                <a:solidFill>
                  <a:schemeClr val="accent2">
                    <a:lumMod val="75000"/>
                  </a:schemeClr>
                </a:solidFill>
              </a:rPr>
            </a:br>
            <a:r>
              <a:rPr lang="fr-FR" sz="1400" b="0" dirty="0" smtClean="0">
                <a:solidFill>
                  <a:schemeClr val="accent2">
                    <a:lumMod val="75000"/>
                  </a:schemeClr>
                </a:solidFill>
              </a:rPr>
              <a:t>cette série de diaporamas a pour objectif de mettre à disposition de tous </a:t>
            </a:r>
            <a:br>
              <a:rPr lang="fr-FR" sz="1400" b="0" dirty="0" smtClean="0">
                <a:solidFill>
                  <a:schemeClr val="accent2">
                    <a:lumMod val="75000"/>
                  </a:schemeClr>
                </a:solidFill>
              </a:rPr>
            </a:br>
            <a:r>
              <a:rPr lang="fr-FR" sz="1400" b="0" dirty="0" smtClean="0">
                <a:solidFill>
                  <a:schemeClr val="accent2">
                    <a:lumMod val="75000"/>
                  </a:schemeClr>
                </a:solidFill>
              </a:rPr>
              <a:t>de récentes références techniques et économiques sur un sujet. </a:t>
            </a:r>
            <a:r>
              <a:rPr lang="fr-FR" sz="1400" b="0" dirty="0" smtClean="0">
                <a:solidFill>
                  <a:schemeClr val="tx1"/>
                </a:solidFill>
              </a:rPr>
              <a:t/>
            </a:r>
            <a:br>
              <a:rPr lang="fr-FR" sz="1400" b="0" dirty="0" smtClean="0">
                <a:solidFill>
                  <a:schemeClr val="tx1"/>
                </a:solidFill>
              </a:rPr>
            </a:br>
            <a:r>
              <a:rPr lang="fr-FR" sz="1400" b="0" dirty="0">
                <a:solidFill>
                  <a:schemeClr val="tx1"/>
                </a:solidFill>
              </a:rPr>
              <a:t/>
            </a:r>
            <a:br>
              <a:rPr lang="fr-FR" sz="1400" b="0" dirty="0">
                <a:solidFill>
                  <a:schemeClr val="tx1"/>
                </a:solidFill>
              </a:rPr>
            </a:br>
            <a:r>
              <a:rPr lang="fr-FR" sz="1400" b="0" dirty="0" smtClean="0">
                <a:solidFill>
                  <a:schemeClr val="tx1"/>
                </a:solidFill>
              </a:rPr>
              <a:t/>
            </a:r>
            <a:br>
              <a:rPr lang="fr-FR" sz="1400" b="0" dirty="0" smtClean="0">
                <a:solidFill>
                  <a:schemeClr val="tx1"/>
                </a:solidFill>
              </a:rPr>
            </a:br>
            <a:r>
              <a:rPr lang="fr-FR" sz="1800" b="1" dirty="0" smtClean="0">
                <a:solidFill>
                  <a:schemeClr val="tx1"/>
                </a:solidFill>
              </a:rPr>
              <a:t>[</a:t>
            </a:r>
            <a:r>
              <a:rPr lang="fr-FR" sz="1800" b="1" dirty="0">
                <a:solidFill>
                  <a:schemeClr val="tx1"/>
                </a:solidFill>
              </a:rPr>
              <a:t>Avis à l’utilisateur]</a:t>
            </a:r>
            <a:r>
              <a:rPr lang="fr-FR" sz="1400" b="0" dirty="0" smtClean="0">
                <a:solidFill>
                  <a:schemeClr val="tx1"/>
                </a:solidFill>
              </a:rPr>
              <a:t/>
            </a:r>
            <a:br>
              <a:rPr lang="fr-FR" sz="1400" b="0" dirty="0" smtClean="0">
                <a:solidFill>
                  <a:schemeClr val="tx1"/>
                </a:solidFill>
              </a:rPr>
            </a:br>
            <a:r>
              <a:rPr lang="fr-FR" sz="1400" b="0" i="1" dirty="0" smtClean="0">
                <a:solidFill>
                  <a:schemeClr val="tx1"/>
                </a:solidFill>
              </a:rPr>
              <a:t>Vous pouvez utiliser ces diaporamas à votre guise, </a:t>
            </a:r>
            <a:br>
              <a:rPr lang="fr-FR" sz="1400" b="0" i="1" dirty="0" smtClean="0">
                <a:solidFill>
                  <a:schemeClr val="tx1"/>
                </a:solidFill>
              </a:rPr>
            </a:br>
            <a:r>
              <a:rPr lang="fr-FR" sz="1400" b="1" i="1" dirty="0" smtClean="0">
                <a:solidFill>
                  <a:schemeClr val="accent2">
                    <a:lumMod val="75000"/>
                  </a:schemeClr>
                </a:solidFill>
              </a:rPr>
              <a:t>sous réserve de citer les sources qui accompagnent chaque tableau et graphique</a:t>
            </a:r>
            <a:r>
              <a:rPr lang="fr-FR" sz="1400" b="0" i="1" dirty="0" smtClean="0">
                <a:solidFill>
                  <a:schemeClr val="accent2">
                    <a:lumMod val="75000"/>
                  </a:schemeClr>
                </a:solidFill>
              </a:rPr>
              <a:t>. </a:t>
            </a:r>
            <a:br>
              <a:rPr lang="fr-FR" sz="1400" b="0" i="1" dirty="0" smtClean="0">
                <a:solidFill>
                  <a:schemeClr val="accent2">
                    <a:lumMod val="75000"/>
                  </a:schemeClr>
                </a:solidFill>
              </a:rPr>
            </a:br>
            <a:r>
              <a:rPr lang="fr-FR" sz="1400" b="1" i="1" dirty="0" smtClean="0">
                <a:solidFill>
                  <a:schemeClr val="accent2">
                    <a:lumMod val="75000"/>
                  </a:schemeClr>
                </a:solidFill>
              </a:rPr>
              <a:t>Merci également d’indiquer que ces diaporamas ont été réalisés dans le cadre d’</a:t>
            </a:r>
            <a:r>
              <a:rPr lang="fr-FR" sz="1400" b="1" i="1" dirty="0" err="1" smtClean="0">
                <a:solidFill>
                  <a:schemeClr val="accent2">
                    <a:lumMod val="75000"/>
                  </a:schemeClr>
                </a:solidFill>
              </a:rPr>
              <a:t>Inn’Ovin</a:t>
            </a:r>
            <a:r>
              <a:rPr lang="fr-FR" sz="1400" b="1" i="1" dirty="0" smtClean="0">
                <a:solidFill>
                  <a:schemeClr val="accent2">
                    <a:lumMod val="75000"/>
                  </a:schemeClr>
                </a:solidFill>
              </a:rPr>
              <a:t> </a:t>
            </a:r>
            <a:r>
              <a:rPr lang="fr-FR" sz="1400" b="1" i="1" dirty="0" smtClean="0">
                <a:solidFill>
                  <a:schemeClr val="tx1"/>
                </a:solidFill>
              </a:rPr>
              <a:t/>
            </a:r>
            <a:br>
              <a:rPr lang="fr-FR" sz="1400" b="1" i="1" dirty="0" smtClean="0">
                <a:solidFill>
                  <a:schemeClr val="tx1"/>
                </a:solidFill>
              </a:rPr>
            </a:br>
            <a:r>
              <a:rPr lang="fr-FR" sz="1400" b="0" i="1" dirty="0" smtClean="0">
                <a:solidFill>
                  <a:schemeClr val="tx1"/>
                </a:solidFill>
              </a:rPr>
              <a:t>par le réseau des spécialistes, un groupe de techniciens, ingénieurs et vétérinaires tous spécialisés dans un domaine et issus des différentes familles de la filière ovine nationale. </a:t>
            </a:r>
            <a:r>
              <a:rPr lang="fr-FR" sz="1400" b="0" dirty="0" smtClean="0">
                <a:solidFill>
                  <a:schemeClr val="tx1"/>
                </a:solidFill>
              </a:rPr>
              <a:t/>
            </a:r>
            <a:br>
              <a:rPr lang="fr-FR" sz="1400" b="0" dirty="0" smtClean="0">
                <a:solidFill>
                  <a:schemeClr val="tx1"/>
                </a:solidFill>
              </a:rPr>
            </a:br>
            <a:r>
              <a:rPr lang="fr-FR" sz="1400" b="0" dirty="0">
                <a:solidFill>
                  <a:schemeClr val="tx1"/>
                </a:solidFill>
              </a:rPr>
              <a:t/>
            </a:r>
            <a:br>
              <a:rPr lang="fr-FR" sz="1400" b="0" dirty="0">
                <a:solidFill>
                  <a:schemeClr val="tx1"/>
                </a:solidFill>
              </a:rPr>
            </a:br>
            <a:r>
              <a:rPr lang="fr-FR" sz="1400" b="0" dirty="0" smtClean="0">
                <a:solidFill>
                  <a:schemeClr val="tx1"/>
                </a:solidFill>
              </a:rPr>
              <a:t>Des commentaires accompagnent chaque diapo. </a:t>
            </a:r>
            <a:br>
              <a:rPr lang="fr-FR" sz="1400" b="0" dirty="0" smtClean="0">
                <a:solidFill>
                  <a:schemeClr val="tx1"/>
                </a:solidFill>
              </a:rPr>
            </a:br>
            <a:r>
              <a:rPr lang="fr-FR" sz="1200" b="1" dirty="0" smtClean="0">
                <a:solidFill>
                  <a:schemeClr val="tx1"/>
                </a:solidFill>
              </a:rPr>
              <a:t>Pour en savoir plus, vous pouvez contacter les rédacteurs des diaporamas indiqués sur la diapo suivante.</a:t>
            </a:r>
            <a:r>
              <a:rPr lang="fr-FR" sz="2400" dirty="0" smtClean="0"/>
              <a:t/>
            </a:r>
            <a:br>
              <a:rPr lang="fr-FR" sz="2400" dirty="0" smtClean="0"/>
            </a:br>
            <a:r>
              <a:rPr lang="fr-FR" sz="2400" dirty="0" smtClean="0"/>
              <a:t/>
            </a:r>
            <a:br>
              <a:rPr lang="fr-FR" sz="2400" dirty="0" smtClean="0"/>
            </a:br>
            <a:endParaRPr lang="fr-FR" sz="2800" dirty="0"/>
          </a:p>
        </p:txBody>
      </p:sp>
    </p:spTree>
    <p:extLst>
      <p:ext uri="{BB962C8B-B14F-4D97-AF65-F5344CB8AC3E}">
        <p14:creationId xmlns:p14="http://schemas.microsoft.com/office/powerpoint/2010/main" val="3788649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idx="1"/>
          </p:nvPr>
        </p:nvSpPr>
        <p:spPr>
          <a:xfrm>
            <a:off x="177251" y="290851"/>
            <a:ext cx="10217326" cy="3947885"/>
          </a:xfrm>
        </p:spPr>
        <p:txBody>
          <a:bodyPr>
            <a:normAutofit/>
          </a:bodyPr>
          <a:lstStyle/>
          <a:p>
            <a:pPr marL="0" indent="0">
              <a:buNone/>
            </a:pPr>
            <a:r>
              <a:rPr lang="fr-FR" sz="3600" dirty="0">
                <a:solidFill>
                  <a:schemeClr val="accent1"/>
                </a:solidFill>
                <a:latin typeface="+mj-lt"/>
                <a:ea typeface="+mj-ea"/>
                <a:cs typeface="+mj-cs"/>
              </a:rPr>
              <a:t>Les valeurs azotées de trois mélanges différents calculées selon la méthode du COMPTAGE</a:t>
            </a:r>
          </a:p>
          <a:p>
            <a:pPr marL="0" indent="0">
              <a:buNone/>
            </a:pPr>
            <a:endParaRPr lang="fr-FR" sz="2800" b="1" dirty="0" smtClean="0">
              <a:solidFill>
                <a:schemeClr val="accent2">
                  <a:lumMod val="75000"/>
                </a:schemeClr>
              </a:solidFill>
            </a:endParaRPr>
          </a:p>
        </p:txBody>
      </p:sp>
      <p:sp>
        <p:nvSpPr>
          <p:cNvPr id="6" name="Espace réservé du numéro de diapositive 5"/>
          <p:cNvSpPr>
            <a:spLocks noGrp="1"/>
          </p:cNvSpPr>
          <p:nvPr>
            <p:ph type="sldNum" sz="quarter" idx="12"/>
          </p:nvPr>
        </p:nvSpPr>
        <p:spPr/>
        <p:txBody>
          <a:bodyPr/>
          <a:lstStyle/>
          <a:p>
            <a:fld id="{234A000F-9896-4327-BEF8-6606F1AD065D}" type="slidenum">
              <a:rPr lang="fr-FR" smtClean="0"/>
              <a:pPr/>
              <a:t>10</a:t>
            </a:fld>
            <a:endParaRPr lang="fr-FR"/>
          </a:p>
        </p:txBody>
      </p:sp>
      <p:sp>
        <p:nvSpPr>
          <p:cNvPr id="4" name="ZoneTexte 3"/>
          <p:cNvSpPr txBox="1"/>
          <p:nvPr/>
        </p:nvSpPr>
        <p:spPr>
          <a:xfrm>
            <a:off x="7398535" y="5815549"/>
            <a:ext cx="2366353" cy="276999"/>
          </a:xfrm>
          <a:prstGeom prst="rect">
            <a:avLst/>
          </a:prstGeom>
          <a:noFill/>
        </p:spPr>
        <p:txBody>
          <a:bodyPr wrap="none" rtlCol="0">
            <a:spAutoFit/>
          </a:bodyPr>
          <a:lstStyle/>
          <a:p>
            <a:r>
              <a:rPr lang="fr-FR" sz="1200" i="1" dirty="0" err="1" smtClean="0"/>
              <a:t>Inosys</a:t>
            </a:r>
            <a:r>
              <a:rPr lang="fr-FR" sz="1200" i="1" dirty="0" smtClean="0"/>
              <a:t> – réseaux d’élevage 2017</a:t>
            </a:r>
            <a:endParaRPr lang="fr-FR" sz="1200" i="1" dirty="0"/>
          </a:p>
        </p:txBody>
      </p:sp>
      <p:pic>
        <p:nvPicPr>
          <p:cNvPr id="5" name="Image 4"/>
          <p:cNvPicPr>
            <a:picLocks noChangeAspect="1"/>
          </p:cNvPicPr>
          <p:nvPr/>
        </p:nvPicPr>
        <p:blipFill>
          <a:blip r:embed="rId3"/>
          <a:stretch>
            <a:fillRect/>
          </a:stretch>
        </p:blipFill>
        <p:spPr>
          <a:xfrm>
            <a:off x="495044" y="1710728"/>
            <a:ext cx="9402484" cy="4174422"/>
          </a:xfrm>
          <a:prstGeom prst="rect">
            <a:avLst/>
          </a:prstGeom>
        </p:spPr>
      </p:pic>
    </p:spTree>
    <p:extLst>
      <p:ext uri="{BB962C8B-B14F-4D97-AF65-F5344CB8AC3E}">
        <p14:creationId xmlns:p14="http://schemas.microsoft.com/office/powerpoint/2010/main" val="31474339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idx="1"/>
          </p:nvPr>
        </p:nvSpPr>
        <p:spPr>
          <a:xfrm>
            <a:off x="352063" y="1129553"/>
            <a:ext cx="10217326" cy="3947885"/>
          </a:xfrm>
        </p:spPr>
        <p:txBody>
          <a:bodyPr>
            <a:normAutofit/>
          </a:bodyPr>
          <a:lstStyle/>
          <a:p>
            <a:pPr marL="0" indent="0">
              <a:buNone/>
            </a:pPr>
            <a:r>
              <a:rPr lang="fr-FR" sz="3600" dirty="0">
                <a:solidFill>
                  <a:schemeClr val="accent1"/>
                </a:solidFill>
                <a:latin typeface="+mj-lt"/>
                <a:ea typeface="+mj-ea"/>
                <a:cs typeface="+mj-cs"/>
              </a:rPr>
              <a:t>Faire analyser le méteil pour un laboratoire</a:t>
            </a:r>
          </a:p>
          <a:p>
            <a:pPr marL="0" indent="0">
              <a:buNone/>
            </a:pPr>
            <a:endParaRPr lang="fr-FR" sz="3600" b="1" dirty="0" smtClean="0">
              <a:solidFill>
                <a:srgbClr val="3F7819"/>
              </a:solidFill>
            </a:endParaRPr>
          </a:p>
          <a:p>
            <a:pPr>
              <a:buFontTx/>
              <a:buChar char="-"/>
            </a:pPr>
            <a:r>
              <a:rPr lang="fr-FR" sz="2800" dirty="0" smtClean="0">
                <a:solidFill>
                  <a:srgbClr val="404040"/>
                </a:solidFill>
              </a:rPr>
              <a:t>Une analyse pour chacune des espèces (compter 65 € par échantillon)</a:t>
            </a:r>
          </a:p>
          <a:p>
            <a:pPr>
              <a:buFontTx/>
              <a:buChar char="-"/>
            </a:pPr>
            <a:r>
              <a:rPr lang="fr-FR" sz="2800" dirty="0" smtClean="0">
                <a:solidFill>
                  <a:srgbClr val="404040"/>
                </a:solidFill>
              </a:rPr>
              <a:t>L’analyse du mélange n’est pas fiable car le laboratoire ne dispose pas des équations pour un mélange donné</a:t>
            </a:r>
          </a:p>
          <a:p>
            <a:pPr marL="0" indent="0">
              <a:buNone/>
            </a:pPr>
            <a:endParaRPr lang="fr-FR" sz="2800" b="1" dirty="0" smtClean="0">
              <a:solidFill>
                <a:schemeClr val="accent2">
                  <a:lumMod val="75000"/>
                </a:schemeClr>
              </a:solidFill>
            </a:endParaRPr>
          </a:p>
        </p:txBody>
      </p:sp>
      <p:sp>
        <p:nvSpPr>
          <p:cNvPr id="6" name="Espace réservé du numéro de diapositive 5"/>
          <p:cNvSpPr>
            <a:spLocks noGrp="1"/>
          </p:cNvSpPr>
          <p:nvPr>
            <p:ph type="sldNum" sz="quarter" idx="12"/>
          </p:nvPr>
        </p:nvSpPr>
        <p:spPr/>
        <p:txBody>
          <a:bodyPr/>
          <a:lstStyle/>
          <a:p>
            <a:fld id="{234A000F-9896-4327-BEF8-6606F1AD065D}" type="slidenum">
              <a:rPr lang="fr-FR" smtClean="0"/>
              <a:pPr/>
              <a:t>11</a:t>
            </a:fld>
            <a:endParaRPr lang="fr-FR"/>
          </a:p>
        </p:txBody>
      </p:sp>
    </p:spTree>
    <p:extLst>
      <p:ext uri="{BB962C8B-B14F-4D97-AF65-F5344CB8AC3E}">
        <p14:creationId xmlns:p14="http://schemas.microsoft.com/office/powerpoint/2010/main" val="13557451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idx="1"/>
          </p:nvPr>
        </p:nvSpPr>
        <p:spPr>
          <a:xfrm>
            <a:off x="352063" y="1129553"/>
            <a:ext cx="10217326" cy="3947885"/>
          </a:xfrm>
        </p:spPr>
        <p:txBody>
          <a:bodyPr>
            <a:normAutofit/>
          </a:bodyPr>
          <a:lstStyle/>
          <a:p>
            <a:pPr marL="0" indent="0">
              <a:buNone/>
            </a:pPr>
            <a:r>
              <a:rPr lang="fr-FR" sz="3600" dirty="0">
                <a:solidFill>
                  <a:schemeClr val="accent1"/>
                </a:solidFill>
                <a:latin typeface="+mj-lt"/>
                <a:ea typeface="+mj-ea"/>
                <a:cs typeface="+mj-cs"/>
              </a:rPr>
              <a:t>Le calcul des rations</a:t>
            </a:r>
          </a:p>
          <a:p>
            <a:pPr marL="0" indent="0">
              <a:buNone/>
            </a:pPr>
            <a:endParaRPr lang="fr-FR" sz="3600" b="1" dirty="0" smtClean="0">
              <a:solidFill>
                <a:srgbClr val="3F7819"/>
              </a:solidFill>
            </a:endParaRPr>
          </a:p>
          <a:p>
            <a:pPr marL="0" indent="0">
              <a:buNone/>
            </a:pPr>
            <a:r>
              <a:rPr lang="fr-FR" sz="2800" dirty="0">
                <a:solidFill>
                  <a:srgbClr val="404040"/>
                </a:solidFill>
              </a:rPr>
              <a:t>U</a:t>
            </a:r>
            <a:r>
              <a:rPr lang="fr-FR" sz="2800" dirty="0" smtClean="0">
                <a:solidFill>
                  <a:srgbClr val="404040"/>
                </a:solidFill>
              </a:rPr>
              <a:t>ne fois la valeur alimentaire du méteil définie, il ne reste plus qu’à calculer la ration  en fonction des fourrages disponibles</a:t>
            </a:r>
          </a:p>
        </p:txBody>
      </p:sp>
      <p:sp>
        <p:nvSpPr>
          <p:cNvPr id="6" name="Espace réservé du numéro de diapositive 5"/>
          <p:cNvSpPr>
            <a:spLocks noGrp="1"/>
          </p:cNvSpPr>
          <p:nvPr>
            <p:ph type="sldNum" sz="quarter" idx="12"/>
          </p:nvPr>
        </p:nvSpPr>
        <p:spPr/>
        <p:txBody>
          <a:bodyPr/>
          <a:lstStyle/>
          <a:p>
            <a:fld id="{234A000F-9896-4327-BEF8-6606F1AD065D}" type="slidenum">
              <a:rPr lang="fr-FR" smtClean="0"/>
              <a:pPr/>
              <a:t>12</a:t>
            </a:fld>
            <a:endParaRPr lang="fr-FR"/>
          </a:p>
        </p:txBody>
      </p:sp>
    </p:spTree>
    <p:extLst>
      <p:ext uri="{BB962C8B-B14F-4D97-AF65-F5344CB8AC3E}">
        <p14:creationId xmlns:p14="http://schemas.microsoft.com/office/powerpoint/2010/main" val="24636857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idx="1"/>
          </p:nvPr>
        </p:nvSpPr>
        <p:spPr>
          <a:xfrm>
            <a:off x="153537" y="376518"/>
            <a:ext cx="10217326" cy="3947885"/>
          </a:xfrm>
        </p:spPr>
        <p:txBody>
          <a:bodyPr>
            <a:normAutofit lnSpcReduction="10000"/>
          </a:bodyPr>
          <a:lstStyle/>
          <a:p>
            <a:pPr marL="0" indent="0">
              <a:buNone/>
            </a:pPr>
            <a:r>
              <a:rPr lang="fr-FR" sz="3600" dirty="0">
                <a:solidFill>
                  <a:schemeClr val="accent1"/>
                </a:solidFill>
                <a:latin typeface="+mj-lt"/>
                <a:ea typeface="+mj-ea"/>
                <a:cs typeface="+mj-cs"/>
              </a:rPr>
              <a:t>Plusieurs solutions si le niveau azoté de la ration est trop faible</a:t>
            </a:r>
          </a:p>
          <a:p>
            <a:pPr marL="0" indent="0">
              <a:buNone/>
            </a:pPr>
            <a:endParaRPr lang="fr-FR" sz="3600" b="1" dirty="0" smtClean="0">
              <a:solidFill>
                <a:srgbClr val="3F7819"/>
              </a:solidFill>
            </a:endParaRPr>
          </a:p>
          <a:p>
            <a:pPr>
              <a:buFontTx/>
              <a:buChar char="-"/>
            </a:pPr>
            <a:r>
              <a:rPr lang="fr-FR" sz="2800" dirty="0" smtClean="0">
                <a:solidFill>
                  <a:srgbClr val="404040"/>
                </a:solidFill>
              </a:rPr>
              <a:t>Ajouter un complémentaire azoté du commerce, un tourteau d’oléagineux ou un protéagineux pur</a:t>
            </a:r>
          </a:p>
          <a:p>
            <a:pPr>
              <a:buFontTx/>
              <a:buChar char="-"/>
            </a:pPr>
            <a:r>
              <a:rPr lang="fr-FR" sz="2800" dirty="0" smtClean="0">
                <a:solidFill>
                  <a:srgbClr val="404040"/>
                </a:solidFill>
              </a:rPr>
              <a:t>Remplacer le fourrage de graminées par un foin ou un enrubannage de </a:t>
            </a:r>
            <a:r>
              <a:rPr lang="fr-FR" sz="2800" b="1" dirty="0" smtClean="0">
                <a:solidFill>
                  <a:srgbClr val="3F7819"/>
                </a:solidFill>
              </a:rPr>
              <a:t>légumineuses pures</a:t>
            </a:r>
            <a:r>
              <a:rPr lang="fr-FR" sz="2800" dirty="0" smtClean="0">
                <a:solidFill>
                  <a:srgbClr val="404040"/>
                </a:solidFill>
              </a:rPr>
              <a:t>, de la luzerne par exemple</a:t>
            </a:r>
          </a:p>
        </p:txBody>
      </p:sp>
      <p:sp>
        <p:nvSpPr>
          <p:cNvPr id="6" name="Espace réservé du numéro de diapositive 5"/>
          <p:cNvSpPr>
            <a:spLocks noGrp="1"/>
          </p:cNvSpPr>
          <p:nvPr>
            <p:ph type="sldNum" sz="quarter" idx="12"/>
          </p:nvPr>
        </p:nvSpPr>
        <p:spPr/>
        <p:txBody>
          <a:bodyPr/>
          <a:lstStyle/>
          <a:p>
            <a:fld id="{234A000F-9896-4327-BEF8-6606F1AD065D}" type="slidenum">
              <a:rPr lang="fr-FR" smtClean="0"/>
              <a:pPr/>
              <a:t>13</a:t>
            </a:fld>
            <a:endParaRPr lang="fr-FR"/>
          </a:p>
        </p:txBody>
      </p:sp>
    </p:spTree>
    <p:extLst>
      <p:ext uri="{BB962C8B-B14F-4D97-AF65-F5344CB8AC3E}">
        <p14:creationId xmlns:p14="http://schemas.microsoft.com/office/powerpoint/2010/main" val="38627277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idx="1"/>
          </p:nvPr>
        </p:nvSpPr>
        <p:spPr>
          <a:xfrm>
            <a:off x="153536" y="0"/>
            <a:ext cx="11357146" cy="3947885"/>
          </a:xfrm>
        </p:spPr>
        <p:txBody>
          <a:bodyPr>
            <a:normAutofit/>
          </a:bodyPr>
          <a:lstStyle/>
          <a:p>
            <a:pPr marL="0" indent="0">
              <a:buNone/>
            </a:pPr>
            <a:r>
              <a:rPr lang="fr-FR" sz="3600" dirty="0">
                <a:solidFill>
                  <a:schemeClr val="accent1"/>
                </a:solidFill>
                <a:latin typeface="+mj-lt"/>
                <a:ea typeface="+mj-ea"/>
                <a:cs typeface="+mj-cs"/>
              </a:rPr>
              <a:t>Des exemples de méteils destinés à des agneaux </a:t>
            </a:r>
            <a:br>
              <a:rPr lang="fr-FR" sz="3600" dirty="0">
                <a:solidFill>
                  <a:schemeClr val="accent1"/>
                </a:solidFill>
                <a:latin typeface="+mj-lt"/>
                <a:ea typeface="+mj-ea"/>
                <a:cs typeface="+mj-cs"/>
              </a:rPr>
            </a:br>
            <a:r>
              <a:rPr lang="fr-FR" sz="3600" dirty="0" smtClean="0">
                <a:solidFill>
                  <a:schemeClr val="accent1"/>
                </a:solidFill>
                <a:latin typeface="+mj-lt"/>
                <a:ea typeface="+mj-ea"/>
                <a:cs typeface="+mj-cs"/>
              </a:rPr>
              <a:t>en finition </a:t>
            </a:r>
            <a:endParaRPr lang="fr-FR" sz="3600" dirty="0">
              <a:solidFill>
                <a:schemeClr val="accent1"/>
              </a:solidFill>
              <a:latin typeface="+mj-lt"/>
              <a:ea typeface="+mj-ea"/>
              <a:cs typeface="+mj-cs"/>
            </a:endParaRPr>
          </a:p>
          <a:p>
            <a:pPr marL="0" indent="0">
              <a:buNone/>
            </a:pPr>
            <a:r>
              <a:rPr lang="fr-FR" sz="2800" dirty="0" smtClean="0">
                <a:solidFill>
                  <a:srgbClr val="404040"/>
                </a:solidFill>
              </a:rPr>
              <a:t>Seul le dernier méteil est adapté avec de la paille ou du foin de graminées, les autres ne sont pas suffisamment riches en azote</a:t>
            </a:r>
          </a:p>
        </p:txBody>
      </p:sp>
      <p:sp>
        <p:nvSpPr>
          <p:cNvPr id="6" name="Espace réservé du numéro de diapositive 5"/>
          <p:cNvSpPr>
            <a:spLocks noGrp="1"/>
          </p:cNvSpPr>
          <p:nvPr>
            <p:ph type="sldNum" sz="quarter" idx="12"/>
          </p:nvPr>
        </p:nvSpPr>
        <p:spPr/>
        <p:txBody>
          <a:bodyPr/>
          <a:lstStyle/>
          <a:p>
            <a:fld id="{234A000F-9896-4327-BEF8-6606F1AD065D}" type="slidenum">
              <a:rPr lang="fr-FR" smtClean="0"/>
              <a:pPr/>
              <a:t>14</a:t>
            </a:fld>
            <a:endParaRPr lang="fr-FR"/>
          </a:p>
        </p:txBody>
      </p:sp>
      <p:sp>
        <p:nvSpPr>
          <p:cNvPr id="7" name="Sous-titre 2"/>
          <p:cNvSpPr txBox="1">
            <a:spLocks/>
          </p:cNvSpPr>
          <p:nvPr/>
        </p:nvSpPr>
        <p:spPr>
          <a:xfrm>
            <a:off x="0" y="2748887"/>
            <a:ext cx="2189712" cy="394788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fr-FR" sz="2400" dirty="0" smtClean="0">
                <a:solidFill>
                  <a:srgbClr val="90C226"/>
                </a:solidFill>
                <a:latin typeface="+mj-lt"/>
                <a:ea typeface="+mj-ea"/>
                <a:cs typeface="+mj-cs"/>
              </a:rPr>
              <a:t>Objectif : </a:t>
            </a:r>
            <a:r>
              <a:rPr lang="fr-FR" sz="2400" dirty="0" smtClean="0">
                <a:solidFill>
                  <a:srgbClr val="90C226"/>
                </a:solidFill>
              </a:rPr>
              <a:t>90 </a:t>
            </a:r>
            <a:r>
              <a:rPr lang="fr-FR" sz="2400" dirty="0">
                <a:solidFill>
                  <a:srgbClr val="90C226"/>
                </a:solidFill>
              </a:rPr>
              <a:t>g de PDI ou 16% de Matière Azotée </a:t>
            </a:r>
            <a:r>
              <a:rPr lang="fr-FR" sz="2400" dirty="0" smtClean="0">
                <a:solidFill>
                  <a:srgbClr val="90C226"/>
                </a:solidFill>
              </a:rPr>
              <a:t>Totale minimum</a:t>
            </a:r>
            <a:r>
              <a:rPr lang="fr-FR" sz="2400" dirty="0" smtClean="0">
                <a:solidFill>
                  <a:srgbClr val="90C226"/>
                </a:solidFill>
                <a:latin typeface="+mj-lt"/>
                <a:ea typeface="+mj-ea"/>
                <a:cs typeface="+mj-cs"/>
              </a:rPr>
              <a:t> </a:t>
            </a:r>
          </a:p>
        </p:txBody>
      </p:sp>
      <p:pic>
        <p:nvPicPr>
          <p:cNvPr id="2" name="Image 1"/>
          <p:cNvPicPr>
            <a:picLocks noChangeAspect="1"/>
          </p:cNvPicPr>
          <p:nvPr/>
        </p:nvPicPr>
        <p:blipFill>
          <a:blip r:embed="rId3"/>
          <a:stretch>
            <a:fillRect/>
          </a:stretch>
        </p:blipFill>
        <p:spPr>
          <a:xfrm>
            <a:off x="2189712" y="2408046"/>
            <a:ext cx="8370533" cy="3499407"/>
          </a:xfrm>
          <a:prstGeom prst="rect">
            <a:avLst/>
          </a:prstGeom>
        </p:spPr>
      </p:pic>
    </p:spTree>
    <p:extLst>
      <p:ext uri="{BB962C8B-B14F-4D97-AF65-F5344CB8AC3E}">
        <p14:creationId xmlns:p14="http://schemas.microsoft.com/office/powerpoint/2010/main" val="37015564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idx="1"/>
          </p:nvPr>
        </p:nvSpPr>
        <p:spPr>
          <a:xfrm>
            <a:off x="764640" y="591671"/>
            <a:ext cx="9474558" cy="3947885"/>
          </a:xfrm>
        </p:spPr>
        <p:txBody>
          <a:bodyPr>
            <a:normAutofit/>
          </a:bodyPr>
          <a:lstStyle/>
          <a:p>
            <a:pPr marL="0" indent="0">
              <a:buNone/>
            </a:pPr>
            <a:r>
              <a:rPr lang="fr-FR" sz="3600" dirty="0">
                <a:solidFill>
                  <a:schemeClr val="accent1"/>
                </a:solidFill>
                <a:latin typeface="+mj-lt"/>
                <a:ea typeface="+mj-ea"/>
                <a:cs typeface="+mj-cs"/>
              </a:rPr>
              <a:t>Des exemples de méteils destinés à des agneaux </a:t>
            </a:r>
            <a:r>
              <a:rPr lang="fr-FR" sz="3600" dirty="0" smtClean="0">
                <a:solidFill>
                  <a:schemeClr val="accent1"/>
                </a:solidFill>
                <a:latin typeface="+mj-lt"/>
                <a:ea typeface="+mj-ea"/>
                <a:cs typeface="+mj-cs"/>
              </a:rPr>
              <a:t>en finition </a:t>
            </a:r>
          </a:p>
          <a:p>
            <a:pPr marL="0" indent="0">
              <a:buNone/>
            </a:pPr>
            <a:endParaRPr lang="fr-FR" sz="3600" dirty="0">
              <a:solidFill>
                <a:schemeClr val="accent1"/>
              </a:solidFill>
              <a:latin typeface="+mj-lt"/>
              <a:ea typeface="+mj-ea"/>
              <a:cs typeface="+mj-cs"/>
            </a:endParaRPr>
          </a:p>
          <a:p>
            <a:pPr marL="0" indent="0">
              <a:buNone/>
            </a:pPr>
            <a:r>
              <a:rPr lang="fr-FR" sz="2800" dirty="0" smtClean="0"/>
              <a:t>Les </a:t>
            </a:r>
            <a:r>
              <a:rPr lang="fr-FR" sz="2800" dirty="0"/>
              <a:t>céréales et protéagineux étant riches en énergie, </a:t>
            </a:r>
            <a:r>
              <a:rPr lang="fr-FR" sz="2800" dirty="0" smtClean="0"/>
              <a:t>pas </a:t>
            </a:r>
            <a:r>
              <a:rPr lang="fr-FR" sz="2800" dirty="0"/>
              <a:t>de problème </a:t>
            </a:r>
            <a:r>
              <a:rPr lang="fr-FR" sz="2800" dirty="0" smtClean="0"/>
              <a:t>de valeur énergétique avec </a:t>
            </a:r>
            <a:r>
              <a:rPr lang="fr-FR" sz="2800" dirty="0"/>
              <a:t>les méteils sauf si la </a:t>
            </a:r>
            <a:r>
              <a:rPr lang="fr-FR" sz="2800" dirty="0">
                <a:solidFill>
                  <a:srgbClr val="90C226"/>
                </a:solidFill>
              </a:rPr>
              <a:t>proportion d’avoine dépasse 40 %. </a:t>
            </a:r>
          </a:p>
          <a:p>
            <a:pPr marL="0" indent="0">
              <a:buNone/>
            </a:pPr>
            <a:endParaRPr lang="fr-FR" sz="2800" dirty="0" smtClean="0">
              <a:solidFill>
                <a:srgbClr val="404040"/>
              </a:solidFill>
            </a:endParaRPr>
          </a:p>
        </p:txBody>
      </p:sp>
      <p:sp>
        <p:nvSpPr>
          <p:cNvPr id="6" name="Espace réservé du numéro de diapositive 5"/>
          <p:cNvSpPr>
            <a:spLocks noGrp="1"/>
          </p:cNvSpPr>
          <p:nvPr>
            <p:ph type="sldNum" sz="quarter" idx="12"/>
          </p:nvPr>
        </p:nvSpPr>
        <p:spPr/>
        <p:txBody>
          <a:bodyPr/>
          <a:lstStyle/>
          <a:p>
            <a:fld id="{234A000F-9896-4327-BEF8-6606F1AD065D}" type="slidenum">
              <a:rPr lang="fr-FR" smtClean="0"/>
              <a:pPr/>
              <a:t>15</a:t>
            </a:fld>
            <a:endParaRPr lang="fr-FR"/>
          </a:p>
        </p:txBody>
      </p:sp>
    </p:spTree>
    <p:extLst>
      <p:ext uri="{BB962C8B-B14F-4D97-AF65-F5344CB8AC3E}">
        <p14:creationId xmlns:p14="http://schemas.microsoft.com/office/powerpoint/2010/main" val="8516191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idx="1"/>
          </p:nvPr>
        </p:nvSpPr>
        <p:spPr>
          <a:xfrm>
            <a:off x="276199" y="457199"/>
            <a:ext cx="10217326" cy="3947885"/>
          </a:xfrm>
        </p:spPr>
        <p:txBody>
          <a:bodyPr>
            <a:normAutofit lnSpcReduction="10000"/>
          </a:bodyPr>
          <a:lstStyle/>
          <a:p>
            <a:pPr marL="0" indent="0">
              <a:buNone/>
            </a:pPr>
            <a:r>
              <a:rPr lang="fr-FR" sz="3600" dirty="0">
                <a:solidFill>
                  <a:schemeClr val="accent1"/>
                </a:solidFill>
                <a:latin typeface="+mj-lt"/>
                <a:ea typeface="+mj-ea"/>
                <a:cs typeface="+mj-cs"/>
              </a:rPr>
              <a:t>Distribuer les grains entiers</a:t>
            </a:r>
          </a:p>
          <a:p>
            <a:pPr>
              <a:buFontTx/>
              <a:buChar char="-"/>
            </a:pPr>
            <a:endParaRPr lang="fr-FR" sz="2800" b="1" dirty="0" smtClean="0">
              <a:solidFill>
                <a:srgbClr val="404040"/>
              </a:solidFill>
            </a:endParaRPr>
          </a:p>
          <a:p>
            <a:pPr marL="0" indent="0">
              <a:buNone/>
            </a:pPr>
            <a:r>
              <a:rPr lang="fr-FR" sz="2800" b="1" dirty="0" smtClean="0">
                <a:solidFill>
                  <a:srgbClr val="404040"/>
                </a:solidFill>
              </a:rPr>
              <a:t>Quel que soit la composition du méteil, il est distribué </a:t>
            </a:r>
          </a:p>
          <a:p>
            <a:pPr marL="0" indent="0">
              <a:buNone/>
            </a:pPr>
            <a:r>
              <a:rPr lang="fr-FR" sz="2800" b="1" dirty="0" smtClean="0">
                <a:solidFill>
                  <a:srgbClr val="404040"/>
                </a:solidFill>
              </a:rPr>
              <a:t>en grains entiers : </a:t>
            </a:r>
          </a:p>
          <a:p>
            <a:pPr>
              <a:buFontTx/>
              <a:buChar char="-"/>
            </a:pPr>
            <a:endParaRPr lang="fr-FR" sz="2800" b="1" dirty="0">
              <a:solidFill>
                <a:srgbClr val="404040"/>
              </a:solidFill>
            </a:endParaRPr>
          </a:p>
          <a:p>
            <a:pPr marL="714375" indent="-357188">
              <a:buFontTx/>
              <a:buChar char="-"/>
            </a:pPr>
            <a:r>
              <a:rPr lang="fr-FR" sz="2800" dirty="0">
                <a:solidFill>
                  <a:srgbClr val="404040"/>
                </a:solidFill>
              </a:rPr>
              <a:t> </a:t>
            </a:r>
            <a:r>
              <a:rPr lang="fr-FR" sz="2800" dirty="0" smtClean="0">
                <a:solidFill>
                  <a:srgbClr val="404040"/>
                </a:solidFill>
              </a:rPr>
              <a:t>pour les brebis</a:t>
            </a:r>
          </a:p>
          <a:p>
            <a:pPr marL="714375" indent="-357188">
              <a:buFontTx/>
              <a:buChar char="-"/>
            </a:pPr>
            <a:r>
              <a:rPr lang="fr-FR" sz="2800" dirty="0">
                <a:solidFill>
                  <a:srgbClr val="404040"/>
                </a:solidFill>
              </a:rPr>
              <a:t> </a:t>
            </a:r>
            <a:r>
              <a:rPr lang="fr-FR" sz="2800" dirty="0" smtClean="0">
                <a:solidFill>
                  <a:srgbClr val="404040"/>
                </a:solidFill>
              </a:rPr>
              <a:t>pour les agneaux </a:t>
            </a:r>
            <a:endParaRPr lang="fr-FR" sz="2800" dirty="0">
              <a:solidFill>
                <a:srgbClr val="404040"/>
              </a:solidFill>
            </a:endParaRPr>
          </a:p>
          <a:p>
            <a:pPr>
              <a:buFontTx/>
              <a:buChar char="-"/>
            </a:pPr>
            <a:endParaRPr lang="fr-FR" sz="2800" b="1" dirty="0" smtClean="0">
              <a:solidFill>
                <a:srgbClr val="404040"/>
              </a:solidFill>
            </a:endParaRPr>
          </a:p>
        </p:txBody>
      </p:sp>
      <p:sp>
        <p:nvSpPr>
          <p:cNvPr id="6" name="Espace réservé du numéro de diapositive 5"/>
          <p:cNvSpPr>
            <a:spLocks noGrp="1"/>
          </p:cNvSpPr>
          <p:nvPr>
            <p:ph type="sldNum" sz="quarter" idx="12"/>
          </p:nvPr>
        </p:nvSpPr>
        <p:spPr/>
        <p:txBody>
          <a:bodyPr/>
          <a:lstStyle/>
          <a:p>
            <a:fld id="{234A000F-9896-4327-BEF8-6606F1AD065D}" type="slidenum">
              <a:rPr lang="fr-FR" smtClean="0"/>
              <a:pPr/>
              <a:t>16</a:t>
            </a:fld>
            <a:endParaRPr lang="fr-FR"/>
          </a:p>
        </p:txBody>
      </p:sp>
      <p:pic>
        <p:nvPicPr>
          <p:cNvPr id="2" name="Image 1"/>
          <p:cNvPicPr>
            <a:picLocks noChangeAspect="1"/>
          </p:cNvPicPr>
          <p:nvPr/>
        </p:nvPicPr>
        <p:blipFill rotWithShape="1">
          <a:blip r:embed="rId3"/>
          <a:srcRect r="25606"/>
          <a:stretch/>
        </p:blipFill>
        <p:spPr>
          <a:xfrm>
            <a:off x="6000341" y="2170309"/>
            <a:ext cx="2794035" cy="291823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5" name="Sous-titre 2"/>
          <p:cNvSpPr txBox="1">
            <a:spLocks/>
          </p:cNvSpPr>
          <p:nvPr/>
        </p:nvSpPr>
        <p:spPr>
          <a:xfrm>
            <a:off x="276199" y="4884057"/>
            <a:ext cx="10217326" cy="394788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fr-FR" sz="2800" b="1" dirty="0" smtClean="0">
                <a:solidFill>
                  <a:srgbClr val="404040"/>
                </a:solidFill>
              </a:rPr>
              <a:t>Ajouter un Aliment Minéral</a:t>
            </a:r>
          </a:p>
          <a:p>
            <a:pPr marL="0" indent="0">
              <a:buFont typeface="Wingdings 3" charset="2"/>
              <a:buNone/>
            </a:pPr>
            <a:r>
              <a:rPr lang="fr-FR" sz="2800" b="1" dirty="0" smtClean="0">
                <a:solidFill>
                  <a:srgbClr val="404040"/>
                </a:solidFill>
              </a:rPr>
              <a:t>Vitaminé riche en calcium et pauvre en phosphore </a:t>
            </a:r>
            <a:br>
              <a:rPr lang="fr-FR" sz="2800" b="1" dirty="0" smtClean="0">
                <a:solidFill>
                  <a:srgbClr val="404040"/>
                </a:solidFill>
              </a:rPr>
            </a:br>
            <a:r>
              <a:rPr lang="fr-FR" sz="2800" dirty="0" smtClean="0">
                <a:solidFill>
                  <a:srgbClr val="404040"/>
                </a:solidFill>
              </a:rPr>
              <a:t>(sauf fourrages de légumineuses)</a:t>
            </a:r>
          </a:p>
          <a:p>
            <a:pPr>
              <a:buFontTx/>
              <a:buChar char="-"/>
            </a:pPr>
            <a:endParaRPr lang="fr-FR" sz="2800" b="1" dirty="0" smtClean="0">
              <a:solidFill>
                <a:srgbClr val="404040"/>
              </a:solidFill>
            </a:endParaRPr>
          </a:p>
          <a:p>
            <a:pPr marL="714375" indent="-357188">
              <a:buFontTx/>
              <a:buChar char="-"/>
            </a:pPr>
            <a:r>
              <a:rPr lang="fr-FR" sz="2800" dirty="0" smtClean="0">
                <a:solidFill>
                  <a:srgbClr val="404040"/>
                </a:solidFill>
              </a:rPr>
              <a:t> </a:t>
            </a:r>
            <a:endParaRPr lang="fr-FR" sz="2800" b="1" dirty="0" smtClean="0">
              <a:solidFill>
                <a:srgbClr val="404040"/>
              </a:solidFill>
            </a:endParaRPr>
          </a:p>
        </p:txBody>
      </p:sp>
    </p:spTree>
    <p:extLst>
      <p:ext uri="{BB962C8B-B14F-4D97-AF65-F5344CB8AC3E}">
        <p14:creationId xmlns:p14="http://schemas.microsoft.com/office/powerpoint/2010/main" val="30820410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idx="1"/>
          </p:nvPr>
        </p:nvSpPr>
        <p:spPr>
          <a:xfrm>
            <a:off x="311721" y="1290795"/>
            <a:ext cx="9927477" cy="3880773"/>
          </a:xfrm>
        </p:spPr>
        <p:txBody>
          <a:bodyPr>
            <a:normAutofit/>
          </a:bodyPr>
          <a:lstStyle/>
          <a:p>
            <a:pPr marL="0" indent="0">
              <a:buNone/>
            </a:pPr>
            <a:r>
              <a:rPr lang="fr-FR" sz="3600" b="1" dirty="0" smtClean="0">
                <a:solidFill>
                  <a:schemeClr val="accent2">
                    <a:lumMod val="75000"/>
                  </a:schemeClr>
                </a:solidFill>
              </a:rPr>
              <a:t>En résumé</a:t>
            </a:r>
          </a:p>
          <a:p>
            <a:pPr>
              <a:buFontTx/>
              <a:buChar char="-"/>
            </a:pPr>
            <a:r>
              <a:rPr lang="fr-FR" sz="3200" dirty="0" smtClean="0"/>
              <a:t>Un comptage des différents constituants pour estimer </a:t>
            </a:r>
            <a:r>
              <a:rPr lang="fr-FR" sz="3200" dirty="0" smtClean="0">
                <a:solidFill>
                  <a:srgbClr val="404040"/>
                </a:solidFill>
              </a:rPr>
              <a:t>la valeur alimentaire du méteil est indispensable avant de calculer la ration</a:t>
            </a:r>
          </a:p>
          <a:p>
            <a:pPr>
              <a:buFontTx/>
              <a:buChar char="-"/>
            </a:pPr>
            <a:r>
              <a:rPr lang="fr-FR" sz="3200" dirty="0" smtClean="0">
                <a:solidFill>
                  <a:srgbClr val="404040"/>
                </a:solidFill>
              </a:rPr>
              <a:t>Équilibrer la ration si nécessaire avec une autre source d’azote</a:t>
            </a:r>
          </a:p>
          <a:p>
            <a:pPr>
              <a:buFontTx/>
              <a:buChar char="-"/>
            </a:pPr>
            <a:endParaRPr lang="fr-FR" sz="3600" b="1" dirty="0">
              <a:solidFill>
                <a:schemeClr val="accent2">
                  <a:lumMod val="75000"/>
                </a:schemeClr>
              </a:solidFill>
            </a:endParaRPr>
          </a:p>
        </p:txBody>
      </p:sp>
      <p:sp>
        <p:nvSpPr>
          <p:cNvPr id="6" name="Espace réservé du numéro de diapositive 5"/>
          <p:cNvSpPr>
            <a:spLocks noGrp="1"/>
          </p:cNvSpPr>
          <p:nvPr>
            <p:ph type="sldNum" sz="quarter" idx="12"/>
          </p:nvPr>
        </p:nvSpPr>
        <p:spPr/>
        <p:txBody>
          <a:bodyPr/>
          <a:lstStyle/>
          <a:p>
            <a:fld id="{234A000F-9896-4327-BEF8-6606F1AD065D}" type="slidenum">
              <a:rPr lang="fr-FR" smtClean="0"/>
              <a:pPr/>
              <a:t>17</a:t>
            </a:fld>
            <a:endParaRPr lang="fr-FR"/>
          </a:p>
        </p:txBody>
      </p:sp>
    </p:spTree>
    <p:extLst>
      <p:ext uri="{BB962C8B-B14F-4D97-AF65-F5344CB8AC3E}">
        <p14:creationId xmlns:p14="http://schemas.microsoft.com/office/powerpoint/2010/main" val="16846849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idx="1"/>
          </p:nvPr>
        </p:nvSpPr>
        <p:spPr>
          <a:xfrm>
            <a:off x="311721" y="1290795"/>
            <a:ext cx="9927477" cy="3880773"/>
          </a:xfrm>
        </p:spPr>
        <p:txBody>
          <a:bodyPr>
            <a:normAutofit/>
          </a:bodyPr>
          <a:lstStyle/>
          <a:p>
            <a:pPr marL="0" indent="0">
              <a:buNone/>
            </a:pPr>
            <a:r>
              <a:rPr lang="fr-FR" sz="2800" b="1" dirty="0" smtClean="0">
                <a:solidFill>
                  <a:schemeClr val="accent2">
                    <a:lumMod val="75000"/>
                  </a:schemeClr>
                </a:solidFill>
              </a:rPr>
              <a:t>Pour en savoir plus</a:t>
            </a:r>
          </a:p>
          <a:p>
            <a:pPr marL="0" indent="0">
              <a:buNone/>
            </a:pPr>
            <a:endParaRPr lang="fr-FR" sz="2800" b="1" dirty="0">
              <a:solidFill>
                <a:schemeClr val="accent2">
                  <a:lumMod val="75000"/>
                </a:schemeClr>
              </a:solidFill>
            </a:endParaRPr>
          </a:p>
          <a:p>
            <a:pPr marL="0" indent="0">
              <a:buNone/>
            </a:pPr>
            <a:r>
              <a:rPr lang="fr-FR" sz="2400" b="1" dirty="0" smtClean="0">
                <a:solidFill>
                  <a:srgbClr val="99CC00"/>
                </a:solidFill>
              </a:rPr>
              <a:t>Disponible sur </a:t>
            </a:r>
            <a:br>
              <a:rPr lang="fr-FR" sz="2400" b="1" dirty="0" smtClean="0">
                <a:solidFill>
                  <a:srgbClr val="99CC00"/>
                </a:solidFill>
              </a:rPr>
            </a:br>
            <a:r>
              <a:rPr lang="fr-FR" sz="2400" b="1" dirty="0" smtClean="0">
                <a:solidFill>
                  <a:srgbClr val="99CC00"/>
                </a:solidFill>
              </a:rPr>
              <a:t>www.idele.fr</a:t>
            </a:r>
          </a:p>
          <a:p>
            <a:pPr marL="0" indent="0">
              <a:buNone/>
            </a:pPr>
            <a:endParaRPr lang="fr-FR" sz="2000" dirty="0">
              <a:solidFill>
                <a:srgbClr val="99CC00"/>
              </a:solidFill>
            </a:endParaRPr>
          </a:p>
        </p:txBody>
      </p:sp>
      <p:sp>
        <p:nvSpPr>
          <p:cNvPr id="6" name="Espace réservé du numéro de diapositive 5"/>
          <p:cNvSpPr>
            <a:spLocks noGrp="1"/>
          </p:cNvSpPr>
          <p:nvPr>
            <p:ph type="sldNum" sz="quarter" idx="12"/>
          </p:nvPr>
        </p:nvSpPr>
        <p:spPr/>
        <p:txBody>
          <a:bodyPr/>
          <a:lstStyle/>
          <a:p>
            <a:fld id="{234A000F-9896-4327-BEF8-6606F1AD065D}" type="slidenum">
              <a:rPr lang="fr-FR" smtClean="0"/>
              <a:pPr/>
              <a:t>18</a:t>
            </a:fld>
            <a:endParaRPr lang="fr-FR"/>
          </a:p>
        </p:txBody>
      </p:sp>
      <p:pic>
        <p:nvPicPr>
          <p:cNvPr id="2" name="Image 1"/>
          <p:cNvPicPr>
            <a:picLocks noChangeAspect="1"/>
          </p:cNvPicPr>
          <p:nvPr/>
        </p:nvPicPr>
        <p:blipFill rotWithShape="1">
          <a:blip r:embed="rId3"/>
          <a:srcRect t="1088"/>
          <a:stretch/>
        </p:blipFill>
        <p:spPr>
          <a:xfrm>
            <a:off x="4499431" y="702527"/>
            <a:ext cx="4032654" cy="5692714"/>
          </a:xfrm>
          <a:prstGeom prst="rect">
            <a:avLst/>
          </a:prstGeom>
        </p:spPr>
      </p:pic>
    </p:spTree>
    <p:extLst>
      <p:ext uri="{BB962C8B-B14F-4D97-AF65-F5344CB8AC3E}">
        <p14:creationId xmlns:p14="http://schemas.microsoft.com/office/powerpoint/2010/main" val="4211701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10328" y="1448429"/>
            <a:ext cx="9609503" cy="1646302"/>
          </a:xfrm>
        </p:spPr>
        <p:txBody>
          <a:bodyPr/>
          <a:lstStyle/>
          <a:p>
            <a:pPr algn="ctr">
              <a:spcBef>
                <a:spcPts val="1200"/>
              </a:spcBef>
            </a:pPr>
            <a:r>
              <a:rPr lang="fr-FR" sz="4800" b="1" dirty="0" smtClean="0"/>
              <a:t>Du méteil en grains </a:t>
            </a:r>
            <a:br>
              <a:rPr lang="fr-FR" sz="4800" b="1" dirty="0" smtClean="0"/>
            </a:br>
            <a:r>
              <a:rPr lang="fr-FR" sz="4800" b="1" dirty="0" smtClean="0"/>
              <a:t>pour les ovins</a:t>
            </a:r>
            <a:endParaRPr lang="fr-FR" sz="3200" b="1" dirty="0"/>
          </a:p>
        </p:txBody>
      </p:sp>
      <p:sp>
        <p:nvSpPr>
          <p:cNvPr id="3" name="Sous-titre 2"/>
          <p:cNvSpPr>
            <a:spLocks noGrp="1"/>
          </p:cNvSpPr>
          <p:nvPr>
            <p:ph type="subTitle" idx="1"/>
          </p:nvPr>
        </p:nvSpPr>
        <p:spPr>
          <a:xfrm>
            <a:off x="359687" y="3745951"/>
            <a:ext cx="10200518" cy="1990164"/>
          </a:xfrm>
        </p:spPr>
        <p:txBody>
          <a:bodyPr>
            <a:normAutofit/>
          </a:bodyPr>
          <a:lstStyle/>
          <a:p>
            <a:pPr algn="l"/>
            <a:r>
              <a:rPr lang="fr-FR" dirty="0" smtClean="0"/>
              <a:t>Sylvie Denis et Stéphane Martignac (chambre d’agriculture de la Corrèze) </a:t>
            </a:r>
            <a:r>
              <a:rPr lang="fr-FR" dirty="0" smtClean="0">
                <a:solidFill>
                  <a:schemeClr val="accent2">
                    <a:lumMod val="75000"/>
                  </a:schemeClr>
                </a:solidFill>
                <a:hlinkClick r:id="rId3"/>
              </a:rPr>
              <a:t>sylvie.denis@correze.chambagri.fr</a:t>
            </a:r>
            <a:r>
              <a:rPr lang="fr-FR" dirty="0" smtClean="0">
                <a:solidFill>
                  <a:schemeClr val="accent2">
                    <a:lumMod val="75000"/>
                  </a:schemeClr>
                </a:solidFill>
              </a:rPr>
              <a:t>; </a:t>
            </a:r>
            <a:r>
              <a:rPr lang="fr-FR" dirty="0" smtClean="0">
                <a:solidFill>
                  <a:schemeClr val="accent2">
                    <a:lumMod val="75000"/>
                  </a:schemeClr>
                </a:solidFill>
                <a:hlinkClick r:id="rId4"/>
              </a:rPr>
              <a:t>stephane.martignac@correze.chambagri.fr</a:t>
            </a:r>
            <a:endParaRPr lang="fr-FR" dirty="0" smtClean="0">
              <a:solidFill>
                <a:schemeClr val="accent2">
                  <a:lumMod val="75000"/>
                </a:schemeClr>
              </a:solidFill>
            </a:endParaRPr>
          </a:p>
          <a:p>
            <a:pPr algn="l"/>
            <a:r>
              <a:rPr lang="fr-FR" dirty="0"/>
              <a:t>Danielle </a:t>
            </a:r>
            <a:r>
              <a:rPr lang="fr-FR" dirty="0" err="1"/>
              <a:t>Sennepin</a:t>
            </a:r>
            <a:r>
              <a:rPr lang="fr-FR" dirty="0"/>
              <a:t> (Chambre d’agriculture de la </a:t>
            </a:r>
            <a:r>
              <a:rPr lang="fr-FR" dirty="0" smtClean="0"/>
              <a:t>Creuse)</a:t>
            </a:r>
            <a:r>
              <a:rPr lang="fr-FR" dirty="0"/>
              <a:t> </a:t>
            </a:r>
            <a:r>
              <a:rPr lang="fr-FR" dirty="0" smtClean="0">
                <a:solidFill>
                  <a:schemeClr val="accent2">
                    <a:lumMod val="75000"/>
                  </a:schemeClr>
                </a:solidFill>
                <a:hlinkClick r:id="rId5"/>
              </a:rPr>
              <a:t>danielle.sennepin@creuse.chambagri.fr</a:t>
            </a:r>
            <a:endParaRPr lang="fr-FR" dirty="0" smtClean="0">
              <a:solidFill>
                <a:schemeClr val="accent2">
                  <a:lumMod val="75000"/>
                </a:schemeClr>
              </a:solidFill>
            </a:endParaRPr>
          </a:p>
          <a:p>
            <a:pPr algn="l"/>
            <a:r>
              <a:rPr lang="fr-FR" dirty="0"/>
              <a:t>Laurence Sagot (Institut de l’Elevage/CIIRPO) </a:t>
            </a:r>
            <a:r>
              <a:rPr lang="fr-FR" dirty="0" smtClean="0">
                <a:solidFill>
                  <a:srgbClr val="3F7819"/>
                </a:solidFill>
                <a:hlinkClick r:id="rId6"/>
              </a:rPr>
              <a:t>laurence.sagot@idele.fr</a:t>
            </a:r>
            <a:endParaRPr lang="fr-FR" dirty="0" smtClean="0">
              <a:solidFill>
                <a:srgbClr val="3F7819"/>
              </a:solidFill>
            </a:endParaRPr>
          </a:p>
          <a:p>
            <a:pPr algn="ctr"/>
            <a:endParaRPr lang="fr-FR" dirty="0" smtClean="0">
              <a:solidFill>
                <a:schemeClr val="accent2">
                  <a:lumMod val="75000"/>
                </a:schemeClr>
              </a:solidFill>
            </a:endParaRPr>
          </a:p>
          <a:p>
            <a:pPr algn="ctr"/>
            <a:endParaRPr lang="fr-FR" dirty="0">
              <a:solidFill>
                <a:schemeClr val="accent2">
                  <a:lumMod val="75000"/>
                </a:schemeClr>
              </a:solidFill>
            </a:endParaRPr>
          </a:p>
        </p:txBody>
      </p:sp>
      <p:pic>
        <p:nvPicPr>
          <p:cNvPr id="13" name="Image 12"/>
          <p:cNvPicPr>
            <a:picLocks noChangeAspect="1"/>
          </p:cNvPicPr>
          <p:nvPr/>
        </p:nvPicPr>
        <p:blipFill>
          <a:blip r:embed="rId7">
            <a:duotone>
              <a:schemeClr val="accent2">
                <a:shade val="45000"/>
                <a:satMod val="135000"/>
              </a:schemeClr>
              <a:prstClr val="white"/>
            </a:duotone>
          </a:blip>
          <a:stretch>
            <a:fillRect/>
          </a:stretch>
        </p:blipFill>
        <p:spPr>
          <a:xfrm>
            <a:off x="403103" y="2989677"/>
            <a:ext cx="814449" cy="75627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6973" y="319669"/>
            <a:ext cx="8596668" cy="1320800"/>
          </a:xfrm>
        </p:spPr>
        <p:txBody>
          <a:bodyPr/>
          <a:lstStyle/>
          <a:p>
            <a:r>
              <a:rPr lang="fr-FR" dirty="0"/>
              <a:t>Un objectif pour une ration équilibrée</a:t>
            </a:r>
            <a:br>
              <a:rPr lang="fr-FR" dirty="0"/>
            </a:br>
            <a:endParaRPr lang="fr-FR" dirty="0"/>
          </a:p>
        </p:txBody>
      </p:sp>
      <p:sp>
        <p:nvSpPr>
          <p:cNvPr id="3" name="Sous-titre 2"/>
          <p:cNvSpPr>
            <a:spLocks noGrp="1"/>
          </p:cNvSpPr>
          <p:nvPr>
            <p:ph idx="1"/>
          </p:nvPr>
        </p:nvSpPr>
        <p:spPr>
          <a:xfrm>
            <a:off x="622932" y="1391155"/>
            <a:ext cx="9616266" cy="3880773"/>
          </a:xfrm>
        </p:spPr>
        <p:txBody>
          <a:bodyPr>
            <a:normAutofit/>
          </a:bodyPr>
          <a:lstStyle/>
          <a:p>
            <a:pPr marL="0" indent="0">
              <a:buNone/>
            </a:pPr>
            <a:r>
              <a:rPr lang="fr-FR" sz="2800" b="1" dirty="0" smtClean="0">
                <a:solidFill>
                  <a:schemeClr val="tx2"/>
                </a:solidFill>
              </a:rPr>
              <a:t>Récolter au moins </a:t>
            </a:r>
            <a:r>
              <a:rPr lang="fr-FR" sz="2800" b="1" dirty="0" smtClean="0">
                <a:solidFill>
                  <a:srgbClr val="3F7819"/>
                </a:solidFill>
              </a:rPr>
              <a:t>30 % de protéagineux </a:t>
            </a:r>
            <a:r>
              <a:rPr lang="fr-FR" sz="2800" b="1" dirty="0">
                <a:solidFill>
                  <a:srgbClr val="3F7819"/>
                </a:solidFill>
              </a:rPr>
              <a:t/>
            </a:r>
            <a:br>
              <a:rPr lang="fr-FR" sz="2800" b="1" dirty="0">
                <a:solidFill>
                  <a:srgbClr val="3F7819"/>
                </a:solidFill>
              </a:rPr>
            </a:br>
            <a:r>
              <a:rPr lang="fr-FR" sz="2800" dirty="0" smtClean="0">
                <a:solidFill>
                  <a:schemeClr val="tx2"/>
                </a:solidFill>
              </a:rPr>
              <a:t>(pois, vesce et/ou féverole) </a:t>
            </a:r>
            <a:r>
              <a:rPr lang="fr-FR" sz="2800" b="1" dirty="0" smtClean="0">
                <a:solidFill>
                  <a:schemeClr val="tx2"/>
                </a:solidFill>
              </a:rPr>
              <a:t>voire 40 à 50 % si le pois est le seul protéagineux</a:t>
            </a:r>
            <a:endParaRPr lang="fr-FR" sz="2400" dirty="0">
              <a:solidFill>
                <a:schemeClr val="tx2"/>
              </a:solidFill>
            </a:endParaRPr>
          </a:p>
        </p:txBody>
      </p:sp>
      <p:sp>
        <p:nvSpPr>
          <p:cNvPr id="6" name="Espace réservé du numéro de diapositive 5"/>
          <p:cNvSpPr>
            <a:spLocks noGrp="1"/>
          </p:cNvSpPr>
          <p:nvPr>
            <p:ph type="sldNum" sz="quarter" idx="12"/>
          </p:nvPr>
        </p:nvSpPr>
        <p:spPr/>
        <p:txBody>
          <a:bodyPr/>
          <a:lstStyle/>
          <a:p>
            <a:fld id="{234A000F-9896-4327-BEF8-6606F1AD065D}" type="slidenum">
              <a:rPr lang="fr-FR" smtClean="0"/>
              <a:pPr/>
              <a:t>3</a:t>
            </a:fld>
            <a:endParaRPr lang="fr-FR"/>
          </a:p>
        </p:txBody>
      </p:sp>
      <p:pic>
        <p:nvPicPr>
          <p:cNvPr id="4" name="Image 3"/>
          <p:cNvPicPr>
            <a:picLocks noChangeAspect="1"/>
          </p:cNvPicPr>
          <p:nvPr/>
        </p:nvPicPr>
        <p:blipFill>
          <a:blip r:embed="rId3"/>
          <a:stretch>
            <a:fillRect/>
          </a:stretch>
        </p:blipFill>
        <p:spPr>
          <a:xfrm>
            <a:off x="1354873" y="2912955"/>
            <a:ext cx="8109068" cy="3833532"/>
          </a:xfrm>
          <a:prstGeom prst="rect">
            <a:avLst/>
          </a:prstGeom>
          <a:effectLst>
            <a:softEdge rad="635000"/>
          </a:effectLst>
        </p:spPr>
      </p:pic>
    </p:spTree>
    <p:extLst>
      <p:ext uri="{BB962C8B-B14F-4D97-AF65-F5344CB8AC3E}">
        <p14:creationId xmlns:p14="http://schemas.microsoft.com/office/powerpoint/2010/main" val="1491979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idx="1"/>
          </p:nvPr>
        </p:nvSpPr>
        <p:spPr>
          <a:xfrm>
            <a:off x="156915" y="265210"/>
            <a:ext cx="10302928" cy="3880773"/>
          </a:xfrm>
        </p:spPr>
        <p:txBody>
          <a:bodyPr>
            <a:normAutofit/>
          </a:bodyPr>
          <a:lstStyle/>
          <a:p>
            <a:pPr marL="0" indent="0">
              <a:buNone/>
            </a:pPr>
            <a:r>
              <a:rPr lang="fr-FR" sz="3600" dirty="0">
                <a:solidFill>
                  <a:schemeClr val="accent1"/>
                </a:solidFill>
                <a:latin typeface="+mj-lt"/>
                <a:ea typeface="+mj-ea"/>
                <a:cs typeface="+mj-cs"/>
              </a:rPr>
              <a:t>Les principales espèces utilisées dans les méteils</a:t>
            </a:r>
          </a:p>
          <a:p>
            <a:pPr marL="0" indent="0">
              <a:buNone/>
            </a:pPr>
            <a:endParaRPr lang="fr-FR" sz="2800" b="1" dirty="0" smtClean="0">
              <a:solidFill>
                <a:schemeClr val="accent2">
                  <a:lumMod val="75000"/>
                </a:schemeClr>
              </a:solidFill>
            </a:endParaRPr>
          </a:p>
        </p:txBody>
      </p:sp>
      <p:sp>
        <p:nvSpPr>
          <p:cNvPr id="6" name="Espace réservé du numéro de diapositive 5"/>
          <p:cNvSpPr>
            <a:spLocks noGrp="1"/>
          </p:cNvSpPr>
          <p:nvPr>
            <p:ph type="sldNum" sz="quarter" idx="12"/>
          </p:nvPr>
        </p:nvSpPr>
        <p:spPr/>
        <p:txBody>
          <a:bodyPr/>
          <a:lstStyle/>
          <a:p>
            <a:fld id="{234A000F-9896-4327-BEF8-6606F1AD065D}" type="slidenum">
              <a:rPr lang="fr-FR" smtClean="0"/>
              <a:pPr/>
              <a:t>4</a:t>
            </a:fld>
            <a:endParaRPr lang="fr-FR"/>
          </a:p>
        </p:txBody>
      </p:sp>
      <p:pic>
        <p:nvPicPr>
          <p:cNvPr id="2" name="Image 1"/>
          <p:cNvPicPr>
            <a:picLocks noChangeAspect="1"/>
          </p:cNvPicPr>
          <p:nvPr/>
        </p:nvPicPr>
        <p:blipFill>
          <a:blip r:embed="rId3"/>
          <a:stretch>
            <a:fillRect/>
          </a:stretch>
        </p:blipFill>
        <p:spPr>
          <a:xfrm>
            <a:off x="1188113" y="1134741"/>
            <a:ext cx="7798174" cy="5260500"/>
          </a:xfrm>
          <a:prstGeom prst="rect">
            <a:avLst/>
          </a:prstGeom>
        </p:spPr>
      </p:pic>
      <p:sp>
        <p:nvSpPr>
          <p:cNvPr id="4" name="ZoneTexte 3"/>
          <p:cNvSpPr txBox="1"/>
          <p:nvPr/>
        </p:nvSpPr>
        <p:spPr>
          <a:xfrm>
            <a:off x="6619934" y="6395241"/>
            <a:ext cx="2366353" cy="276999"/>
          </a:xfrm>
          <a:prstGeom prst="rect">
            <a:avLst/>
          </a:prstGeom>
          <a:noFill/>
        </p:spPr>
        <p:txBody>
          <a:bodyPr wrap="none" rtlCol="0">
            <a:spAutoFit/>
          </a:bodyPr>
          <a:lstStyle/>
          <a:p>
            <a:r>
              <a:rPr lang="fr-FR" sz="1200" i="1" dirty="0" err="1" smtClean="0"/>
              <a:t>Inosys</a:t>
            </a:r>
            <a:r>
              <a:rPr lang="fr-FR" sz="1200" i="1" dirty="0" smtClean="0"/>
              <a:t> – réseaux d’élevage 2017</a:t>
            </a:r>
            <a:endParaRPr lang="fr-FR" sz="1200" i="1" dirty="0"/>
          </a:p>
        </p:txBody>
      </p:sp>
    </p:spTree>
    <p:extLst>
      <p:ext uri="{BB962C8B-B14F-4D97-AF65-F5344CB8AC3E}">
        <p14:creationId xmlns:p14="http://schemas.microsoft.com/office/powerpoint/2010/main" val="11385625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idx="1"/>
          </p:nvPr>
        </p:nvSpPr>
        <p:spPr>
          <a:xfrm>
            <a:off x="156916" y="290851"/>
            <a:ext cx="10217326" cy="3947885"/>
          </a:xfrm>
        </p:spPr>
        <p:txBody>
          <a:bodyPr>
            <a:normAutofit/>
          </a:bodyPr>
          <a:lstStyle/>
          <a:p>
            <a:pPr marL="0" indent="0">
              <a:buNone/>
            </a:pPr>
            <a:r>
              <a:rPr lang="fr-FR" sz="3600" dirty="0">
                <a:solidFill>
                  <a:schemeClr val="accent1"/>
                </a:solidFill>
                <a:latin typeface="+mj-lt"/>
                <a:ea typeface="+mj-ea"/>
                <a:cs typeface="+mj-cs"/>
              </a:rPr>
              <a:t>Des exemples de proportions au semis de plusieurs mélanges</a:t>
            </a:r>
          </a:p>
          <a:p>
            <a:pPr marL="0" indent="0">
              <a:buNone/>
            </a:pPr>
            <a:endParaRPr lang="fr-FR" sz="2800" b="1" dirty="0" smtClean="0">
              <a:solidFill>
                <a:schemeClr val="accent2">
                  <a:lumMod val="75000"/>
                </a:schemeClr>
              </a:solidFill>
            </a:endParaRPr>
          </a:p>
        </p:txBody>
      </p:sp>
      <p:sp>
        <p:nvSpPr>
          <p:cNvPr id="6" name="Espace réservé du numéro de diapositive 5"/>
          <p:cNvSpPr>
            <a:spLocks noGrp="1"/>
          </p:cNvSpPr>
          <p:nvPr>
            <p:ph type="sldNum" sz="quarter" idx="12"/>
          </p:nvPr>
        </p:nvSpPr>
        <p:spPr/>
        <p:txBody>
          <a:bodyPr/>
          <a:lstStyle/>
          <a:p>
            <a:fld id="{234A000F-9896-4327-BEF8-6606F1AD065D}" type="slidenum">
              <a:rPr lang="fr-FR" smtClean="0"/>
              <a:pPr/>
              <a:t>5</a:t>
            </a:fld>
            <a:endParaRPr lang="fr-FR"/>
          </a:p>
        </p:txBody>
      </p:sp>
      <p:sp>
        <p:nvSpPr>
          <p:cNvPr id="4" name="ZoneTexte 3"/>
          <p:cNvSpPr txBox="1"/>
          <p:nvPr/>
        </p:nvSpPr>
        <p:spPr>
          <a:xfrm>
            <a:off x="8083138" y="5575610"/>
            <a:ext cx="2366353" cy="276999"/>
          </a:xfrm>
          <a:prstGeom prst="rect">
            <a:avLst/>
          </a:prstGeom>
          <a:noFill/>
        </p:spPr>
        <p:txBody>
          <a:bodyPr wrap="none" rtlCol="0">
            <a:spAutoFit/>
          </a:bodyPr>
          <a:lstStyle/>
          <a:p>
            <a:r>
              <a:rPr lang="fr-FR" sz="1200" i="1" dirty="0" err="1" smtClean="0"/>
              <a:t>Inosys</a:t>
            </a:r>
            <a:r>
              <a:rPr lang="fr-FR" sz="1200" i="1" dirty="0" smtClean="0"/>
              <a:t> – réseaux d’élevage 2017</a:t>
            </a:r>
            <a:endParaRPr lang="fr-FR" sz="1200" i="1" dirty="0"/>
          </a:p>
        </p:txBody>
      </p:sp>
      <p:pic>
        <p:nvPicPr>
          <p:cNvPr id="5" name="Image 4"/>
          <p:cNvPicPr>
            <a:picLocks noChangeAspect="1"/>
          </p:cNvPicPr>
          <p:nvPr/>
        </p:nvPicPr>
        <p:blipFill rotWithShape="1">
          <a:blip r:embed="rId3"/>
          <a:srcRect l="1779" r="1232" b="3146"/>
          <a:stretch/>
        </p:blipFill>
        <p:spPr>
          <a:xfrm>
            <a:off x="156916" y="2011006"/>
            <a:ext cx="10292575" cy="3564604"/>
          </a:xfrm>
          <a:prstGeom prst="rect">
            <a:avLst/>
          </a:prstGeom>
        </p:spPr>
      </p:pic>
    </p:spTree>
    <p:extLst>
      <p:ext uri="{BB962C8B-B14F-4D97-AF65-F5344CB8AC3E}">
        <p14:creationId xmlns:p14="http://schemas.microsoft.com/office/powerpoint/2010/main" val="32712908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idx="1"/>
          </p:nvPr>
        </p:nvSpPr>
        <p:spPr>
          <a:xfrm>
            <a:off x="123462" y="376518"/>
            <a:ext cx="10217326" cy="3947885"/>
          </a:xfrm>
        </p:spPr>
        <p:txBody>
          <a:bodyPr>
            <a:normAutofit/>
          </a:bodyPr>
          <a:lstStyle/>
          <a:p>
            <a:pPr marL="0" indent="0">
              <a:buNone/>
            </a:pPr>
            <a:r>
              <a:rPr lang="fr-FR" sz="3600" dirty="0">
                <a:solidFill>
                  <a:schemeClr val="accent1"/>
                </a:solidFill>
                <a:latin typeface="+mj-lt"/>
                <a:ea typeface="+mj-ea"/>
                <a:cs typeface="+mj-cs"/>
              </a:rPr>
              <a:t>Avec le méteil grain, on sait ce que l’on sème, rarement ce que l’on va </a:t>
            </a:r>
            <a:r>
              <a:rPr lang="fr-FR" sz="3600" dirty="0" smtClean="0">
                <a:solidFill>
                  <a:schemeClr val="accent1"/>
                </a:solidFill>
                <a:latin typeface="+mj-lt"/>
                <a:ea typeface="+mj-ea"/>
                <a:cs typeface="+mj-cs"/>
              </a:rPr>
              <a:t>récolter !</a:t>
            </a:r>
            <a:endParaRPr lang="fr-FR" sz="3600" dirty="0">
              <a:solidFill>
                <a:schemeClr val="accent1"/>
              </a:solidFill>
              <a:latin typeface="+mj-lt"/>
              <a:ea typeface="+mj-ea"/>
              <a:cs typeface="+mj-cs"/>
            </a:endParaRPr>
          </a:p>
          <a:p>
            <a:pPr marL="0" indent="0">
              <a:buNone/>
            </a:pPr>
            <a:endParaRPr lang="fr-FR" sz="2800" b="1" dirty="0" smtClean="0">
              <a:solidFill>
                <a:schemeClr val="accent2">
                  <a:lumMod val="75000"/>
                </a:schemeClr>
              </a:solidFill>
            </a:endParaRPr>
          </a:p>
        </p:txBody>
      </p:sp>
      <p:sp>
        <p:nvSpPr>
          <p:cNvPr id="6" name="Espace réservé du numéro de diapositive 5"/>
          <p:cNvSpPr>
            <a:spLocks noGrp="1"/>
          </p:cNvSpPr>
          <p:nvPr>
            <p:ph type="sldNum" sz="quarter" idx="12"/>
          </p:nvPr>
        </p:nvSpPr>
        <p:spPr/>
        <p:txBody>
          <a:bodyPr/>
          <a:lstStyle/>
          <a:p>
            <a:fld id="{234A000F-9896-4327-BEF8-6606F1AD065D}" type="slidenum">
              <a:rPr lang="fr-FR" smtClean="0"/>
              <a:pPr/>
              <a:t>6</a:t>
            </a:fld>
            <a:endParaRPr lang="fr-FR"/>
          </a:p>
        </p:txBody>
      </p:sp>
      <p:sp>
        <p:nvSpPr>
          <p:cNvPr id="4" name="ZoneTexte 3"/>
          <p:cNvSpPr txBox="1"/>
          <p:nvPr/>
        </p:nvSpPr>
        <p:spPr>
          <a:xfrm rot="16200000">
            <a:off x="7754290" y="5220097"/>
            <a:ext cx="2366353" cy="276999"/>
          </a:xfrm>
          <a:prstGeom prst="rect">
            <a:avLst/>
          </a:prstGeom>
          <a:noFill/>
        </p:spPr>
        <p:txBody>
          <a:bodyPr wrap="none" rtlCol="0">
            <a:spAutoFit/>
          </a:bodyPr>
          <a:lstStyle/>
          <a:p>
            <a:r>
              <a:rPr lang="fr-FR" sz="1200" i="1" dirty="0" err="1" smtClean="0"/>
              <a:t>Inosys</a:t>
            </a:r>
            <a:r>
              <a:rPr lang="fr-FR" sz="1200" i="1" dirty="0" smtClean="0"/>
              <a:t> – réseaux d’élevage 2017</a:t>
            </a:r>
            <a:endParaRPr lang="fr-FR" sz="1200" i="1" dirty="0"/>
          </a:p>
        </p:txBody>
      </p:sp>
      <p:pic>
        <p:nvPicPr>
          <p:cNvPr id="2" name="Image 1"/>
          <p:cNvPicPr>
            <a:picLocks noChangeAspect="1"/>
          </p:cNvPicPr>
          <p:nvPr/>
        </p:nvPicPr>
        <p:blipFill>
          <a:blip r:embed="rId3"/>
          <a:stretch>
            <a:fillRect/>
          </a:stretch>
        </p:blipFill>
        <p:spPr>
          <a:xfrm>
            <a:off x="1201251" y="1617584"/>
            <a:ext cx="7671822" cy="4924189"/>
          </a:xfrm>
          <a:prstGeom prst="rect">
            <a:avLst/>
          </a:prstGeom>
        </p:spPr>
      </p:pic>
    </p:spTree>
    <p:extLst>
      <p:ext uri="{BB962C8B-B14F-4D97-AF65-F5344CB8AC3E}">
        <p14:creationId xmlns:p14="http://schemas.microsoft.com/office/powerpoint/2010/main" val="3580675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idx="1"/>
          </p:nvPr>
        </p:nvSpPr>
        <p:spPr>
          <a:xfrm>
            <a:off x="123462" y="376518"/>
            <a:ext cx="10217326" cy="3947885"/>
          </a:xfrm>
        </p:spPr>
        <p:txBody>
          <a:bodyPr>
            <a:normAutofit/>
          </a:bodyPr>
          <a:lstStyle/>
          <a:p>
            <a:pPr marL="0" indent="0">
              <a:buNone/>
            </a:pPr>
            <a:r>
              <a:rPr lang="fr-FR" sz="3600" dirty="0">
                <a:solidFill>
                  <a:schemeClr val="accent1"/>
                </a:solidFill>
                <a:latin typeface="+mj-lt"/>
                <a:ea typeface="+mj-ea"/>
                <a:cs typeface="+mj-cs"/>
              </a:rPr>
              <a:t>Avec le méteil grain, on sait ce que l’on sème, rarement ce que l’on va </a:t>
            </a:r>
            <a:r>
              <a:rPr lang="fr-FR" sz="3600" dirty="0" smtClean="0">
                <a:solidFill>
                  <a:schemeClr val="accent1"/>
                </a:solidFill>
                <a:latin typeface="+mj-lt"/>
                <a:ea typeface="+mj-ea"/>
                <a:cs typeface="+mj-cs"/>
              </a:rPr>
              <a:t>récolter !</a:t>
            </a:r>
            <a:endParaRPr lang="fr-FR" sz="3600" dirty="0">
              <a:solidFill>
                <a:schemeClr val="accent1"/>
              </a:solidFill>
              <a:latin typeface="+mj-lt"/>
              <a:ea typeface="+mj-ea"/>
              <a:cs typeface="+mj-cs"/>
            </a:endParaRPr>
          </a:p>
          <a:p>
            <a:pPr marL="0" indent="0">
              <a:buNone/>
            </a:pPr>
            <a:r>
              <a:rPr lang="fr-FR" sz="2800" dirty="0" smtClean="0">
                <a:solidFill>
                  <a:srgbClr val="404040"/>
                </a:solidFill>
              </a:rPr>
              <a:t>Un exemple avec un méteil orge/vesce</a:t>
            </a:r>
            <a:endParaRPr lang="fr-FR" sz="2800" dirty="0">
              <a:solidFill>
                <a:srgbClr val="404040"/>
              </a:solidFill>
            </a:endParaRPr>
          </a:p>
          <a:p>
            <a:pPr marL="0" indent="0">
              <a:buNone/>
            </a:pPr>
            <a:endParaRPr lang="fr-FR" sz="2800" b="1" dirty="0" smtClean="0">
              <a:solidFill>
                <a:schemeClr val="accent2">
                  <a:lumMod val="75000"/>
                </a:schemeClr>
              </a:solidFill>
            </a:endParaRPr>
          </a:p>
        </p:txBody>
      </p:sp>
      <p:sp>
        <p:nvSpPr>
          <p:cNvPr id="6" name="Espace réservé du numéro de diapositive 5"/>
          <p:cNvSpPr>
            <a:spLocks noGrp="1"/>
          </p:cNvSpPr>
          <p:nvPr>
            <p:ph type="sldNum" sz="quarter" idx="12"/>
          </p:nvPr>
        </p:nvSpPr>
        <p:spPr/>
        <p:txBody>
          <a:bodyPr/>
          <a:lstStyle/>
          <a:p>
            <a:fld id="{234A000F-9896-4327-BEF8-6606F1AD065D}" type="slidenum">
              <a:rPr lang="fr-FR" smtClean="0"/>
              <a:pPr/>
              <a:t>7</a:t>
            </a:fld>
            <a:endParaRPr lang="fr-FR"/>
          </a:p>
        </p:txBody>
      </p:sp>
      <p:sp>
        <p:nvSpPr>
          <p:cNvPr id="8" name="Flèche droite 7"/>
          <p:cNvSpPr/>
          <p:nvPr/>
        </p:nvSpPr>
        <p:spPr>
          <a:xfrm>
            <a:off x="5091403" y="3025339"/>
            <a:ext cx="550110" cy="2554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vers le bas 9"/>
          <p:cNvSpPr/>
          <p:nvPr/>
        </p:nvSpPr>
        <p:spPr>
          <a:xfrm>
            <a:off x="7012097" y="3900031"/>
            <a:ext cx="256032" cy="6375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3"/>
          <a:stretch>
            <a:fillRect/>
          </a:stretch>
        </p:blipFill>
        <p:spPr>
          <a:xfrm>
            <a:off x="2242378" y="2431920"/>
            <a:ext cx="6480610" cy="4426080"/>
          </a:xfrm>
          <a:prstGeom prst="rect">
            <a:avLst/>
          </a:prstGeom>
        </p:spPr>
      </p:pic>
    </p:spTree>
    <p:extLst>
      <p:ext uri="{BB962C8B-B14F-4D97-AF65-F5344CB8AC3E}">
        <p14:creationId xmlns:p14="http://schemas.microsoft.com/office/powerpoint/2010/main" val="2552479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2227213" y="2350460"/>
            <a:ext cx="6444031" cy="4584589"/>
          </a:xfrm>
          <a:prstGeom prst="rect">
            <a:avLst/>
          </a:prstGeom>
        </p:spPr>
      </p:pic>
      <p:sp>
        <p:nvSpPr>
          <p:cNvPr id="3" name="Sous-titre 2"/>
          <p:cNvSpPr>
            <a:spLocks noGrp="1"/>
          </p:cNvSpPr>
          <p:nvPr>
            <p:ph idx="1"/>
          </p:nvPr>
        </p:nvSpPr>
        <p:spPr>
          <a:xfrm>
            <a:off x="123462" y="376518"/>
            <a:ext cx="10217326" cy="3947885"/>
          </a:xfrm>
        </p:spPr>
        <p:txBody>
          <a:bodyPr>
            <a:normAutofit/>
          </a:bodyPr>
          <a:lstStyle/>
          <a:p>
            <a:pPr marL="0" indent="0">
              <a:buNone/>
            </a:pPr>
            <a:r>
              <a:rPr lang="fr-FR" sz="3600" dirty="0">
                <a:solidFill>
                  <a:schemeClr val="accent1"/>
                </a:solidFill>
                <a:latin typeface="+mj-lt"/>
                <a:ea typeface="+mj-ea"/>
                <a:cs typeface="+mj-cs"/>
              </a:rPr>
              <a:t>Avec le méteil grain, on sait ce que l’on sème, rarement ce que l’on va </a:t>
            </a:r>
            <a:r>
              <a:rPr lang="fr-FR" sz="3600" dirty="0" smtClean="0">
                <a:solidFill>
                  <a:schemeClr val="accent1"/>
                </a:solidFill>
                <a:latin typeface="+mj-lt"/>
                <a:ea typeface="+mj-ea"/>
                <a:cs typeface="+mj-cs"/>
              </a:rPr>
              <a:t>récolter !</a:t>
            </a:r>
            <a:endParaRPr lang="fr-FR" sz="3600" dirty="0">
              <a:solidFill>
                <a:schemeClr val="accent1"/>
              </a:solidFill>
              <a:latin typeface="+mj-lt"/>
              <a:ea typeface="+mj-ea"/>
              <a:cs typeface="+mj-cs"/>
            </a:endParaRPr>
          </a:p>
          <a:p>
            <a:pPr marL="0" indent="0">
              <a:buNone/>
            </a:pPr>
            <a:r>
              <a:rPr lang="fr-FR" sz="2800" dirty="0" smtClean="0">
                <a:solidFill>
                  <a:srgbClr val="404040"/>
                </a:solidFill>
              </a:rPr>
              <a:t>Un exemple avec un méteil orge/vesce/pois</a:t>
            </a:r>
            <a:endParaRPr lang="fr-FR" sz="2800" dirty="0">
              <a:solidFill>
                <a:srgbClr val="404040"/>
              </a:solidFill>
            </a:endParaRPr>
          </a:p>
          <a:p>
            <a:pPr marL="0" indent="0">
              <a:buNone/>
            </a:pPr>
            <a:endParaRPr lang="fr-FR" sz="2800" b="1" dirty="0" smtClean="0">
              <a:solidFill>
                <a:schemeClr val="accent2">
                  <a:lumMod val="75000"/>
                </a:schemeClr>
              </a:solidFill>
            </a:endParaRPr>
          </a:p>
        </p:txBody>
      </p:sp>
      <p:sp>
        <p:nvSpPr>
          <p:cNvPr id="6" name="Espace réservé du numéro de diapositive 5"/>
          <p:cNvSpPr>
            <a:spLocks noGrp="1"/>
          </p:cNvSpPr>
          <p:nvPr>
            <p:ph type="sldNum" sz="quarter" idx="12"/>
          </p:nvPr>
        </p:nvSpPr>
        <p:spPr/>
        <p:txBody>
          <a:bodyPr/>
          <a:lstStyle/>
          <a:p>
            <a:fld id="{234A000F-9896-4327-BEF8-6606F1AD065D}" type="slidenum">
              <a:rPr lang="fr-FR" smtClean="0"/>
              <a:pPr/>
              <a:t>8</a:t>
            </a:fld>
            <a:endParaRPr lang="fr-FR"/>
          </a:p>
        </p:txBody>
      </p:sp>
      <p:sp>
        <p:nvSpPr>
          <p:cNvPr id="8" name="Flèche droite 7"/>
          <p:cNvSpPr/>
          <p:nvPr/>
        </p:nvSpPr>
        <p:spPr>
          <a:xfrm>
            <a:off x="5091403" y="3107294"/>
            <a:ext cx="550110" cy="2554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vers le bas 9"/>
          <p:cNvSpPr/>
          <p:nvPr/>
        </p:nvSpPr>
        <p:spPr>
          <a:xfrm>
            <a:off x="7012097" y="4172507"/>
            <a:ext cx="256032" cy="6375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847316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idx="1"/>
          </p:nvPr>
        </p:nvSpPr>
        <p:spPr>
          <a:xfrm>
            <a:off x="123462" y="320762"/>
            <a:ext cx="10566950" cy="5271247"/>
          </a:xfrm>
        </p:spPr>
        <p:txBody>
          <a:bodyPr>
            <a:normAutofit lnSpcReduction="10000"/>
          </a:bodyPr>
          <a:lstStyle/>
          <a:p>
            <a:pPr marL="0" indent="0">
              <a:buNone/>
            </a:pPr>
            <a:r>
              <a:rPr lang="fr-FR" sz="3600" dirty="0">
                <a:solidFill>
                  <a:schemeClr val="accent1"/>
                </a:solidFill>
                <a:latin typeface="+mj-lt"/>
                <a:ea typeface="+mj-ea"/>
                <a:cs typeface="+mj-cs"/>
              </a:rPr>
              <a:t>Pour connaitre la valeur alimentaire de son méteil, utiliser le COMPTAGE : une méthode simple et gratuite</a:t>
            </a:r>
          </a:p>
          <a:p>
            <a:pPr marL="0" indent="0">
              <a:buNone/>
            </a:pPr>
            <a:endParaRPr lang="fr-FR" sz="2800" b="1" dirty="0">
              <a:solidFill>
                <a:schemeClr val="accent2">
                  <a:lumMod val="75000"/>
                </a:schemeClr>
              </a:solidFill>
            </a:endParaRPr>
          </a:p>
          <a:p>
            <a:pPr>
              <a:buFontTx/>
              <a:buChar char="-"/>
            </a:pPr>
            <a:r>
              <a:rPr lang="fr-FR" sz="2800" dirty="0" smtClean="0">
                <a:solidFill>
                  <a:srgbClr val="404040"/>
                </a:solidFill>
              </a:rPr>
              <a:t>Prendre un échantillon représentatif de 1 à 3 kg</a:t>
            </a:r>
          </a:p>
          <a:p>
            <a:pPr>
              <a:buFontTx/>
              <a:buChar char="-"/>
            </a:pPr>
            <a:r>
              <a:rPr lang="fr-FR" sz="2800" dirty="0" smtClean="0">
                <a:solidFill>
                  <a:srgbClr val="404040"/>
                </a:solidFill>
              </a:rPr>
              <a:t>Séparer chacune des espèces</a:t>
            </a:r>
          </a:p>
          <a:p>
            <a:pPr>
              <a:buFontTx/>
              <a:buChar char="-"/>
            </a:pPr>
            <a:r>
              <a:rPr lang="fr-FR" sz="2800" dirty="0" smtClean="0">
                <a:solidFill>
                  <a:srgbClr val="404040"/>
                </a:solidFill>
              </a:rPr>
              <a:t>Peser chaque espèce en les exprimer en % </a:t>
            </a:r>
          </a:p>
          <a:p>
            <a:pPr>
              <a:buFontTx/>
              <a:buChar char="-"/>
            </a:pPr>
            <a:r>
              <a:rPr lang="fr-FR" sz="2800" dirty="0" smtClean="0">
                <a:solidFill>
                  <a:srgbClr val="404040"/>
                </a:solidFill>
              </a:rPr>
              <a:t>Calculer les valeurs énergétique et azotées du mélange à partir des tables INRA et des différentes proportions identifiées</a:t>
            </a:r>
          </a:p>
          <a:p>
            <a:pPr>
              <a:buFontTx/>
              <a:buChar char="-"/>
            </a:pPr>
            <a:endParaRPr lang="fr-FR" sz="2800" b="1" dirty="0" smtClean="0">
              <a:solidFill>
                <a:schemeClr val="accent2">
                  <a:lumMod val="75000"/>
                </a:schemeClr>
              </a:solidFill>
            </a:endParaRPr>
          </a:p>
          <a:p>
            <a:pPr>
              <a:buFontTx/>
              <a:buChar char="-"/>
            </a:pPr>
            <a:endParaRPr lang="fr-FR" sz="2800" b="1" dirty="0" smtClean="0">
              <a:solidFill>
                <a:schemeClr val="accent2">
                  <a:lumMod val="75000"/>
                </a:schemeClr>
              </a:solidFill>
            </a:endParaRPr>
          </a:p>
        </p:txBody>
      </p:sp>
      <p:sp>
        <p:nvSpPr>
          <p:cNvPr id="6" name="Espace réservé du numéro de diapositive 5"/>
          <p:cNvSpPr>
            <a:spLocks noGrp="1"/>
          </p:cNvSpPr>
          <p:nvPr>
            <p:ph type="sldNum" sz="quarter" idx="12"/>
          </p:nvPr>
        </p:nvSpPr>
        <p:spPr/>
        <p:txBody>
          <a:bodyPr/>
          <a:lstStyle/>
          <a:p>
            <a:fld id="{234A000F-9896-4327-BEF8-6606F1AD065D}" type="slidenum">
              <a:rPr lang="fr-FR" smtClean="0"/>
              <a:pPr/>
              <a:t>9</a:t>
            </a:fld>
            <a:endParaRPr lang="fr-FR"/>
          </a:p>
        </p:txBody>
      </p:sp>
    </p:spTree>
    <p:extLst>
      <p:ext uri="{BB962C8B-B14F-4D97-AF65-F5344CB8AC3E}">
        <p14:creationId xmlns:p14="http://schemas.microsoft.com/office/powerpoint/2010/main" val="252932860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551</TotalTime>
  <Words>534</Words>
  <Application>Microsoft Office PowerPoint</Application>
  <PresentationFormat>Grand écran</PresentationFormat>
  <Paragraphs>97</Paragraphs>
  <Slides>18</Slides>
  <Notes>18</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Arial</vt:lpstr>
      <vt:lpstr>Calibri</vt:lpstr>
      <vt:lpstr>Neo Sans Pro</vt:lpstr>
      <vt:lpstr>Trebuchet MS</vt:lpstr>
      <vt:lpstr>Wingdings 3</vt:lpstr>
      <vt:lpstr>Facette</vt:lpstr>
      <vt:lpstr>Diaporamas à la carte  Réalisée dans le cadre du réseau des spécialistes d’Inn’ovin,  cette série de diaporamas a pour objectif de mettre à disposition de tous  de récentes références techniques et économiques sur un sujet.    [Avis à l’utilisateur] Vous pouvez utiliser ces diaporamas à votre guise,  sous réserve de citer les sources qui accompagnent chaque tableau et graphique.  Merci également d’indiquer que ces diaporamas ont été réalisés dans le cadre d’Inn’Ovin  par le réseau des spécialistes, un groupe de techniciens, ingénieurs et vétérinaires tous spécialisés dans un domaine et issus des différentes familles de la filière ovine nationale.   Des commentaires accompagnent chaque diapo.  Pour en savoir plus, vous pouvez contacter les rédacteurs des diaporamas indiqués sur la diapo suivante.  </vt:lpstr>
      <vt:lpstr>Du méteil en grains  pour les ovins</vt:lpstr>
      <vt:lpstr>Un objectif pour une ration équilibrée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Faut-il engraisser  les brebis de réforme ?   Par Laurent Solas (chambre d’agriculture 71)  et Laurence Sagot (Institut de l’Elevage/CIIRPO)  [Avis à l’utilisateur] Réalisée dans le cadre du réseau des spécialistes d’Inn’ovin, ce diaporama a pour objectif de vous mettre à disposition de récentes références techniques et économiques sur ce sujet. Vous pouvez les utiliser à votre guise sous réserve de citer les sources qui accompagnent chaque tableau et graphique. Des commentaires les accompagnent sous les diapos.</dc:title>
  <dc:creator>Brulat Katia</dc:creator>
  <cp:lastModifiedBy>Christelle BONNET</cp:lastModifiedBy>
  <cp:revision>211</cp:revision>
  <dcterms:created xsi:type="dcterms:W3CDTF">2017-09-15T13:26:55Z</dcterms:created>
  <dcterms:modified xsi:type="dcterms:W3CDTF">2018-01-11T10:57:36Z</dcterms:modified>
</cp:coreProperties>
</file>