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56" r:id="rId2"/>
    <p:sldId id="277" r:id="rId3"/>
    <p:sldId id="292" r:id="rId4"/>
    <p:sldId id="317" r:id="rId5"/>
    <p:sldId id="291" r:id="rId6"/>
    <p:sldId id="314" r:id="rId7"/>
    <p:sldId id="294" r:id="rId8"/>
    <p:sldId id="315" r:id="rId9"/>
    <p:sldId id="293" r:id="rId10"/>
    <p:sldId id="316" r:id="rId11"/>
    <p:sldId id="278" r:id="rId12"/>
    <p:sldId id="313" r:id="rId13"/>
    <p:sldId id="257" r:id="rId14"/>
    <p:sldId id="260" r:id="rId15"/>
    <p:sldId id="261" r:id="rId16"/>
    <p:sldId id="262" r:id="rId17"/>
    <p:sldId id="263" r:id="rId18"/>
    <p:sldId id="271" r:id="rId19"/>
    <p:sldId id="270" r:id="rId20"/>
    <p:sldId id="288" r:id="rId21"/>
    <p:sldId id="295" r:id="rId22"/>
    <p:sldId id="299" r:id="rId23"/>
    <p:sldId id="297" r:id="rId24"/>
    <p:sldId id="298" r:id="rId25"/>
    <p:sldId id="296" r:id="rId26"/>
    <p:sldId id="286" r:id="rId27"/>
    <p:sldId id="300" r:id="rId28"/>
    <p:sldId id="302" r:id="rId29"/>
    <p:sldId id="303" r:id="rId30"/>
    <p:sldId id="304" r:id="rId31"/>
    <p:sldId id="287" r:id="rId32"/>
    <p:sldId id="284" r:id="rId33"/>
    <p:sldId id="305" r:id="rId34"/>
    <p:sldId id="306" r:id="rId35"/>
    <p:sldId id="307" r:id="rId36"/>
    <p:sldId id="285" r:id="rId37"/>
    <p:sldId id="282" r:id="rId38"/>
    <p:sldId id="309" r:id="rId39"/>
    <p:sldId id="310" r:id="rId40"/>
    <p:sldId id="311" r:id="rId41"/>
    <p:sldId id="312" r:id="rId42"/>
    <p:sldId id="283" r:id="rId43"/>
    <p:sldId id="280" r:id="rId44"/>
    <p:sldId id="281" r:id="rId45"/>
    <p:sldId id="264" r:id="rId46"/>
    <p:sldId id="265" r:id="rId47"/>
    <p:sldId id="273" r:id="rId48"/>
    <p:sldId id="274" r:id="rId49"/>
    <p:sldId id="275" r:id="rId50"/>
    <p:sldId id="276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Relationship Id="rId4" Type="http://schemas.openxmlformats.org/officeDocument/2006/relationships/image" Target="../media/image7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Relationship Id="rId4" Type="http://schemas.openxmlformats.org/officeDocument/2006/relationships/image" Target="../media/image7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7EC105-2A66-4361-A864-9745CCDA07D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FDB6D594-B53C-4C98-B194-C960B2B8BA81}">
      <dgm:prSet phldrT="[Texte]"/>
      <dgm:spPr/>
      <dgm:t>
        <a:bodyPr/>
        <a:lstStyle/>
        <a:p>
          <a:r>
            <a:rPr lang="fr-FR" b="1" dirty="0" smtClean="0"/>
            <a:t>Structures</a:t>
          </a:r>
          <a:endParaRPr lang="fr-FR" b="1" dirty="0"/>
        </a:p>
      </dgm:t>
    </dgm:pt>
    <dgm:pt modelId="{04E6D38A-8656-4AB3-B2F3-9391900C47A6}" type="parTrans" cxnId="{85B9B8FA-B0AD-4959-9A4B-30976153F0A4}">
      <dgm:prSet/>
      <dgm:spPr/>
      <dgm:t>
        <a:bodyPr/>
        <a:lstStyle/>
        <a:p>
          <a:endParaRPr lang="fr-FR"/>
        </a:p>
      </dgm:t>
    </dgm:pt>
    <dgm:pt modelId="{2D76C5E0-CA61-4843-8671-34FB1395BCCD}" type="sibTrans" cxnId="{85B9B8FA-B0AD-4959-9A4B-30976153F0A4}">
      <dgm:prSet/>
      <dgm:spPr/>
      <dgm:t>
        <a:bodyPr/>
        <a:lstStyle/>
        <a:p>
          <a:endParaRPr lang="fr-FR"/>
        </a:p>
      </dgm:t>
    </dgm:pt>
    <dgm:pt modelId="{F26A6CBF-C4D0-4766-B788-0F7753403D64}">
      <dgm:prSet phldrT="[Texte]" custT="1"/>
      <dgm:spPr/>
      <dgm:t>
        <a:bodyPr/>
        <a:lstStyle/>
        <a:p>
          <a:r>
            <a:rPr lang="fr-FR" sz="2400" b="1" dirty="0" smtClean="0"/>
            <a:t>+ Grandes</a:t>
          </a:r>
          <a:endParaRPr lang="fr-FR" sz="2400" b="1" dirty="0"/>
        </a:p>
      </dgm:t>
    </dgm:pt>
    <dgm:pt modelId="{E5024FCD-74FA-4F4D-8FCC-22AB32AA9A99}" type="parTrans" cxnId="{D93E4FA2-7E43-4FA5-A076-095AEE0FC678}">
      <dgm:prSet/>
      <dgm:spPr/>
      <dgm:t>
        <a:bodyPr/>
        <a:lstStyle/>
        <a:p>
          <a:endParaRPr lang="fr-FR"/>
        </a:p>
      </dgm:t>
    </dgm:pt>
    <dgm:pt modelId="{FFC84900-7086-40F3-9E31-6DAD51F6D5E5}" type="sibTrans" cxnId="{D93E4FA2-7E43-4FA5-A076-095AEE0FC678}">
      <dgm:prSet/>
      <dgm:spPr/>
      <dgm:t>
        <a:bodyPr/>
        <a:lstStyle/>
        <a:p>
          <a:endParaRPr lang="fr-FR"/>
        </a:p>
      </dgm:t>
    </dgm:pt>
    <dgm:pt modelId="{F8E8B29A-91AE-4D80-A0C7-4B77E9763BC8}">
      <dgm:prSet phldrT="[Texte]" custT="1"/>
      <dgm:spPr/>
      <dgm:t>
        <a:bodyPr/>
        <a:lstStyle/>
        <a:p>
          <a:r>
            <a:rPr lang="fr-FR" sz="2400" b="1" dirty="0" smtClean="0"/>
            <a:t>- Endettées</a:t>
          </a:r>
          <a:endParaRPr lang="fr-FR" sz="2400" b="1" dirty="0"/>
        </a:p>
      </dgm:t>
    </dgm:pt>
    <dgm:pt modelId="{921CACC9-4302-48DA-B3EC-B81627F10D68}" type="parTrans" cxnId="{C4A5DF36-F195-4994-A452-83EEE19CDB31}">
      <dgm:prSet/>
      <dgm:spPr/>
      <dgm:t>
        <a:bodyPr/>
        <a:lstStyle/>
        <a:p>
          <a:endParaRPr lang="fr-FR"/>
        </a:p>
      </dgm:t>
    </dgm:pt>
    <dgm:pt modelId="{19F84F5A-EE92-47FF-ADAE-DADD731F2399}" type="sibTrans" cxnId="{C4A5DF36-F195-4994-A452-83EEE19CDB31}">
      <dgm:prSet/>
      <dgm:spPr/>
      <dgm:t>
        <a:bodyPr/>
        <a:lstStyle/>
        <a:p>
          <a:endParaRPr lang="fr-FR"/>
        </a:p>
      </dgm:t>
    </dgm:pt>
    <dgm:pt modelId="{C6A75050-6055-4922-9261-D6690F73006A}">
      <dgm:prSet phldrT="[Texte]"/>
      <dgm:spPr/>
      <dgm:t>
        <a:bodyPr/>
        <a:lstStyle/>
        <a:p>
          <a:r>
            <a:rPr lang="fr-FR" b="1" dirty="0" smtClean="0"/>
            <a:t>Conduites</a:t>
          </a:r>
          <a:endParaRPr lang="fr-FR" b="1" dirty="0"/>
        </a:p>
      </dgm:t>
    </dgm:pt>
    <dgm:pt modelId="{79BC4F22-C909-44CB-B78A-9530DAAC596B}" type="parTrans" cxnId="{8464E30E-935D-40AB-AAED-41F72345A3FB}">
      <dgm:prSet/>
      <dgm:spPr/>
      <dgm:t>
        <a:bodyPr/>
        <a:lstStyle/>
        <a:p>
          <a:endParaRPr lang="fr-FR"/>
        </a:p>
      </dgm:t>
    </dgm:pt>
    <dgm:pt modelId="{C9DE638F-27E5-4098-B95F-677ABE26DE14}" type="sibTrans" cxnId="{8464E30E-935D-40AB-AAED-41F72345A3FB}">
      <dgm:prSet/>
      <dgm:spPr/>
      <dgm:t>
        <a:bodyPr/>
        <a:lstStyle/>
        <a:p>
          <a:endParaRPr lang="fr-FR"/>
        </a:p>
      </dgm:t>
    </dgm:pt>
    <dgm:pt modelId="{7E3323B3-F308-4AC7-BA3A-0D0611687B66}">
      <dgm:prSet phldrT="[Texte]" custT="1"/>
      <dgm:spPr/>
      <dgm:t>
        <a:bodyPr/>
        <a:lstStyle/>
        <a:p>
          <a:r>
            <a:rPr lang="fr-FR" sz="2400" b="1" dirty="0" smtClean="0"/>
            <a:t>- Mortalité agneaux</a:t>
          </a:r>
          <a:endParaRPr lang="fr-FR" sz="2400" b="1" dirty="0"/>
        </a:p>
      </dgm:t>
    </dgm:pt>
    <dgm:pt modelId="{1943DBC7-04C1-44F5-BF77-5D8B0FCBAF7B}" type="parTrans" cxnId="{5A215917-1EB0-455E-A7B6-5E8AE0F3249B}">
      <dgm:prSet/>
      <dgm:spPr/>
      <dgm:t>
        <a:bodyPr/>
        <a:lstStyle/>
        <a:p>
          <a:endParaRPr lang="fr-FR"/>
        </a:p>
      </dgm:t>
    </dgm:pt>
    <dgm:pt modelId="{399C2A42-C13C-44E3-94CB-C44C24C88A24}" type="sibTrans" cxnId="{5A215917-1EB0-455E-A7B6-5E8AE0F3249B}">
      <dgm:prSet/>
      <dgm:spPr/>
      <dgm:t>
        <a:bodyPr/>
        <a:lstStyle/>
        <a:p>
          <a:endParaRPr lang="fr-FR"/>
        </a:p>
      </dgm:t>
    </dgm:pt>
    <dgm:pt modelId="{567A3039-D06A-4549-BC87-2A8AB62C4CCB}">
      <dgm:prSet phldrT="[Texte]" custT="1"/>
      <dgm:spPr/>
      <dgm:t>
        <a:bodyPr/>
        <a:lstStyle/>
        <a:p>
          <a:r>
            <a:rPr lang="fr-FR" sz="2400" b="1" dirty="0" smtClean="0"/>
            <a:t>- Concentré/kg produit</a:t>
          </a:r>
          <a:endParaRPr lang="fr-FR" sz="2400" b="1" dirty="0"/>
        </a:p>
      </dgm:t>
    </dgm:pt>
    <dgm:pt modelId="{77A9CF3A-1E47-4B7B-A80F-9162FD2795E2}" type="parTrans" cxnId="{830E95A5-59E1-4EF1-BFED-E7120124E630}">
      <dgm:prSet/>
      <dgm:spPr/>
      <dgm:t>
        <a:bodyPr/>
        <a:lstStyle/>
        <a:p>
          <a:endParaRPr lang="fr-FR"/>
        </a:p>
      </dgm:t>
    </dgm:pt>
    <dgm:pt modelId="{6B2B495D-CCF3-48C3-A8B0-219EEA218BE2}" type="sibTrans" cxnId="{830E95A5-59E1-4EF1-BFED-E7120124E630}">
      <dgm:prSet/>
      <dgm:spPr/>
      <dgm:t>
        <a:bodyPr/>
        <a:lstStyle/>
        <a:p>
          <a:endParaRPr lang="fr-FR"/>
        </a:p>
      </dgm:t>
    </dgm:pt>
    <dgm:pt modelId="{CEA180AC-E161-4EA1-9AD1-B8CE7B195BFA}">
      <dgm:prSet phldrT="[Texte]" custT="1"/>
      <dgm:spPr/>
      <dgm:t>
        <a:bodyPr/>
        <a:lstStyle/>
        <a:p>
          <a:r>
            <a:rPr lang="fr-FR" sz="2400" b="1" dirty="0" smtClean="0"/>
            <a:t>+ Investissements</a:t>
          </a:r>
          <a:endParaRPr lang="fr-FR" sz="2400" b="1" dirty="0"/>
        </a:p>
      </dgm:t>
    </dgm:pt>
    <dgm:pt modelId="{4D6340D2-805F-4BFA-A223-49D0A5464BC2}" type="parTrans" cxnId="{394FAD63-9217-4178-99E5-AC7A7D102F65}">
      <dgm:prSet/>
      <dgm:spPr/>
      <dgm:t>
        <a:bodyPr/>
        <a:lstStyle/>
        <a:p>
          <a:endParaRPr lang="fr-FR"/>
        </a:p>
      </dgm:t>
    </dgm:pt>
    <dgm:pt modelId="{67876595-39CF-4746-B4EE-8A559A2509FA}" type="sibTrans" cxnId="{394FAD63-9217-4178-99E5-AC7A7D102F65}">
      <dgm:prSet/>
      <dgm:spPr/>
      <dgm:t>
        <a:bodyPr/>
        <a:lstStyle/>
        <a:p>
          <a:endParaRPr lang="fr-FR"/>
        </a:p>
      </dgm:t>
    </dgm:pt>
    <dgm:pt modelId="{59A8BB42-85A6-4072-8179-2B9662BCDAF8}">
      <dgm:prSet phldrT="[Texte]" custT="1"/>
      <dgm:spPr/>
      <dgm:t>
        <a:bodyPr/>
        <a:lstStyle/>
        <a:p>
          <a:r>
            <a:rPr lang="fr-FR" sz="2400" b="1" dirty="0" smtClean="0"/>
            <a:t>- Impact sécheresse 2011</a:t>
          </a:r>
          <a:endParaRPr lang="fr-FR" sz="2400" b="1" dirty="0"/>
        </a:p>
      </dgm:t>
    </dgm:pt>
    <dgm:pt modelId="{8C05C4BE-D244-4EA8-9D80-40A37365C967}" type="parTrans" cxnId="{177C9260-20FE-44D2-8D99-503E96236C2B}">
      <dgm:prSet/>
      <dgm:spPr/>
      <dgm:t>
        <a:bodyPr/>
        <a:lstStyle/>
        <a:p>
          <a:endParaRPr lang="fr-FR"/>
        </a:p>
      </dgm:t>
    </dgm:pt>
    <dgm:pt modelId="{43A24597-AF51-4663-B4ED-26C6ACB8CC46}" type="sibTrans" cxnId="{177C9260-20FE-44D2-8D99-503E96236C2B}">
      <dgm:prSet/>
      <dgm:spPr/>
      <dgm:t>
        <a:bodyPr/>
        <a:lstStyle/>
        <a:p>
          <a:endParaRPr lang="fr-FR"/>
        </a:p>
      </dgm:t>
    </dgm:pt>
    <dgm:pt modelId="{0C8BF8BF-B03D-46EF-8D8B-1B14A07BCAE7}" type="pres">
      <dgm:prSet presAssocID="{027EC105-2A66-4361-A864-9745CCDA07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10C390A-CE95-4904-8B45-B4A5F7A89DA0}" type="pres">
      <dgm:prSet presAssocID="{FDB6D594-B53C-4C98-B194-C960B2B8BA81}" presName="root" presStyleCnt="0"/>
      <dgm:spPr/>
    </dgm:pt>
    <dgm:pt modelId="{CAC0B22D-3AA6-4808-93CB-3735F7EFA6E6}" type="pres">
      <dgm:prSet presAssocID="{FDB6D594-B53C-4C98-B194-C960B2B8BA81}" presName="rootComposite" presStyleCnt="0"/>
      <dgm:spPr/>
    </dgm:pt>
    <dgm:pt modelId="{F7023650-BC0A-4C80-8595-F59CE5C781FB}" type="pres">
      <dgm:prSet presAssocID="{FDB6D594-B53C-4C98-B194-C960B2B8BA81}" presName="rootText" presStyleLbl="node1" presStyleIdx="0" presStyleCnt="2" custScaleX="149832" custLinFactNeighborY="-2693"/>
      <dgm:spPr/>
      <dgm:t>
        <a:bodyPr/>
        <a:lstStyle/>
        <a:p>
          <a:endParaRPr lang="fr-FR"/>
        </a:p>
      </dgm:t>
    </dgm:pt>
    <dgm:pt modelId="{1DBAC072-C3A6-4DAE-9AA4-CE51ECCFC50D}" type="pres">
      <dgm:prSet presAssocID="{FDB6D594-B53C-4C98-B194-C960B2B8BA81}" presName="rootConnector" presStyleLbl="node1" presStyleIdx="0" presStyleCnt="2"/>
      <dgm:spPr/>
      <dgm:t>
        <a:bodyPr/>
        <a:lstStyle/>
        <a:p>
          <a:endParaRPr lang="fr-FR"/>
        </a:p>
      </dgm:t>
    </dgm:pt>
    <dgm:pt modelId="{867F3142-0E1C-4236-AA21-74C67FA22EEC}" type="pres">
      <dgm:prSet presAssocID="{FDB6D594-B53C-4C98-B194-C960B2B8BA81}" presName="childShape" presStyleCnt="0"/>
      <dgm:spPr/>
    </dgm:pt>
    <dgm:pt modelId="{86C0DB55-AC29-474D-8143-6FCB419872DF}" type="pres">
      <dgm:prSet presAssocID="{E5024FCD-74FA-4F4D-8FCC-22AB32AA9A99}" presName="Name13" presStyleLbl="parChTrans1D2" presStyleIdx="0" presStyleCnt="6"/>
      <dgm:spPr/>
      <dgm:t>
        <a:bodyPr/>
        <a:lstStyle/>
        <a:p>
          <a:endParaRPr lang="fr-FR"/>
        </a:p>
      </dgm:t>
    </dgm:pt>
    <dgm:pt modelId="{EF7AFAC8-FDDE-428F-954B-9B0BC5430043}" type="pres">
      <dgm:prSet presAssocID="{F26A6CBF-C4D0-4766-B788-0F7753403D64}" presName="childText" presStyleLbl="bgAcc1" presStyleIdx="0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E0E738-C3CC-40A7-B8E8-8D41FA8A1D17}" type="pres">
      <dgm:prSet presAssocID="{921CACC9-4302-48DA-B3EC-B81627F10D68}" presName="Name13" presStyleLbl="parChTrans1D2" presStyleIdx="1" presStyleCnt="6"/>
      <dgm:spPr/>
      <dgm:t>
        <a:bodyPr/>
        <a:lstStyle/>
        <a:p>
          <a:endParaRPr lang="fr-FR"/>
        </a:p>
      </dgm:t>
    </dgm:pt>
    <dgm:pt modelId="{FA93A2D9-6270-4583-9D74-B559A8AAA595}" type="pres">
      <dgm:prSet presAssocID="{F8E8B29A-91AE-4D80-A0C7-4B77E9763BC8}" presName="childText" presStyleLbl="bgAcc1" presStyleIdx="1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AC1E05-7CB8-488A-8B41-FA517BFED070}" type="pres">
      <dgm:prSet presAssocID="{4D6340D2-805F-4BFA-A223-49D0A5464BC2}" presName="Name13" presStyleLbl="parChTrans1D2" presStyleIdx="2" presStyleCnt="6"/>
      <dgm:spPr/>
      <dgm:t>
        <a:bodyPr/>
        <a:lstStyle/>
        <a:p>
          <a:endParaRPr lang="fr-FR"/>
        </a:p>
      </dgm:t>
    </dgm:pt>
    <dgm:pt modelId="{101B33C4-A677-44A4-A02E-B026EEA7B696}" type="pres">
      <dgm:prSet presAssocID="{CEA180AC-E161-4EA1-9AD1-B8CE7B195BFA}" presName="childText" presStyleLbl="bgAcc1" presStyleIdx="2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EDC1F-AD17-4977-9D53-E0A2245CDF0C}" type="pres">
      <dgm:prSet presAssocID="{C6A75050-6055-4922-9261-D6690F73006A}" presName="root" presStyleCnt="0"/>
      <dgm:spPr/>
    </dgm:pt>
    <dgm:pt modelId="{00FF0AFA-B239-4C24-979C-EBA3C7709619}" type="pres">
      <dgm:prSet presAssocID="{C6A75050-6055-4922-9261-D6690F73006A}" presName="rootComposite" presStyleCnt="0"/>
      <dgm:spPr/>
    </dgm:pt>
    <dgm:pt modelId="{1E3A8BC1-319B-4FD7-860A-700617B24CFA}" type="pres">
      <dgm:prSet presAssocID="{C6A75050-6055-4922-9261-D6690F73006A}" presName="rootText" presStyleLbl="node1" presStyleIdx="1" presStyleCnt="2" custScaleX="149832"/>
      <dgm:spPr/>
      <dgm:t>
        <a:bodyPr/>
        <a:lstStyle/>
        <a:p>
          <a:endParaRPr lang="fr-FR"/>
        </a:p>
      </dgm:t>
    </dgm:pt>
    <dgm:pt modelId="{48507920-E368-4664-8B4F-BBC69199B0E7}" type="pres">
      <dgm:prSet presAssocID="{C6A75050-6055-4922-9261-D6690F73006A}" presName="rootConnector" presStyleLbl="node1" presStyleIdx="1" presStyleCnt="2"/>
      <dgm:spPr/>
      <dgm:t>
        <a:bodyPr/>
        <a:lstStyle/>
        <a:p>
          <a:endParaRPr lang="fr-FR"/>
        </a:p>
      </dgm:t>
    </dgm:pt>
    <dgm:pt modelId="{C8EBB83D-2772-4CAB-91F0-DB9E82B57EB8}" type="pres">
      <dgm:prSet presAssocID="{C6A75050-6055-4922-9261-D6690F73006A}" presName="childShape" presStyleCnt="0"/>
      <dgm:spPr/>
    </dgm:pt>
    <dgm:pt modelId="{D90D1DC4-222B-4BF7-AD95-155C6EB874AC}" type="pres">
      <dgm:prSet presAssocID="{1943DBC7-04C1-44F5-BF77-5D8B0FCBAF7B}" presName="Name13" presStyleLbl="parChTrans1D2" presStyleIdx="3" presStyleCnt="6"/>
      <dgm:spPr/>
      <dgm:t>
        <a:bodyPr/>
        <a:lstStyle/>
        <a:p>
          <a:endParaRPr lang="fr-FR"/>
        </a:p>
      </dgm:t>
    </dgm:pt>
    <dgm:pt modelId="{31F2C78D-C9D9-4973-B2C7-864941E0FD1D}" type="pres">
      <dgm:prSet presAssocID="{7E3323B3-F308-4AC7-BA3A-0D0611687B66}" presName="childText" presStyleLbl="bgAcc1" presStyleIdx="3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7A150-5CEB-406C-9AE3-336791E9D010}" type="pres">
      <dgm:prSet presAssocID="{77A9CF3A-1E47-4B7B-A80F-9162FD2795E2}" presName="Name13" presStyleLbl="parChTrans1D2" presStyleIdx="4" presStyleCnt="6"/>
      <dgm:spPr/>
      <dgm:t>
        <a:bodyPr/>
        <a:lstStyle/>
        <a:p>
          <a:endParaRPr lang="fr-FR"/>
        </a:p>
      </dgm:t>
    </dgm:pt>
    <dgm:pt modelId="{7159014C-5EAE-4844-8FEF-B1A85CC9FCB0}" type="pres">
      <dgm:prSet presAssocID="{567A3039-D06A-4549-BC87-2A8AB62C4CCB}" presName="childText" presStyleLbl="bgAcc1" presStyleIdx="4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B29353-54BF-4960-89CE-C7DF9A44C717}" type="pres">
      <dgm:prSet presAssocID="{8C05C4BE-D244-4EA8-9D80-40A37365C967}" presName="Name13" presStyleLbl="parChTrans1D2" presStyleIdx="5" presStyleCnt="6"/>
      <dgm:spPr/>
      <dgm:t>
        <a:bodyPr/>
        <a:lstStyle/>
        <a:p>
          <a:endParaRPr lang="fr-FR"/>
        </a:p>
      </dgm:t>
    </dgm:pt>
    <dgm:pt modelId="{A2210DA8-60DE-4960-B0B4-DE903A436F54}" type="pres">
      <dgm:prSet presAssocID="{59A8BB42-85A6-4072-8179-2B9662BCDAF8}" presName="childText" presStyleLbl="bgAcc1" presStyleIdx="5" presStyleCnt="6" custScaleX="163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3E4FA2-7E43-4FA5-A076-095AEE0FC678}" srcId="{FDB6D594-B53C-4C98-B194-C960B2B8BA81}" destId="{F26A6CBF-C4D0-4766-B788-0F7753403D64}" srcOrd="0" destOrd="0" parTransId="{E5024FCD-74FA-4F4D-8FCC-22AB32AA9A99}" sibTransId="{FFC84900-7086-40F3-9E31-6DAD51F6D5E5}"/>
    <dgm:cxn modelId="{05844FB4-A985-49EF-A63E-4781DCF9E703}" type="presOf" srcId="{4D6340D2-805F-4BFA-A223-49D0A5464BC2}" destId="{0EAC1E05-7CB8-488A-8B41-FA517BFED070}" srcOrd="0" destOrd="0" presId="urn:microsoft.com/office/officeart/2005/8/layout/hierarchy3"/>
    <dgm:cxn modelId="{394FAD63-9217-4178-99E5-AC7A7D102F65}" srcId="{FDB6D594-B53C-4C98-B194-C960B2B8BA81}" destId="{CEA180AC-E161-4EA1-9AD1-B8CE7B195BFA}" srcOrd="2" destOrd="0" parTransId="{4D6340D2-805F-4BFA-A223-49D0A5464BC2}" sibTransId="{67876595-39CF-4746-B4EE-8A559A2509FA}"/>
    <dgm:cxn modelId="{14D0ECD6-7463-4075-8787-30FAE7EC91C2}" type="presOf" srcId="{921CACC9-4302-48DA-B3EC-B81627F10D68}" destId="{96E0E738-C3CC-40A7-B8E8-8D41FA8A1D17}" srcOrd="0" destOrd="0" presId="urn:microsoft.com/office/officeart/2005/8/layout/hierarchy3"/>
    <dgm:cxn modelId="{2ACFDB1C-0E1A-47C4-9AE9-AAB4357C549F}" type="presOf" srcId="{59A8BB42-85A6-4072-8179-2B9662BCDAF8}" destId="{A2210DA8-60DE-4960-B0B4-DE903A436F54}" srcOrd="0" destOrd="0" presId="urn:microsoft.com/office/officeart/2005/8/layout/hierarchy3"/>
    <dgm:cxn modelId="{3B0806D1-EA3D-401E-975C-7389BBFE91EE}" type="presOf" srcId="{FDB6D594-B53C-4C98-B194-C960B2B8BA81}" destId="{F7023650-BC0A-4C80-8595-F59CE5C781FB}" srcOrd="0" destOrd="0" presId="urn:microsoft.com/office/officeart/2005/8/layout/hierarchy3"/>
    <dgm:cxn modelId="{5A215917-1EB0-455E-A7B6-5E8AE0F3249B}" srcId="{C6A75050-6055-4922-9261-D6690F73006A}" destId="{7E3323B3-F308-4AC7-BA3A-0D0611687B66}" srcOrd="0" destOrd="0" parTransId="{1943DBC7-04C1-44F5-BF77-5D8B0FCBAF7B}" sibTransId="{399C2A42-C13C-44E3-94CB-C44C24C88A24}"/>
    <dgm:cxn modelId="{830E95A5-59E1-4EF1-BFED-E7120124E630}" srcId="{C6A75050-6055-4922-9261-D6690F73006A}" destId="{567A3039-D06A-4549-BC87-2A8AB62C4CCB}" srcOrd="1" destOrd="0" parTransId="{77A9CF3A-1E47-4B7B-A80F-9162FD2795E2}" sibTransId="{6B2B495D-CCF3-48C3-A8B0-219EEA218BE2}"/>
    <dgm:cxn modelId="{CC7A05AA-231E-4ABD-98DA-9ECCEACC97D8}" type="presOf" srcId="{FDB6D594-B53C-4C98-B194-C960B2B8BA81}" destId="{1DBAC072-C3A6-4DAE-9AA4-CE51ECCFC50D}" srcOrd="1" destOrd="0" presId="urn:microsoft.com/office/officeart/2005/8/layout/hierarchy3"/>
    <dgm:cxn modelId="{D72252B6-BCDA-4E4F-A389-D721FDC5B17D}" type="presOf" srcId="{1943DBC7-04C1-44F5-BF77-5D8B0FCBAF7B}" destId="{D90D1DC4-222B-4BF7-AD95-155C6EB874AC}" srcOrd="0" destOrd="0" presId="urn:microsoft.com/office/officeart/2005/8/layout/hierarchy3"/>
    <dgm:cxn modelId="{D733771F-9DE9-4752-B951-F72FCAEDBA1C}" type="presOf" srcId="{F8E8B29A-91AE-4D80-A0C7-4B77E9763BC8}" destId="{FA93A2D9-6270-4583-9D74-B559A8AAA595}" srcOrd="0" destOrd="0" presId="urn:microsoft.com/office/officeart/2005/8/layout/hierarchy3"/>
    <dgm:cxn modelId="{2AC9CE7C-1FD6-4C21-811E-34040C0BD94E}" type="presOf" srcId="{E5024FCD-74FA-4F4D-8FCC-22AB32AA9A99}" destId="{86C0DB55-AC29-474D-8143-6FCB419872DF}" srcOrd="0" destOrd="0" presId="urn:microsoft.com/office/officeart/2005/8/layout/hierarchy3"/>
    <dgm:cxn modelId="{DDBABF59-E006-4AA3-A76F-71BFDF1B8E89}" type="presOf" srcId="{C6A75050-6055-4922-9261-D6690F73006A}" destId="{1E3A8BC1-319B-4FD7-860A-700617B24CFA}" srcOrd="0" destOrd="0" presId="urn:microsoft.com/office/officeart/2005/8/layout/hierarchy3"/>
    <dgm:cxn modelId="{FCD5CD5E-B81D-4444-8927-2B663F85A535}" type="presOf" srcId="{CEA180AC-E161-4EA1-9AD1-B8CE7B195BFA}" destId="{101B33C4-A677-44A4-A02E-B026EEA7B696}" srcOrd="0" destOrd="0" presId="urn:microsoft.com/office/officeart/2005/8/layout/hierarchy3"/>
    <dgm:cxn modelId="{116CD0D3-7321-425C-935D-691C4032E29C}" type="presOf" srcId="{C6A75050-6055-4922-9261-D6690F73006A}" destId="{48507920-E368-4664-8B4F-BBC69199B0E7}" srcOrd="1" destOrd="0" presId="urn:microsoft.com/office/officeart/2005/8/layout/hierarchy3"/>
    <dgm:cxn modelId="{E9E0AABC-14EA-471D-8C36-0CEF12E35CCA}" type="presOf" srcId="{567A3039-D06A-4549-BC87-2A8AB62C4CCB}" destId="{7159014C-5EAE-4844-8FEF-B1A85CC9FCB0}" srcOrd="0" destOrd="0" presId="urn:microsoft.com/office/officeart/2005/8/layout/hierarchy3"/>
    <dgm:cxn modelId="{85B9B8FA-B0AD-4959-9A4B-30976153F0A4}" srcId="{027EC105-2A66-4361-A864-9745CCDA07DE}" destId="{FDB6D594-B53C-4C98-B194-C960B2B8BA81}" srcOrd="0" destOrd="0" parTransId="{04E6D38A-8656-4AB3-B2F3-9391900C47A6}" sibTransId="{2D76C5E0-CA61-4843-8671-34FB1395BCCD}"/>
    <dgm:cxn modelId="{824B062A-A922-4B91-A3E9-1DF3B20112B1}" type="presOf" srcId="{77A9CF3A-1E47-4B7B-A80F-9162FD2795E2}" destId="{A0B7A150-5CEB-406C-9AE3-336791E9D010}" srcOrd="0" destOrd="0" presId="urn:microsoft.com/office/officeart/2005/8/layout/hierarchy3"/>
    <dgm:cxn modelId="{8464E30E-935D-40AB-AAED-41F72345A3FB}" srcId="{027EC105-2A66-4361-A864-9745CCDA07DE}" destId="{C6A75050-6055-4922-9261-D6690F73006A}" srcOrd="1" destOrd="0" parTransId="{79BC4F22-C909-44CB-B78A-9530DAAC596B}" sibTransId="{C9DE638F-27E5-4098-B95F-677ABE26DE14}"/>
    <dgm:cxn modelId="{E5A9DB41-0C55-41FF-AC27-5EA89C899E72}" type="presOf" srcId="{027EC105-2A66-4361-A864-9745CCDA07DE}" destId="{0C8BF8BF-B03D-46EF-8D8B-1B14A07BCAE7}" srcOrd="0" destOrd="0" presId="urn:microsoft.com/office/officeart/2005/8/layout/hierarchy3"/>
    <dgm:cxn modelId="{177C9260-20FE-44D2-8D99-503E96236C2B}" srcId="{C6A75050-6055-4922-9261-D6690F73006A}" destId="{59A8BB42-85A6-4072-8179-2B9662BCDAF8}" srcOrd="2" destOrd="0" parTransId="{8C05C4BE-D244-4EA8-9D80-40A37365C967}" sibTransId="{43A24597-AF51-4663-B4ED-26C6ACB8CC46}"/>
    <dgm:cxn modelId="{C4A5DF36-F195-4994-A452-83EEE19CDB31}" srcId="{FDB6D594-B53C-4C98-B194-C960B2B8BA81}" destId="{F8E8B29A-91AE-4D80-A0C7-4B77E9763BC8}" srcOrd="1" destOrd="0" parTransId="{921CACC9-4302-48DA-B3EC-B81627F10D68}" sibTransId="{19F84F5A-EE92-47FF-ADAE-DADD731F2399}"/>
    <dgm:cxn modelId="{5D94EB1A-0795-45DF-8DF7-E6EC7C4B73D5}" type="presOf" srcId="{F26A6CBF-C4D0-4766-B788-0F7753403D64}" destId="{EF7AFAC8-FDDE-428F-954B-9B0BC5430043}" srcOrd="0" destOrd="0" presId="urn:microsoft.com/office/officeart/2005/8/layout/hierarchy3"/>
    <dgm:cxn modelId="{F1BC71C0-5EE7-4BCB-AF61-8CD102017F1A}" type="presOf" srcId="{8C05C4BE-D244-4EA8-9D80-40A37365C967}" destId="{3FB29353-54BF-4960-89CE-C7DF9A44C717}" srcOrd="0" destOrd="0" presId="urn:microsoft.com/office/officeart/2005/8/layout/hierarchy3"/>
    <dgm:cxn modelId="{27D9478A-B2D0-409B-A1BF-A613647E75B8}" type="presOf" srcId="{7E3323B3-F308-4AC7-BA3A-0D0611687B66}" destId="{31F2C78D-C9D9-4973-B2C7-864941E0FD1D}" srcOrd="0" destOrd="0" presId="urn:microsoft.com/office/officeart/2005/8/layout/hierarchy3"/>
    <dgm:cxn modelId="{DDCC1069-9BCF-427E-B488-0484757A167E}" type="presParOf" srcId="{0C8BF8BF-B03D-46EF-8D8B-1B14A07BCAE7}" destId="{710C390A-CE95-4904-8B45-B4A5F7A89DA0}" srcOrd="0" destOrd="0" presId="urn:microsoft.com/office/officeart/2005/8/layout/hierarchy3"/>
    <dgm:cxn modelId="{2B92532F-0340-4A76-A867-B78F2827B1CB}" type="presParOf" srcId="{710C390A-CE95-4904-8B45-B4A5F7A89DA0}" destId="{CAC0B22D-3AA6-4808-93CB-3735F7EFA6E6}" srcOrd="0" destOrd="0" presId="urn:microsoft.com/office/officeart/2005/8/layout/hierarchy3"/>
    <dgm:cxn modelId="{F569AF18-ADED-4F78-A14A-DAF4D8D56B64}" type="presParOf" srcId="{CAC0B22D-3AA6-4808-93CB-3735F7EFA6E6}" destId="{F7023650-BC0A-4C80-8595-F59CE5C781FB}" srcOrd="0" destOrd="0" presId="urn:microsoft.com/office/officeart/2005/8/layout/hierarchy3"/>
    <dgm:cxn modelId="{75732F78-E48C-4C97-AFCF-93F8D52EEB05}" type="presParOf" srcId="{CAC0B22D-3AA6-4808-93CB-3735F7EFA6E6}" destId="{1DBAC072-C3A6-4DAE-9AA4-CE51ECCFC50D}" srcOrd="1" destOrd="0" presId="urn:microsoft.com/office/officeart/2005/8/layout/hierarchy3"/>
    <dgm:cxn modelId="{E37B1C22-1A78-45A6-B459-0328E1B3EFA4}" type="presParOf" srcId="{710C390A-CE95-4904-8B45-B4A5F7A89DA0}" destId="{867F3142-0E1C-4236-AA21-74C67FA22EEC}" srcOrd="1" destOrd="0" presId="urn:microsoft.com/office/officeart/2005/8/layout/hierarchy3"/>
    <dgm:cxn modelId="{5F382E27-7802-4A4E-B8F2-571EC33A35C7}" type="presParOf" srcId="{867F3142-0E1C-4236-AA21-74C67FA22EEC}" destId="{86C0DB55-AC29-474D-8143-6FCB419872DF}" srcOrd="0" destOrd="0" presId="urn:microsoft.com/office/officeart/2005/8/layout/hierarchy3"/>
    <dgm:cxn modelId="{74BC08E1-C209-4357-9EC6-8F8617C3EDE5}" type="presParOf" srcId="{867F3142-0E1C-4236-AA21-74C67FA22EEC}" destId="{EF7AFAC8-FDDE-428F-954B-9B0BC5430043}" srcOrd="1" destOrd="0" presId="urn:microsoft.com/office/officeart/2005/8/layout/hierarchy3"/>
    <dgm:cxn modelId="{5E900589-D9AA-40B7-A8E3-84FDA983F5F5}" type="presParOf" srcId="{867F3142-0E1C-4236-AA21-74C67FA22EEC}" destId="{96E0E738-C3CC-40A7-B8E8-8D41FA8A1D17}" srcOrd="2" destOrd="0" presId="urn:microsoft.com/office/officeart/2005/8/layout/hierarchy3"/>
    <dgm:cxn modelId="{F7E3F679-60F1-4F48-A5F4-A59F6E0F647F}" type="presParOf" srcId="{867F3142-0E1C-4236-AA21-74C67FA22EEC}" destId="{FA93A2D9-6270-4583-9D74-B559A8AAA595}" srcOrd="3" destOrd="0" presId="urn:microsoft.com/office/officeart/2005/8/layout/hierarchy3"/>
    <dgm:cxn modelId="{374770EF-FDD7-4B66-BFFB-A69E9C3E3351}" type="presParOf" srcId="{867F3142-0E1C-4236-AA21-74C67FA22EEC}" destId="{0EAC1E05-7CB8-488A-8B41-FA517BFED070}" srcOrd="4" destOrd="0" presId="urn:microsoft.com/office/officeart/2005/8/layout/hierarchy3"/>
    <dgm:cxn modelId="{0D925E0C-FF1B-43A9-8A30-902A1E72D369}" type="presParOf" srcId="{867F3142-0E1C-4236-AA21-74C67FA22EEC}" destId="{101B33C4-A677-44A4-A02E-B026EEA7B696}" srcOrd="5" destOrd="0" presId="urn:microsoft.com/office/officeart/2005/8/layout/hierarchy3"/>
    <dgm:cxn modelId="{F6C3D26F-869B-4F34-A146-3E20C565F089}" type="presParOf" srcId="{0C8BF8BF-B03D-46EF-8D8B-1B14A07BCAE7}" destId="{7FCEDC1F-AD17-4977-9D53-E0A2245CDF0C}" srcOrd="1" destOrd="0" presId="urn:microsoft.com/office/officeart/2005/8/layout/hierarchy3"/>
    <dgm:cxn modelId="{946D6CE6-3CA5-438E-A947-F74D481FF28D}" type="presParOf" srcId="{7FCEDC1F-AD17-4977-9D53-E0A2245CDF0C}" destId="{00FF0AFA-B239-4C24-979C-EBA3C7709619}" srcOrd="0" destOrd="0" presId="urn:microsoft.com/office/officeart/2005/8/layout/hierarchy3"/>
    <dgm:cxn modelId="{635DD8C6-CD60-42E3-8D27-F0826E299E9D}" type="presParOf" srcId="{00FF0AFA-B239-4C24-979C-EBA3C7709619}" destId="{1E3A8BC1-319B-4FD7-860A-700617B24CFA}" srcOrd="0" destOrd="0" presId="urn:microsoft.com/office/officeart/2005/8/layout/hierarchy3"/>
    <dgm:cxn modelId="{D2813842-0F7A-4D1B-B7E2-1C86300DECCD}" type="presParOf" srcId="{00FF0AFA-B239-4C24-979C-EBA3C7709619}" destId="{48507920-E368-4664-8B4F-BBC69199B0E7}" srcOrd="1" destOrd="0" presId="urn:microsoft.com/office/officeart/2005/8/layout/hierarchy3"/>
    <dgm:cxn modelId="{87E249F4-513C-4612-9C12-AF51FC088D14}" type="presParOf" srcId="{7FCEDC1F-AD17-4977-9D53-E0A2245CDF0C}" destId="{C8EBB83D-2772-4CAB-91F0-DB9E82B57EB8}" srcOrd="1" destOrd="0" presId="urn:microsoft.com/office/officeart/2005/8/layout/hierarchy3"/>
    <dgm:cxn modelId="{4C7626D5-F624-46E0-82BD-5B97701F47D7}" type="presParOf" srcId="{C8EBB83D-2772-4CAB-91F0-DB9E82B57EB8}" destId="{D90D1DC4-222B-4BF7-AD95-155C6EB874AC}" srcOrd="0" destOrd="0" presId="urn:microsoft.com/office/officeart/2005/8/layout/hierarchy3"/>
    <dgm:cxn modelId="{82A1EA3E-C0B2-4E55-A726-1EEDC662B246}" type="presParOf" srcId="{C8EBB83D-2772-4CAB-91F0-DB9E82B57EB8}" destId="{31F2C78D-C9D9-4973-B2C7-864941E0FD1D}" srcOrd="1" destOrd="0" presId="urn:microsoft.com/office/officeart/2005/8/layout/hierarchy3"/>
    <dgm:cxn modelId="{AA99FFA2-9DCC-4F8F-BA4F-A8BFCD9EDFCB}" type="presParOf" srcId="{C8EBB83D-2772-4CAB-91F0-DB9E82B57EB8}" destId="{A0B7A150-5CEB-406C-9AE3-336791E9D010}" srcOrd="2" destOrd="0" presId="urn:microsoft.com/office/officeart/2005/8/layout/hierarchy3"/>
    <dgm:cxn modelId="{069996B2-B1E9-4234-82BC-E3960D899B80}" type="presParOf" srcId="{C8EBB83D-2772-4CAB-91F0-DB9E82B57EB8}" destId="{7159014C-5EAE-4844-8FEF-B1A85CC9FCB0}" srcOrd="3" destOrd="0" presId="urn:microsoft.com/office/officeart/2005/8/layout/hierarchy3"/>
    <dgm:cxn modelId="{B0DD65FF-4F39-4480-A15E-40ACBF936AD6}" type="presParOf" srcId="{C8EBB83D-2772-4CAB-91F0-DB9E82B57EB8}" destId="{3FB29353-54BF-4960-89CE-C7DF9A44C717}" srcOrd="4" destOrd="0" presId="urn:microsoft.com/office/officeart/2005/8/layout/hierarchy3"/>
    <dgm:cxn modelId="{2B4D75BC-566A-4040-95EF-377B936C5DAE}" type="presParOf" srcId="{C8EBB83D-2772-4CAB-91F0-DB9E82B57EB8}" destId="{A2210DA8-60DE-4960-B0B4-DE903A436F5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8A312-5142-4591-BB4E-E3F0DD80BC2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A57E5109-BDD2-4944-B2EB-39933B83ADE5}">
      <dgm:prSet phldrT="[Texte]" custT="1"/>
      <dgm:spPr>
        <a:xfrm>
          <a:off x="2282825" y="0"/>
          <a:ext cx="5360986" cy="45656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D’abord des animaliers</a:t>
          </a:r>
          <a:endParaRPr lang="fr-F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7CE8C89-723E-4C22-B0DB-348D7FC2CE67}" type="parTrans" cxnId="{30056FED-86AB-47AD-837D-71F6436C256F}">
      <dgm:prSet/>
      <dgm:spPr/>
      <dgm:t>
        <a:bodyPr/>
        <a:lstStyle/>
        <a:p>
          <a:endParaRPr lang="fr-FR"/>
        </a:p>
      </dgm:t>
    </dgm:pt>
    <dgm:pt modelId="{7B8717D2-0C85-491A-96A2-9D289D877447}" type="sibTrans" cxnId="{30056FED-86AB-47AD-837D-71F6436C256F}">
      <dgm:prSet/>
      <dgm:spPr/>
      <dgm:t>
        <a:bodyPr/>
        <a:lstStyle/>
        <a:p>
          <a:endParaRPr lang="fr-FR"/>
        </a:p>
      </dgm:t>
    </dgm:pt>
    <dgm:pt modelId="{DB1743B5-BCDD-43CB-936F-D3764FD5E1B8}">
      <dgm:prSet phldrT="[Texte]"/>
      <dgm:spPr>
        <a:xfrm>
          <a:off x="4963318" y="0"/>
          <a:ext cx="2680493" cy="1369697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8/10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F1B97C-11DA-4CEE-BC5E-8CF7E7221D8D}" type="parTrans" cxnId="{D580FB9E-7FE7-4644-99DA-EB885F7DFA70}">
      <dgm:prSet/>
      <dgm:spPr/>
      <dgm:t>
        <a:bodyPr/>
        <a:lstStyle/>
        <a:p>
          <a:endParaRPr lang="fr-FR"/>
        </a:p>
      </dgm:t>
    </dgm:pt>
    <dgm:pt modelId="{FA4C8236-0084-4C33-8A77-CC9C4984B0BA}" type="sibTrans" cxnId="{D580FB9E-7FE7-4644-99DA-EB885F7DFA70}">
      <dgm:prSet/>
      <dgm:spPr/>
      <dgm:t>
        <a:bodyPr/>
        <a:lstStyle/>
        <a:p>
          <a:endParaRPr lang="fr-FR"/>
        </a:p>
      </dgm:t>
    </dgm:pt>
    <dgm:pt modelId="{D9DC7498-29B6-4812-9C28-FCC688586A56}">
      <dgm:prSet phldrT="[Texte]"/>
      <dgm:spPr>
        <a:xfrm>
          <a:off x="4963318" y="0"/>
          <a:ext cx="2680493" cy="1369697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Goût, temps passé dans la bergerie…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E8460D7-E05E-404B-9A39-38C067B2D1B7}" type="parTrans" cxnId="{E219A1BF-255C-4E33-92C7-C1DAD88D92CF}">
      <dgm:prSet/>
      <dgm:spPr/>
      <dgm:t>
        <a:bodyPr/>
        <a:lstStyle/>
        <a:p>
          <a:endParaRPr lang="fr-FR"/>
        </a:p>
      </dgm:t>
    </dgm:pt>
    <dgm:pt modelId="{6398993E-6323-429D-B496-FAD262917B1B}" type="sibTrans" cxnId="{E219A1BF-255C-4E33-92C7-C1DAD88D92CF}">
      <dgm:prSet/>
      <dgm:spPr/>
      <dgm:t>
        <a:bodyPr/>
        <a:lstStyle/>
        <a:p>
          <a:endParaRPr lang="fr-FR"/>
        </a:p>
      </dgm:t>
    </dgm:pt>
    <dgm:pt modelId="{038C0D6C-93D1-49DD-80C2-78CDFAAD5FDB}">
      <dgm:prSet phldrT="[Texte]" custT="1"/>
      <dgm:spPr>
        <a:xfrm>
          <a:off x="2282825" y="1369697"/>
          <a:ext cx="5360986" cy="296766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Puis des gestionnaires</a:t>
          </a:r>
          <a:endParaRPr lang="fr-F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BE3D1D8-C942-43AB-B26D-FD743A3A51AB}" type="parTrans" cxnId="{B1D8DADF-1B96-4186-BD7C-5638FFF24CC9}">
      <dgm:prSet/>
      <dgm:spPr/>
      <dgm:t>
        <a:bodyPr/>
        <a:lstStyle/>
        <a:p>
          <a:endParaRPr lang="fr-FR"/>
        </a:p>
      </dgm:t>
    </dgm:pt>
    <dgm:pt modelId="{75249CB5-18D3-4730-B32A-2AF3F7DFEDDC}" type="sibTrans" cxnId="{B1D8DADF-1B96-4186-BD7C-5638FFF24CC9}">
      <dgm:prSet/>
      <dgm:spPr/>
      <dgm:t>
        <a:bodyPr/>
        <a:lstStyle/>
        <a:p>
          <a:endParaRPr lang="fr-FR"/>
        </a:p>
      </dgm:t>
    </dgm:pt>
    <dgm:pt modelId="{E1CAFCD6-6138-469B-9C6F-BF16A12759D1}">
      <dgm:prSet phldrT="[Texte]"/>
      <dgm:spPr>
        <a:xfrm>
          <a:off x="4963318" y="1369697"/>
          <a:ext cx="2680493" cy="1369693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5/10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D027F37-96FF-4B0B-8106-DB6C0B09AF17}" type="parTrans" cxnId="{DEDB6D5F-6726-4995-88CA-4953AF4B4134}">
      <dgm:prSet/>
      <dgm:spPr/>
      <dgm:t>
        <a:bodyPr/>
        <a:lstStyle/>
        <a:p>
          <a:endParaRPr lang="fr-FR"/>
        </a:p>
      </dgm:t>
    </dgm:pt>
    <dgm:pt modelId="{441EC1F3-8CEA-421E-A34D-B8FD5ABBCC82}" type="sibTrans" cxnId="{DEDB6D5F-6726-4995-88CA-4953AF4B4134}">
      <dgm:prSet/>
      <dgm:spPr/>
      <dgm:t>
        <a:bodyPr/>
        <a:lstStyle/>
        <a:p>
          <a:endParaRPr lang="fr-FR"/>
        </a:p>
      </dgm:t>
    </dgm:pt>
    <dgm:pt modelId="{98C70C51-3B14-4A34-9C74-9A0553F34614}">
      <dgm:prSet phldrT="[Texte]"/>
      <dgm:spPr>
        <a:xfrm>
          <a:off x="4963318" y="1369697"/>
          <a:ext cx="2680493" cy="1369693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Écoute, ouverture, réflexion, anticipation…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234C8B2-D774-49E9-9D96-CBD597275154}" type="parTrans" cxnId="{1FEC1E2E-123C-4C7B-9C22-0E8EB0501CE7}">
      <dgm:prSet/>
      <dgm:spPr/>
      <dgm:t>
        <a:bodyPr/>
        <a:lstStyle/>
        <a:p>
          <a:endParaRPr lang="fr-FR"/>
        </a:p>
      </dgm:t>
    </dgm:pt>
    <dgm:pt modelId="{9BB0FE00-AE6C-4CFD-9763-BA0A16B477BD}" type="sibTrans" cxnId="{1FEC1E2E-123C-4C7B-9C22-0E8EB0501CE7}">
      <dgm:prSet/>
      <dgm:spPr/>
      <dgm:t>
        <a:bodyPr/>
        <a:lstStyle/>
        <a:p>
          <a:endParaRPr lang="fr-FR"/>
        </a:p>
      </dgm:t>
    </dgm:pt>
    <dgm:pt modelId="{332070E8-C2AC-4378-BF6C-ABA5280DEE8D}">
      <dgm:prSet phldrT="[Texte]" custT="1"/>
      <dgm:spPr>
        <a:xfrm>
          <a:off x="2282825" y="2739391"/>
          <a:ext cx="5360986" cy="136969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Voire des cultivateurs d’herbe</a:t>
          </a:r>
          <a:endParaRPr lang="fr-FR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430778-2985-47AD-A6AC-A701AC254618}" type="parTrans" cxnId="{39015F31-75BA-41F2-A017-F2496BDB5808}">
      <dgm:prSet/>
      <dgm:spPr/>
      <dgm:t>
        <a:bodyPr/>
        <a:lstStyle/>
        <a:p>
          <a:endParaRPr lang="fr-FR"/>
        </a:p>
      </dgm:t>
    </dgm:pt>
    <dgm:pt modelId="{1047CCDA-AF6B-4FD4-8307-8283D54E30F8}" type="sibTrans" cxnId="{39015F31-75BA-41F2-A017-F2496BDB5808}">
      <dgm:prSet/>
      <dgm:spPr/>
      <dgm:t>
        <a:bodyPr/>
        <a:lstStyle/>
        <a:p>
          <a:endParaRPr lang="fr-FR"/>
        </a:p>
      </dgm:t>
    </dgm:pt>
    <dgm:pt modelId="{D8C2739D-B820-47ED-991B-0E815C95CE18}">
      <dgm:prSet phldrT="[Texte]"/>
      <dgm:spPr>
        <a:xfrm>
          <a:off x="4963318" y="2739391"/>
          <a:ext cx="2680493" cy="1369693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Valorisation de l’herbe, pâturage…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786385-CF41-4B88-ADA4-4728903E30A1}" type="parTrans" cxnId="{80D81880-C0FE-4A03-9253-3F1669113A63}">
      <dgm:prSet/>
      <dgm:spPr/>
      <dgm:t>
        <a:bodyPr/>
        <a:lstStyle/>
        <a:p>
          <a:endParaRPr lang="fr-FR"/>
        </a:p>
      </dgm:t>
    </dgm:pt>
    <dgm:pt modelId="{51B9DA80-8F66-4892-BCF9-141A58BE4530}" type="sibTrans" cxnId="{80D81880-C0FE-4A03-9253-3F1669113A63}">
      <dgm:prSet/>
      <dgm:spPr/>
      <dgm:t>
        <a:bodyPr/>
        <a:lstStyle/>
        <a:p>
          <a:endParaRPr lang="fr-FR"/>
        </a:p>
      </dgm:t>
    </dgm:pt>
    <dgm:pt modelId="{B801AAD6-92AD-4461-9501-CAB0860EAAAF}">
      <dgm:prSet phldrT="[Texte]"/>
      <dgm:spPr>
        <a:xfrm>
          <a:off x="4963318" y="2739391"/>
          <a:ext cx="2680493" cy="1369693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Limite : temps de travail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2E5401-C425-4AD3-8000-3783B08941AE}" type="parTrans" cxnId="{D5341272-29BD-418E-9854-9EC9077F7B3A}">
      <dgm:prSet/>
      <dgm:spPr/>
      <dgm:t>
        <a:bodyPr/>
        <a:lstStyle/>
        <a:p>
          <a:endParaRPr lang="fr-FR"/>
        </a:p>
      </dgm:t>
    </dgm:pt>
    <dgm:pt modelId="{8CA9642D-B8FF-446E-8277-6459BA7C3351}" type="sibTrans" cxnId="{D5341272-29BD-418E-9854-9EC9077F7B3A}">
      <dgm:prSet/>
      <dgm:spPr/>
      <dgm:t>
        <a:bodyPr/>
        <a:lstStyle/>
        <a:p>
          <a:endParaRPr lang="fr-FR"/>
        </a:p>
      </dgm:t>
    </dgm:pt>
    <dgm:pt modelId="{2C78B356-A828-4082-BE3F-68C5DB793994}">
      <dgm:prSet phldrT="[Texte]"/>
      <dgm:spPr>
        <a:xfrm>
          <a:off x="4963318" y="2739391"/>
          <a:ext cx="2680493" cy="1369693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3/10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B83CA2-D30A-4EC5-BDB2-6455FBF69D2D}" type="parTrans" cxnId="{99B3E94E-B651-4090-9753-BA3BF5F51E94}">
      <dgm:prSet/>
      <dgm:spPr/>
      <dgm:t>
        <a:bodyPr/>
        <a:lstStyle/>
        <a:p>
          <a:endParaRPr lang="fr-FR"/>
        </a:p>
      </dgm:t>
    </dgm:pt>
    <dgm:pt modelId="{57E0C026-6C23-4476-B86B-0ABD98DEC499}" type="sibTrans" cxnId="{99B3E94E-B651-4090-9753-BA3BF5F51E94}">
      <dgm:prSet/>
      <dgm:spPr/>
      <dgm:t>
        <a:bodyPr/>
        <a:lstStyle/>
        <a:p>
          <a:endParaRPr lang="fr-FR"/>
        </a:p>
      </dgm:t>
    </dgm:pt>
    <dgm:pt modelId="{01E05FB5-330D-43F6-A91B-478347A4F26B}" type="pres">
      <dgm:prSet presAssocID="{7DB8A312-5142-4591-BB4E-E3F0DD80BC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B02303-8CFD-405B-80F2-4BC50CD13B01}" type="pres">
      <dgm:prSet presAssocID="{A57E5109-BDD2-4944-B2EB-39933B83ADE5}" presName="circle1" presStyleLbl="node1" presStyleIdx="0" presStyleCnt="3" custLinFactNeighborX="-1370" custLinFactNeighborY="-1543"/>
      <dgm:spPr>
        <a:xfrm>
          <a:off x="0" y="0"/>
          <a:ext cx="4565650" cy="4565650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839DD53-E17A-4CBF-A76B-E49CBABA932F}" type="pres">
      <dgm:prSet presAssocID="{A57E5109-BDD2-4944-B2EB-39933B83ADE5}" presName="space" presStyleCnt="0"/>
      <dgm:spPr/>
    </dgm:pt>
    <dgm:pt modelId="{8470ADCE-21CE-4CCB-B534-608FF626ADF8}" type="pres">
      <dgm:prSet presAssocID="{A57E5109-BDD2-4944-B2EB-39933B83ADE5}" presName="rect1" presStyleLbl="alignAcc1" presStyleIdx="0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28A2C98-438F-4B4F-93F0-E78DB5879193}" type="pres">
      <dgm:prSet presAssocID="{038C0D6C-93D1-49DD-80C2-78CDFAAD5FDB}" presName="vertSpace2" presStyleLbl="node1" presStyleIdx="0" presStyleCnt="3"/>
      <dgm:spPr/>
    </dgm:pt>
    <dgm:pt modelId="{6DC024F7-8026-494A-B3B9-3AD4E7F38A6A}" type="pres">
      <dgm:prSet presAssocID="{038C0D6C-93D1-49DD-80C2-78CDFAAD5FDB}" presName="circle2" presStyleLbl="node1" presStyleIdx="1" presStyleCnt="3" custLinFactNeighborX="-2582" custLinFactNeighborY="-738"/>
      <dgm:spPr>
        <a:xfrm>
          <a:off x="798990" y="1369697"/>
          <a:ext cx="2967669" cy="2967669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6ED9AFF-159F-464A-B3D7-358BDEF21C71}" type="pres">
      <dgm:prSet presAssocID="{038C0D6C-93D1-49DD-80C2-78CDFAAD5FDB}" presName="rect2" presStyleLbl="alignAcc1" presStyleIdx="1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9816ADF7-A5F3-4759-9DB2-B91B643CC7E2}" type="pres">
      <dgm:prSet presAssocID="{332070E8-C2AC-4378-BF6C-ABA5280DEE8D}" presName="vertSpace3" presStyleLbl="node1" presStyleIdx="1" presStyleCnt="3"/>
      <dgm:spPr/>
    </dgm:pt>
    <dgm:pt modelId="{16F38331-462D-47B5-8DAA-9B60FA405163}" type="pres">
      <dgm:prSet presAssocID="{332070E8-C2AC-4378-BF6C-ABA5280DEE8D}" presName="circle3" presStyleLbl="node1" presStyleIdx="2" presStyleCnt="3"/>
      <dgm:spPr>
        <a:xfrm>
          <a:off x="1597978" y="2739391"/>
          <a:ext cx="1369693" cy="1369693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B1F7A695-83B0-43B7-844B-4B903D3D2959}" type="pres">
      <dgm:prSet presAssocID="{332070E8-C2AC-4378-BF6C-ABA5280DEE8D}" presName="rect3" presStyleLbl="alignAcc1" presStyleIdx="2" presStyleCnt="3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05385715-FA98-40B3-BD04-8DC05273EF32}" type="pres">
      <dgm:prSet presAssocID="{A57E5109-BDD2-4944-B2EB-39933B83ADE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862147-CCA5-479C-A8FE-C9BEB29FD4D5}" type="pres">
      <dgm:prSet presAssocID="{A57E5109-BDD2-4944-B2EB-39933B83ADE5}" presName="rect1ChTx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A08F1276-3153-4FD5-B338-A29AF4C2A325}" type="pres">
      <dgm:prSet presAssocID="{038C0D6C-93D1-49DD-80C2-78CDFAAD5FD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26D3DD-F087-42BB-A17C-70B4D3F13F4B}" type="pres">
      <dgm:prSet presAssocID="{038C0D6C-93D1-49DD-80C2-78CDFAAD5FDB}" presName="rect2ChTx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4B8B5CB5-DC0F-408B-9C7E-46C84033A64D}" type="pres">
      <dgm:prSet presAssocID="{332070E8-C2AC-4378-BF6C-ABA5280DEE8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E0EBD5-EF45-4CB9-85A9-40F7F2860253}" type="pres">
      <dgm:prSet presAssocID="{332070E8-C2AC-4378-BF6C-ABA5280DEE8D}" presName="rect3ChTx" presStyleLbl="align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99B3E94E-B651-4090-9753-BA3BF5F51E94}" srcId="{332070E8-C2AC-4378-BF6C-ABA5280DEE8D}" destId="{2C78B356-A828-4082-BE3F-68C5DB793994}" srcOrd="0" destOrd="0" parTransId="{FDB83CA2-D30A-4EC5-BDB2-6455FBF69D2D}" sibTransId="{57E0C026-6C23-4476-B86B-0ABD98DEC499}"/>
    <dgm:cxn modelId="{30056FED-86AB-47AD-837D-71F6436C256F}" srcId="{7DB8A312-5142-4591-BB4E-E3F0DD80BC29}" destId="{A57E5109-BDD2-4944-B2EB-39933B83ADE5}" srcOrd="0" destOrd="0" parTransId="{57CE8C89-723E-4C22-B0DB-348D7FC2CE67}" sibTransId="{7B8717D2-0C85-491A-96A2-9D289D877447}"/>
    <dgm:cxn modelId="{1FEC1E2E-123C-4C7B-9C22-0E8EB0501CE7}" srcId="{038C0D6C-93D1-49DD-80C2-78CDFAAD5FDB}" destId="{98C70C51-3B14-4A34-9C74-9A0553F34614}" srcOrd="1" destOrd="0" parTransId="{4234C8B2-D774-49E9-9D96-CBD597275154}" sibTransId="{9BB0FE00-AE6C-4CFD-9763-BA0A16B477BD}"/>
    <dgm:cxn modelId="{263850FB-0E94-434B-BA33-E0CCCCF707BE}" type="presOf" srcId="{E1CAFCD6-6138-469B-9C6F-BF16A12759D1}" destId="{0E26D3DD-F087-42BB-A17C-70B4D3F13F4B}" srcOrd="0" destOrd="0" presId="urn:microsoft.com/office/officeart/2005/8/layout/target3"/>
    <dgm:cxn modelId="{2636CD3C-BF90-4946-8EF8-40FEF038F76B}" type="presOf" srcId="{038C0D6C-93D1-49DD-80C2-78CDFAAD5FDB}" destId="{06ED9AFF-159F-464A-B3D7-358BDEF21C71}" srcOrd="0" destOrd="0" presId="urn:microsoft.com/office/officeart/2005/8/layout/target3"/>
    <dgm:cxn modelId="{D580FB9E-7FE7-4644-99DA-EB885F7DFA70}" srcId="{A57E5109-BDD2-4944-B2EB-39933B83ADE5}" destId="{DB1743B5-BCDD-43CB-936F-D3764FD5E1B8}" srcOrd="0" destOrd="0" parTransId="{F1F1B97C-11DA-4CEE-BC5E-8CF7E7221D8D}" sibTransId="{FA4C8236-0084-4C33-8A77-CC9C4984B0BA}"/>
    <dgm:cxn modelId="{FACE141C-9434-47CC-B415-BAB9BC02868C}" type="presOf" srcId="{D9DC7498-29B6-4812-9C28-FCC688586A56}" destId="{6C862147-CCA5-479C-A8FE-C9BEB29FD4D5}" srcOrd="0" destOrd="1" presId="urn:microsoft.com/office/officeart/2005/8/layout/target3"/>
    <dgm:cxn modelId="{39015F31-75BA-41F2-A017-F2496BDB5808}" srcId="{7DB8A312-5142-4591-BB4E-E3F0DD80BC29}" destId="{332070E8-C2AC-4378-BF6C-ABA5280DEE8D}" srcOrd="2" destOrd="0" parTransId="{32430778-2985-47AD-A6AC-A701AC254618}" sibTransId="{1047CCDA-AF6B-4FD4-8307-8283D54E30F8}"/>
    <dgm:cxn modelId="{FCD99681-821E-4199-ABB6-0A810C50F9AC}" type="presOf" srcId="{2C78B356-A828-4082-BE3F-68C5DB793994}" destId="{89E0EBD5-EF45-4CB9-85A9-40F7F2860253}" srcOrd="0" destOrd="0" presId="urn:microsoft.com/office/officeart/2005/8/layout/target3"/>
    <dgm:cxn modelId="{C4266443-1D3D-47CE-9983-2EB30EF29421}" type="presOf" srcId="{D8C2739D-B820-47ED-991B-0E815C95CE18}" destId="{89E0EBD5-EF45-4CB9-85A9-40F7F2860253}" srcOrd="0" destOrd="1" presId="urn:microsoft.com/office/officeart/2005/8/layout/target3"/>
    <dgm:cxn modelId="{DEDB6D5F-6726-4995-88CA-4953AF4B4134}" srcId="{038C0D6C-93D1-49DD-80C2-78CDFAAD5FDB}" destId="{E1CAFCD6-6138-469B-9C6F-BF16A12759D1}" srcOrd="0" destOrd="0" parTransId="{5D027F37-96FF-4B0B-8106-DB6C0B09AF17}" sibTransId="{441EC1F3-8CEA-421E-A34D-B8FD5ABBCC82}"/>
    <dgm:cxn modelId="{E146F071-22F6-4447-A0C1-0B845F0F57C5}" type="presOf" srcId="{B801AAD6-92AD-4461-9501-CAB0860EAAAF}" destId="{89E0EBD5-EF45-4CB9-85A9-40F7F2860253}" srcOrd="0" destOrd="2" presId="urn:microsoft.com/office/officeart/2005/8/layout/target3"/>
    <dgm:cxn modelId="{A663A08F-9956-4A17-8473-07C272D26812}" type="presOf" srcId="{038C0D6C-93D1-49DD-80C2-78CDFAAD5FDB}" destId="{A08F1276-3153-4FD5-B338-A29AF4C2A325}" srcOrd="1" destOrd="0" presId="urn:microsoft.com/office/officeart/2005/8/layout/target3"/>
    <dgm:cxn modelId="{88F709E1-830E-48D8-B48F-13F927EFE6CB}" type="presOf" srcId="{98C70C51-3B14-4A34-9C74-9A0553F34614}" destId="{0E26D3DD-F087-42BB-A17C-70B4D3F13F4B}" srcOrd="0" destOrd="1" presId="urn:microsoft.com/office/officeart/2005/8/layout/target3"/>
    <dgm:cxn modelId="{389A3658-9287-444B-BF73-E6CB709E6338}" type="presOf" srcId="{A57E5109-BDD2-4944-B2EB-39933B83ADE5}" destId="{8470ADCE-21CE-4CCB-B534-608FF626ADF8}" srcOrd="0" destOrd="0" presId="urn:microsoft.com/office/officeart/2005/8/layout/target3"/>
    <dgm:cxn modelId="{F7A64643-6BF9-4A4A-BCEF-62350089430F}" type="presOf" srcId="{7DB8A312-5142-4591-BB4E-E3F0DD80BC29}" destId="{01E05FB5-330D-43F6-A91B-478347A4F26B}" srcOrd="0" destOrd="0" presId="urn:microsoft.com/office/officeart/2005/8/layout/target3"/>
    <dgm:cxn modelId="{B1D8DADF-1B96-4186-BD7C-5638FFF24CC9}" srcId="{7DB8A312-5142-4591-BB4E-E3F0DD80BC29}" destId="{038C0D6C-93D1-49DD-80C2-78CDFAAD5FDB}" srcOrd="1" destOrd="0" parTransId="{FBE3D1D8-C942-43AB-B26D-FD743A3A51AB}" sibTransId="{75249CB5-18D3-4730-B32A-2AF3F7DFEDDC}"/>
    <dgm:cxn modelId="{C4940050-8F26-4791-BA04-A68BB038AACC}" type="presOf" srcId="{A57E5109-BDD2-4944-B2EB-39933B83ADE5}" destId="{05385715-FA98-40B3-BD04-8DC05273EF32}" srcOrd="1" destOrd="0" presId="urn:microsoft.com/office/officeart/2005/8/layout/target3"/>
    <dgm:cxn modelId="{D5341272-29BD-418E-9854-9EC9077F7B3A}" srcId="{332070E8-C2AC-4378-BF6C-ABA5280DEE8D}" destId="{B801AAD6-92AD-4461-9501-CAB0860EAAAF}" srcOrd="2" destOrd="0" parTransId="{862E5401-C425-4AD3-8000-3783B08941AE}" sibTransId="{8CA9642D-B8FF-446E-8277-6459BA7C3351}"/>
    <dgm:cxn modelId="{80D81880-C0FE-4A03-9253-3F1669113A63}" srcId="{332070E8-C2AC-4378-BF6C-ABA5280DEE8D}" destId="{D8C2739D-B820-47ED-991B-0E815C95CE18}" srcOrd="1" destOrd="0" parTransId="{A1786385-CF41-4B88-ADA4-4728903E30A1}" sibTransId="{51B9DA80-8F66-4892-BCF9-141A58BE4530}"/>
    <dgm:cxn modelId="{104B1602-FFF3-4D6E-8E36-C173A1728DEA}" type="presOf" srcId="{332070E8-C2AC-4378-BF6C-ABA5280DEE8D}" destId="{B1F7A695-83B0-43B7-844B-4B903D3D2959}" srcOrd="0" destOrd="0" presId="urn:microsoft.com/office/officeart/2005/8/layout/target3"/>
    <dgm:cxn modelId="{A3B50CAF-AD8E-4BD6-8EAE-E9D9F36422B1}" type="presOf" srcId="{DB1743B5-BCDD-43CB-936F-D3764FD5E1B8}" destId="{6C862147-CCA5-479C-A8FE-C9BEB29FD4D5}" srcOrd="0" destOrd="0" presId="urn:microsoft.com/office/officeart/2005/8/layout/target3"/>
    <dgm:cxn modelId="{79647188-FE54-4A44-86D7-F98BDD22667C}" type="presOf" srcId="{332070E8-C2AC-4378-BF6C-ABA5280DEE8D}" destId="{4B8B5CB5-DC0F-408B-9C7E-46C84033A64D}" srcOrd="1" destOrd="0" presId="urn:microsoft.com/office/officeart/2005/8/layout/target3"/>
    <dgm:cxn modelId="{E219A1BF-255C-4E33-92C7-C1DAD88D92CF}" srcId="{A57E5109-BDD2-4944-B2EB-39933B83ADE5}" destId="{D9DC7498-29B6-4812-9C28-FCC688586A56}" srcOrd="1" destOrd="0" parTransId="{7E8460D7-E05E-404B-9A39-38C067B2D1B7}" sibTransId="{6398993E-6323-429D-B496-FAD262917B1B}"/>
    <dgm:cxn modelId="{E97FDABF-9624-483F-86A7-77F60CC1023F}" type="presParOf" srcId="{01E05FB5-330D-43F6-A91B-478347A4F26B}" destId="{1BB02303-8CFD-405B-80F2-4BC50CD13B01}" srcOrd="0" destOrd="0" presId="urn:microsoft.com/office/officeart/2005/8/layout/target3"/>
    <dgm:cxn modelId="{98B7CDBD-3AD7-487A-BF96-3C003AA4B9E2}" type="presParOf" srcId="{01E05FB5-330D-43F6-A91B-478347A4F26B}" destId="{F839DD53-E17A-4CBF-A76B-E49CBABA932F}" srcOrd="1" destOrd="0" presId="urn:microsoft.com/office/officeart/2005/8/layout/target3"/>
    <dgm:cxn modelId="{88DA98D9-229D-47B2-8062-2BE2B2C94167}" type="presParOf" srcId="{01E05FB5-330D-43F6-A91B-478347A4F26B}" destId="{8470ADCE-21CE-4CCB-B534-608FF626ADF8}" srcOrd="2" destOrd="0" presId="urn:microsoft.com/office/officeart/2005/8/layout/target3"/>
    <dgm:cxn modelId="{E95EBC89-7DC6-45E8-804B-7E8104CB0797}" type="presParOf" srcId="{01E05FB5-330D-43F6-A91B-478347A4F26B}" destId="{A28A2C98-438F-4B4F-93F0-E78DB5879193}" srcOrd="3" destOrd="0" presId="urn:microsoft.com/office/officeart/2005/8/layout/target3"/>
    <dgm:cxn modelId="{4DAF861B-A6F0-4AC5-94A1-2461CC4635CD}" type="presParOf" srcId="{01E05FB5-330D-43F6-A91B-478347A4F26B}" destId="{6DC024F7-8026-494A-B3B9-3AD4E7F38A6A}" srcOrd="4" destOrd="0" presId="urn:microsoft.com/office/officeart/2005/8/layout/target3"/>
    <dgm:cxn modelId="{04BC86D7-0157-45ED-9C7D-231EE59878FC}" type="presParOf" srcId="{01E05FB5-330D-43F6-A91B-478347A4F26B}" destId="{06ED9AFF-159F-464A-B3D7-358BDEF21C71}" srcOrd="5" destOrd="0" presId="urn:microsoft.com/office/officeart/2005/8/layout/target3"/>
    <dgm:cxn modelId="{3D203FB1-3E4D-4622-949F-75FF493951EB}" type="presParOf" srcId="{01E05FB5-330D-43F6-A91B-478347A4F26B}" destId="{9816ADF7-A5F3-4759-9DB2-B91B643CC7E2}" srcOrd="6" destOrd="0" presId="urn:microsoft.com/office/officeart/2005/8/layout/target3"/>
    <dgm:cxn modelId="{B0B508A0-FA3B-4F97-A0FE-FFB49F95DE7F}" type="presParOf" srcId="{01E05FB5-330D-43F6-A91B-478347A4F26B}" destId="{16F38331-462D-47B5-8DAA-9B60FA405163}" srcOrd="7" destOrd="0" presId="urn:microsoft.com/office/officeart/2005/8/layout/target3"/>
    <dgm:cxn modelId="{F0D00262-45D4-4E06-9E7B-E6E219F86013}" type="presParOf" srcId="{01E05FB5-330D-43F6-A91B-478347A4F26B}" destId="{B1F7A695-83B0-43B7-844B-4B903D3D2959}" srcOrd="8" destOrd="0" presId="urn:microsoft.com/office/officeart/2005/8/layout/target3"/>
    <dgm:cxn modelId="{230109BD-38EE-4DF4-9D7E-672D21DBE8E6}" type="presParOf" srcId="{01E05FB5-330D-43F6-A91B-478347A4F26B}" destId="{05385715-FA98-40B3-BD04-8DC05273EF32}" srcOrd="9" destOrd="0" presId="urn:microsoft.com/office/officeart/2005/8/layout/target3"/>
    <dgm:cxn modelId="{0CE4311D-480F-42DC-95D4-CFDA207C92CC}" type="presParOf" srcId="{01E05FB5-330D-43F6-A91B-478347A4F26B}" destId="{6C862147-CCA5-479C-A8FE-C9BEB29FD4D5}" srcOrd="10" destOrd="0" presId="urn:microsoft.com/office/officeart/2005/8/layout/target3"/>
    <dgm:cxn modelId="{8E0B7C18-BF65-4541-B0B5-FE94CF79526A}" type="presParOf" srcId="{01E05FB5-330D-43F6-A91B-478347A4F26B}" destId="{A08F1276-3153-4FD5-B338-A29AF4C2A325}" srcOrd="11" destOrd="0" presId="urn:microsoft.com/office/officeart/2005/8/layout/target3"/>
    <dgm:cxn modelId="{AE3B854F-CDF5-4F32-86E9-B117E6FA2E7C}" type="presParOf" srcId="{01E05FB5-330D-43F6-A91B-478347A4F26B}" destId="{0E26D3DD-F087-42BB-A17C-70B4D3F13F4B}" srcOrd="12" destOrd="0" presId="urn:microsoft.com/office/officeart/2005/8/layout/target3"/>
    <dgm:cxn modelId="{40083ED3-381A-4267-A2D4-D61F06954580}" type="presParOf" srcId="{01E05FB5-330D-43F6-A91B-478347A4F26B}" destId="{4B8B5CB5-DC0F-408B-9C7E-46C84033A64D}" srcOrd="13" destOrd="0" presId="urn:microsoft.com/office/officeart/2005/8/layout/target3"/>
    <dgm:cxn modelId="{5186F95C-3643-408B-9F57-1B0B85446E70}" type="presParOf" srcId="{01E05FB5-330D-43F6-A91B-478347A4F26B}" destId="{89E0EBD5-EF45-4CB9-85A9-40F7F286025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E0FBE-88E8-47DB-A1A5-2564745B0A4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5FBB09AE-E7D5-431E-8B5F-EEED7EBC94C2}">
      <dgm:prSet phldrT="[Texte]" custT="1"/>
      <dgm:spPr>
        <a:xfrm>
          <a:off x="0" y="0"/>
          <a:ext cx="4594860" cy="44215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2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Faible chargement (herbagers) ou surfaces de parcours excédentaires (pastoraux)</a:t>
          </a:r>
          <a:endParaRPr lang="fr-FR" sz="2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BC42B2A-3CE3-4271-9EF1-C22A1EBFE04B}" type="parTrans" cxnId="{DC144612-96F7-40F8-9CC1-8DE68FA8C869}">
      <dgm:prSet/>
      <dgm:spPr/>
      <dgm:t>
        <a:bodyPr/>
        <a:lstStyle/>
        <a:p>
          <a:endParaRPr lang="fr-FR"/>
        </a:p>
      </dgm:t>
    </dgm:pt>
    <dgm:pt modelId="{A2A7C40D-D497-41D9-8624-8F9784DCE5A6}" type="sibTrans" cxnId="{DC144612-96F7-40F8-9CC1-8DE68FA8C869}">
      <dgm:prSet/>
      <dgm:spPr>
        <a:xfrm>
          <a:off x="4307462" y="338647"/>
          <a:ext cx="287397" cy="287397"/>
        </a:xfr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D9AF428-9ADC-4396-A8F3-6BF888E547CE}">
      <dgm:prSet phldrT="[Texte]" custT="1"/>
      <dgm:spPr>
        <a:xfrm>
          <a:off x="763895" y="1045083"/>
          <a:ext cx="4594860" cy="442150"/>
        </a:xfr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2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Stocks de report, voire sur pied (pâturage tournant)</a:t>
          </a:r>
          <a:endParaRPr lang="fr-FR" sz="2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C040AE7-79E2-42D0-BA24-0B96A71CF3EF}" type="parTrans" cxnId="{1D5BB377-F4E8-4A02-ADA1-FFE855076BEC}">
      <dgm:prSet/>
      <dgm:spPr/>
      <dgm:t>
        <a:bodyPr/>
        <a:lstStyle/>
        <a:p>
          <a:endParaRPr lang="fr-FR"/>
        </a:p>
      </dgm:t>
    </dgm:pt>
    <dgm:pt modelId="{E1CC3536-5C30-4357-8BE7-795C8C028B5B}" type="sibTrans" cxnId="{1D5BB377-F4E8-4A02-ADA1-FFE855076BEC}">
      <dgm:prSet/>
      <dgm:spPr>
        <a:xfrm>
          <a:off x="5071357" y="1383730"/>
          <a:ext cx="287397" cy="287397"/>
        </a:xfr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5C68C9E-D150-4013-A24E-D436364B820C}">
      <dgm:prSet phldrT="[Texte]" custT="1"/>
      <dgm:spPr>
        <a:xfrm>
          <a:off x="1148715" y="1567624"/>
          <a:ext cx="4594860" cy="44215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2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Ajustements : fauche, pâturage, refus, complémentation/poids des agneaux, etc.</a:t>
          </a:r>
          <a:endParaRPr lang="fr-FR" sz="2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D691E1A-66D5-40D1-95FD-FB8AA3028FA3}" type="parTrans" cxnId="{B56AF0B4-9A8E-4A47-8CB8-D6BE21B3E263}">
      <dgm:prSet/>
      <dgm:spPr/>
      <dgm:t>
        <a:bodyPr/>
        <a:lstStyle/>
        <a:p>
          <a:endParaRPr lang="fr-FR"/>
        </a:p>
      </dgm:t>
    </dgm:pt>
    <dgm:pt modelId="{09D773DE-E593-4AD1-9422-2433EE61DF6E}" type="sibTrans" cxnId="{B56AF0B4-9A8E-4A47-8CB8-D6BE21B3E263}">
      <dgm:prSet/>
      <dgm:spPr/>
      <dgm:t>
        <a:bodyPr/>
        <a:lstStyle/>
        <a:p>
          <a:endParaRPr lang="fr-FR"/>
        </a:p>
      </dgm:t>
    </dgm:pt>
    <dgm:pt modelId="{5FA2F969-A7E1-4817-A60F-B63930602649}">
      <dgm:prSet phldrT="[Texte]" custT="1"/>
      <dgm:spPr>
        <a:xfrm>
          <a:off x="384819" y="522541"/>
          <a:ext cx="4594860" cy="442150"/>
        </a:xfr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fr-FR" sz="2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Diversification des ressources… si le potentiel est là (OV-BV notamment)</a:t>
          </a:r>
          <a:endParaRPr lang="fr-FR" sz="2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DD6F86-ED2A-46A3-846E-3A1781FE0A7E}" type="parTrans" cxnId="{0F090E6E-2B1B-40BF-9DA3-703BE49F9068}">
      <dgm:prSet/>
      <dgm:spPr/>
      <dgm:t>
        <a:bodyPr/>
        <a:lstStyle/>
        <a:p>
          <a:endParaRPr lang="fr-FR"/>
        </a:p>
      </dgm:t>
    </dgm:pt>
    <dgm:pt modelId="{AB8D2FE6-33C4-4936-B3F4-923728D69315}" type="sibTrans" cxnId="{0F090E6E-2B1B-40BF-9DA3-703BE49F9068}">
      <dgm:prSet/>
      <dgm:spPr>
        <a:xfrm>
          <a:off x="4692281" y="861188"/>
          <a:ext cx="287397" cy="287397"/>
        </a:xfr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E601F5A-21FA-4667-B6D3-5618F1A71AE7}" type="pres">
      <dgm:prSet presAssocID="{8EEE0FBE-88E8-47DB-A1A5-2564745B0A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D1C865-47C0-4AED-94D3-5D967D32B6E4}" type="pres">
      <dgm:prSet presAssocID="{8EEE0FBE-88E8-47DB-A1A5-2564745B0A47}" presName="dummyMaxCanvas" presStyleCnt="0">
        <dgm:presLayoutVars/>
      </dgm:prSet>
      <dgm:spPr/>
    </dgm:pt>
    <dgm:pt modelId="{406B889C-1E88-42E2-8912-0673E8612201}" type="pres">
      <dgm:prSet presAssocID="{8EEE0FBE-88E8-47DB-A1A5-2564745B0A47}" presName="FourNodes_1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18C9ABB-FC7E-40BF-8238-80FF495B2271}" type="pres">
      <dgm:prSet presAssocID="{8EEE0FBE-88E8-47DB-A1A5-2564745B0A47}" presName="FourNodes_2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0BDF0C7-A445-40B6-B9F1-B180BCDC348B}" type="pres">
      <dgm:prSet presAssocID="{8EEE0FBE-88E8-47DB-A1A5-2564745B0A47}" presName="FourNodes_3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D19D8CD7-8461-4F00-AA51-45DC33E5A404}" type="pres">
      <dgm:prSet presAssocID="{8EEE0FBE-88E8-47DB-A1A5-2564745B0A47}" presName="FourNodes_4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1931BEE-6890-4DC3-AE53-8F24B183B9CD}" type="pres">
      <dgm:prSet presAssocID="{8EEE0FBE-88E8-47DB-A1A5-2564745B0A47}" presName="FourConn_1-2" presStyleLbl="fgAccFollowNode1" presStyleIdx="0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fr-FR"/>
        </a:p>
      </dgm:t>
    </dgm:pt>
    <dgm:pt modelId="{32F01F4E-F9BF-4871-910B-EBE350C05EE9}" type="pres">
      <dgm:prSet presAssocID="{8EEE0FBE-88E8-47DB-A1A5-2564745B0A47}" presName="FourConn_2-3" presStyleLbl="fgAccFollowNode1" presStyleIdx="1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fr-FR"/>
        </a:p>
      </dgm:t>
    </dgm:pt>
    <dgm:pt modelId="{3AEAC335-6FF0-4F9F-9C60-13CDBA411CCC}" type="pres">
      <dgm:prSet presAssocID="{8EEE0FBE-88E8-47DB-A1A5-2564745B0A47}" presName="FourConn_3-4" presStyleLbl="fgAccFollowNode1" presStyleIdx="2" presStyleCnt="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fr-FR"/>
        </a:p>
      </dgm:t>
    </dgm:pt>
    <dgm:pt modelId="{735FA827-8503-4DB7-969A-DB73F17C1FE4}" type="pres">
      <dgm:prSet presAssocID="{8EEE0FBE-88E8-47DB-A1A5-2564745B0A4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8EFFCE-A523-4629-88B4-37DBA0E5F8D2}" type="pres">
      <dgm:prSet presAssocID="{8EEE0FBE-88E8-47DB-A1A5-2564745B0A4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1A1ADD-9D7B-4559-A1E5-33C1CE8A4C60}" type="pres">
      <dgm:prSet presAssocID="{8EEE0FBE-88E8-47DB-A1A5-2564745B0A4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78D81E-0D36-4C0C-AAE0-9CAE4992CA2F}" type="pres">
      <dgm:prSet presAssocID="{8EEE0FBE-88E8-47DB-A1A5-2564745B0A4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9784ED-35BC-4D2F-ADC6-C3FA83C06D28}" type="presOf" srcId="{95C68C9E-D150-4013-A24E-D436364B820C}" destId="{D19D8CD7-8461-4F00-AA51-45DC33E5A404}" srcOrd="0" destOrd="0" presId="urn:microsoft.com/office/officeart/2005/8/layout/vProcess5"/>
    <dgm:cxn modelId="{FF496513-4DA7-48E8-BBDC-FE6B6DCA801D}" type="presOf" srcId="{5FBB09AE-E7D5-431E-8B5F-EEED7EBC94C2}" destId="{406B889C-1E88-42E2-8912-0673E8612201}" srcOrd="0" destOrd="0" presId="urn:microsoft.com/office/officeart/2005/8/layout/vProcess5"/>
    <dgm:cxn modelId="{848D293E-8B4D-4D37-99B1-AE8BB34A9262}" type="presOf" srcId="{8EEE0FBE-88E8-47DB-A1A5-2564745B0A47}" destId="{4E601F5A-21FA-4667-B6D3-5618F1A71AE7}" srcOrd="0" destOrd="0" presId="urn:microsoft.com/office/officeart/2005/8/layout/vProcess5"/>
    <dgm:cxn modelId="{DC144612-96F7-40F8-9CC1-8DE68FA8C869}" srcId="{8EEE0FBE-88E8-47DB-A1A5-2564745B0A47}" destId="{5FBB09AE-E7D5-431E-8B5F-EEED7EBC94C2}" srcOrd="0" destOrd="0" parTransId="{4BC42B2A-3CE3-4271-9EF1-C22A1EBFE04B}" sibTransId="{A2A7C40D-D497-41D9-8624-8F9784DCE5A6}"/>
    <dgm:cxn modelId="{205E4DD5-62BB-482A-A254-CF8BB65504BE}" type="presOf" srcId="{5FA2F969-A7E1-4817-A60F-B63930602649}" destId="{648EFFCE-A523-4629-88B4-37DBA0E5F8D2}" srcOrd="1" destOrd="0" presId="urn:microsoft.com/office/officeart/2005/8/layout/vProcess5"/>
    <dgm:cxn modelId="{B56AF0B4-9A8E-4A47-8CB8-D6BE21B3E263}" srcId="{8EEE0FBE-88E8-47DB-A1A5-2564745B0A47}" destId="{95C68C9E-D150-4013-A24E-D436364B820C}" srcOrd="3" destOrd="0" parTransId="{CD691E1A-66D5-40D1-95FD-FB8AA3028FA3}" sibTransId="{09D773DE-E593-4AD1-9422-2433EE61DF6E}"/>
    <dgm:cxn modelId="{300E95A3-9747-4C29-B221-0DC427CA7DCC}" type="presOf" srcId="{5FA2F969-A7E1-4817-A60F-B63930602649}" destId="{618C9ABB-FC7E-40BF-8238-80FF495B2271}" srcOrd="0" destOrd="0" presId="urn:microsoft.com/office/officeart/2005/8/layout/vProcess5"/>
    <dgm:cxn modelId="{5ADED437-8FAE-4056-90EA-949DBC599C01}" type="presOf" srcId="{6D9AF428-9ADC-4396-A8F3-6BF888E547CE}" destId="{C0BDF0C7-A445-40B6-B9F1-B180BCDC348B}" srcOrd="0" destOrd="0" presId="urn:microsoft.com/office/officeart/2005/8/layout/vProcess5"/>
    <dgm:cxn modelId="{68DD339B-B09E-46D1-A8E7-CD7A46C1ADE9}" type="presOf" srcId="{5FBB09AE-E7D5-431E-8B5F-EEED7EBC94C2}" destId="{735FA827-8503-4DB7-969A-DB73F17C1FE4}" srcOrd="1" destOrd="0" presId="urn:microsoft.com/office/officeart/2005/8/layout/vProcess5"/>
    <dgm:cxn modelId="{2819841F-D04C-4E58-8468-8DB52B27E18E}" type="presOf" srcId="{6D9AF428-9ADC-4396-A8F3-6BF888E547CE}" destId="{F51A1ADD-9D7B-4559-A1E5-33C1CE8A4C60}" srcOrd="1" destOrd="0" presId="urn:microsoft.com/office/officeart/2005/8/layout/vProcess5"/>
    <dgm:cxn modelId="{1D5BB377-F4E8-4A02-ADA1-FFE855076BEC}" srcId="{8EEE0FBE-88E8-47DB-A1A5-2564745B0A47}" destId="{6D9AF428-9ADC-4396-A8F3-6BF888E547CE}" srcOrd="2" destOrd="0" parTransId="{1C040AE7-79E2-42D0-BA24-0B96A71CF3EF}" sibTransId="{E1CC3536-5C30-4357-8BE7-795C8C028B5B}"/>
    <dgm:cxn modelId="{61AAFDC5-78BD-41E0-A5EF-4019EED5338E}" type="presOf" srcId="{95C68C9E-D150-4013-A24E-D436364B820C}" destId="{6778D81E-0D36-4C0C-AAE0-9CAE4992CA2F}" srcOrd="1" destOrd="0" presId="urn:microsoft.com/office/officeart/2005/8/layout/vProcess5"/>
    <dgm:cxn modelId="{E96F6006-B88F-41AE-907C-D73D8BAB3FBC}" type="presOf" srcId="{AB8D2FE6-33C4-4936-B3F4-923728D69315}" destId="{32F01F4E-F9BF-4871-910B-EBE350C05EE9}" srcOrd="0" destOrd="0" presId="urn:microsoft.com/office/officeart/2005/8/layout/vProcess5"/>
    <dgm:cxn modelId="{A0F2DE0B-53A3-4A0E-9287-13AA8547E81E}" type="presOf" srcId="{E1CC3536-5C30-4357-8BE7-795C8C028B5B}" destId="{3AEAC335-6FF0-4F9F-9C60-13CDBA411CCC}" srcOrd="0" destOrd="0" presId="urn:microsoft.com/office/officeart/2005/8/layout/vProcess5"/>
    <dgm:cxn modelId="{AB372186-9098-4325-940F-964E22B10A2D}" type="presOf" srcId="{A2A7C40D-D497-41D9-8624-8F9784DCE5A6}" destId="{F1931BEE-6890-4DC3-AE53-8F24B183B9CD}" srcOrd="0" destOrd="0" presId="urn:microsoft.com/office/officeart/2005/8/layout/vProcess5"/>
    <dgm:cxn modelId="{0F090E6E-2B1B-40BF-9DA3-703BE49F9068}" srcId="{8EEE0FBE-88E8-47DB-A1A5-2564745B0A47}" destId="{5FA2F969-A7E1-4817-A60F-B63930602649}" srcOrd="1" destOrd="0" parTransId="{05DD6F86-ED2A-46A3-846E-3A1781FE0A7E}" sibTransId="{AB8D2FE6-33C4-4936-B3F4-923728D69315}"/>
    <dgm:cxn modelId="{4826E20C-DB8F-4894-8065-A518E17D14A0}" type="presParOf" srcId="{4E601F5A-21FA-4667-B6D3-5618F1A71AE7}" destId="{16D1C865-47C0-4AED-94D3-5D967D32B6E4}" srcOrd="0" destOrd="0" presId="urn:microsoft.com/office/officeart/2005/8/layout/vProcess5"/>
    <dgm:cxn modelId="{5FE231F0-1971-4405-A3D8-1FEC3D9FAE1C}" type="presParOf" srcId="{4E601F5A-21FA-4667-B6D3-5618F1A71AE7}" destId="{406B889C-1E88-42E2-8912-0673E8612201}" srcOrd="1" destOrd="0" presId="urn:microsoft.com/office/officeart/2005/8/layout/vProcess5"/>
    <dgm:cxn modelId="{009771ED-4F56-4EBB-A22D-9E0524A83B48}" type="presParOf" srcId="{4E601F5A-21FA-4667-B6D3-5618F1A71AE7}" destId="{618C9ABB-FC7E-40BF-8238-80FF495B2271}" srcOrd="2" destOrd="0" presId="urn:microsoft.com/office/officeart/2005/8/layout/vProcess5"/>
    <dgm:cxn modelId="{51AC1DAB-C809-49A3-BDDA-0D216708A423}" type="presParOf" srcId="{4E601F5A-21FA-4667-B6D3-5618F1A71AE7}" destId="{C0BDF0C7-A445-40B6-B9F1-B180BCDC348B}" srcOrd="3" destOrd="0" presId="urn:microsoft.com/office/officeart/2005/8/layout/vProcess5"/>
    <dgm:cxn modelId="{AAF5A173-43C6-43CD-8F32-AB0EF76399FE}" type="presParOf" srcId="{4E601F5A-21FA-4667-B6D3-5618F1A71AE7}" destId="{D19D8CD7-8461-4F00-AA51-45DC33E5A404}" srcOrd="4" destOrd="0" presId="urn:microsoft.com/office/officeart/2005/8/layout/vProcess5"/>
    <dgm:cxn modelId="{CBB848EF-B80B-4A9C-8822-1D197BB097F6}" type="presParOf" srcId="{4E601F5A-21FA-4667-B6D3-5618F1A71AE7}" destId="{F1931BEE-6890-4DC3-AE53-8F24B183B9CD}" srcOrd="5" destOrd="0" presId="urn:microsoft.com/office/officeart/2005/8/layout/vProcess5"/>
    <dgm:cxn modelId="{0EFAB8F6-00F0-4353-B8F3-9C4DFB0AD34F}" type="presParOf" srcId="{4E601F5A-21FA-4667-B6D3-5618F1A71AE7}" destId="{32F01F4E-F9BF-4871-910B-EBE350C05EE9}" srcOrd="6" destOrd="0" presId="urn:microsoft.com/office/officeart/2005/8/layout/vProcess5"/>
    <dgm:cxn modelId="{175F6D04-50C4-4669-8AD1-8AB64B5EA10E}" type="presParOf" srcId="{4E601F5A-21FA-4667-B6D3-5618F1A71AE7}" destId="{3AEAC335-6FF0-4F9F-9C60-13CDBA411CCC}" srcOrd="7" destOrd="0" presId="urn:microsoft.com/office/officeart/2005/8/layout/vProcess5"/>
    <dgm:cxn modelId="{9558B3EE-AE27-4260-A65A-0AD68998BF4C}" type="presParOf" srcId="{4E601F5A-21FA-4667-B6D3-5618F1A71AE7}" destId="{735FA827-8503-4DB7-969A-DB73F17C1FE4}" srcOrd="8" destOrd="0" presId="urn:microsoft.com/office/officeart/2005/8/layout/vProcess5"/>
    <dgm:cxn modelId="{A96521A7-F487-4861-B65D-5B55F074B032}" type="presParOf" srcId="{4E601F5A-21FA-4667-B6D3-5618F1A71AE7}" destId="{648EFFCE-A523-4629-88B4-37DBA0E5F8D2}" srcOrd="9" destOrd="0" presId="urn:microsoft.com/office/officeart/2005/8/layout/vProcess5"/>
    <dgm:cxn modelId="{2F585780-FE4A-4567-9204-805F97964715}" type="presParOf" srcId="{4E601F5A-21FA-4667-B6D3-5618F1A71AE7}" destId="{F51A1ADD-9D7B-4559-A1E5-33C1CE8A4C60}" srcOrd="10" destOrd="0" presId="urn:microsoft.com/office/officeart/2005/8/layout/vProcess5"/>
    <dgm:cxn modelId="{DF8ECDEA-FA2F-428A-BDEB-520CA86427E8}" type="presParOf" srcId="{4E601F5A-21FA-4667-B6D3-5618F1A71AE7}" destId="{6778D81E-0D36-4C0C-AAE0-9CAE4992CA2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1E270-98B6-4B1B-9E49-84A4870B076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04CF4E7-DFA9-488B-BAD9-AEE25D7DBB9B}">
      <dgm:prSet phldrT="[Texte]" custT="1"/>
      <dgm:spPr/>
      <dgm:t>
        <a:bodyPr/>
        <a:lstStyle/>
        <a:p>
          <a:pPr algn="l"/>
          <a:r>
            <a:rPr lang="fr-FR" sz="2100" dirty="0" smtClean="0"/>
            <a:t>Le revenu des éleveurs ovins s’est amélioré</a:t>
          </a:r>
        </a:p>
        <a:p>
          <a:pPr algn="l"/>
          <a:r>
            <a:rPr lang="fr-FR" sz="2100" dirty="0" smtClean="0"/>
            <a:t>Les bâtiments ne représentent que 5% du coût de production</a:t>
          </a:r>
          <a:endParaRPr lang="fr-FR" sz="2100" dirty="0"/>
        </a:p>
      </dgm:t>
    </dgm:pt>
    <dgm:pt modelId="{DCFA471C-EC47-405F-A382-717EC700875F}" type="parTrans" cxnId="{CA7B657E-6249-4104-A97A-74FB4755BAFD}">
      <dgm:prSet/>
      <dgm:spPr/>
      <dgm:t>
        <a:bodyPr/>
        <a:lstStyle/>
        <a:p>
          <a:endParaRPr lang="fr-FR"/>
        </a:p>
      </dgm:t>
    </dgm:pt>
    <dgm:pt modelId="{39C58A62-C654-4CC0-A94E-3F7762401CC3}" type="sibTrans" cxnId="{CA7B657E-6249-4104-A97A-74FB4755BAFD}">
      <dgm:prSet/>
      <dgm:spPr/>
      <dgm:t>
        <a:bodyPr/>
        <a:lstStyle/>
        <a:p>
          <a:endParaRPr lang="fr-FR"/>
        </a:p>
      </dgm:t>
    </dgm:pt>
    <dgm:pt modelId="{792284C5-1A1B-4BB2-B50C-57E84509ED2C}">
      <dgm:prSet custT="1"/>
      <dgm:spPr/>
      <dgm:t>
        <a:bodyPr/>
        <a:lstStyle/>
        <a:p>
          <a:r>
            <a:rPr lang="fr-FR" sz="2000" dirty="0" smtClean="0"/>
            <a:t>L’élevage ovin s’est fortement modernisé : bâtiments, contention, identification électronique, logiciels de gestion du troupeau…</a:t>
          </a:r>
          <a:endParaRPr lang="fr-FR" sz="3200" dirty="0"/>
        </a:p>
      </dgm:t>
    </dgm:pt>
    <dgm:pt modelId="{D7695241-35D6-439A-8175-8891FBFC2068}" type="parTrans" cxnId="{DA3CB4D9-2835-43FE-B823-94CE402DDF5A}">
      <dgm:prSet/>
      <dgm:spPr/>
      <dgm:t>
        <a:bodyPr/>
        <a:lstStyle/>
        <a:p>
          <a:endParaRPr lang="fr-FR"/>
        </a:p>
      </dgm:t>
    </dgm:pt>
    <dgm:pt modelId="{73856D21-5485-4249-BAE7-0063DF4F08FA}" type="sibTrans" cxnId="{DA3CB4D9-2835-43FE-B823-94CE402DDF5A}">
      <dgm:prSet/>
      <dgm:spPr/>
      <dgm:t>
        <a:bodyPr/>
        <a:lstStyle/>
        <a:p>
          <a:endParaRPr lang="fr-FR"/>
        </a:p>
      </dgm:t>
    </dgm:pt>
    <dgm:pt modelId="{86A23559-972E-4033-8847-C8DF8716CD7C}">
      <dgm:prSet custT="1"/>
      <dgm:spPr/>
      <dgm:t>
        <a:bodyPr/>
        <a:lstStyle/>
        <a:p>
          <a:r>
            <a:rPr lang="fr-FR" sz="2100" dirty="0" smtClean="0"/>
            <a:t>Les parcellaires se modernisent également : quads, clôtures « actives », abreuvement</a:t>
          </a:r>
          <a:endParaRPr lang="fr-FR" sz="2100" dirty="0"/>
        </a:p>
      </dgm:t>
    </dgm:pt>
    <dgm:pt modelId="{DD4F6507-249B-463A-A35D-76E4F497BB78}" type="parTrans" cxnId="{4091AA28-CB9C-40E2-BB28-9D88EFEC6DAF}">
      <dgm:prSet/>
      <dgm:spPr/>
      <dgm:t>
        <a:bodyPr/>
        <a:lstStyle/>
        <a:p>
          <a:endParaRPr lang="fr-FR"/>
        </a:p>
      </dgm:t>
    </dgm:pt>
    <dgm:pt modelId="{0A0A144D-C36E-4169-ADE2-1AFEFAA96F05}" type="sibTrans" cxnId="{4091AA28-CB9C-40E2-BB28-9D88EFEC6DAF}">
      <dgm:prSet/>
      <dgm:spPr/>
      <dgm:t>
        <a:bodyPr/>
        <a:lstStyle/>
        <a:p>
          <a:endParaRPr lang="fr-FR"/>
        </a:p>
      </dgm:t>
    </dgm:pt>
    <dgm:pt modelId="{70B4C63B-FE78-4FE3-9F7E-4CBBD20D2B0B}">
      <dgm:prSet phldrT="[Texte]" custT="1"/>
      <dgm:spPr/>
      <dgm:t>
        <a:bodyPr/>
        <a:lstStyle/>
        <a:p>
          <a:r>
            <a:rPr lang="fr-FR" sz="2100" dirty="0" smtClean="0"/>
            <a:t>Les éleveurs « résilients » savent se ménager de bonnes conditions de travail</a:t>
          </a:r>
          <a:endParaRPr lang="fr-FR" sz="2100" dirty="0"/>
        </a:p>
      </dgm:t>
    </dgm:pt>
    <dgm:pt modelId="{44670472-CBDA-4686-8072-96EBFBAE8498}" type="parTrans" cxnId="{5AF34567-F677-4EBA-9E3A-4F2F95EA20E7}">
      <dgm:prSet/>
      <dgm:spPr/>
      <dgm:t>
        <a:bodyPr/>
        <a:lstStyle/>
        <a:p>
          <a:endParaRPr lang="fr-FR"/>
        </a:p>
      </dgm:t>
    </dgm:pt>
    <dgm:pt modelId="{AA4B37FD-89B2-48D8-BE9B-21100AD6284F}" type="sibTrans" cxnId="{5AF34567-F677-4EBA-9E3A-4F2F95EA20E7}">
      <dgm:prSet/>
      <dgm:spPr/>
      <dgm:t>
        <a:bodyPr/>
        <a:lstStyle/>
        <a:p>
          <a:endParaRPr lang="fr-FR"/>
        </a:p>
      </dgm:t>
    </dgm:pt>
    <dgm:pt modelId="{1E420A11-D3CA-45FA-8FF8-D604582AEE7B}" type="pres">
      <dgm:prSet presAssocID="{8AD1E270-98B6-4B1B-9E49-84A4870B076B}" presName="linearFlow" presStyleCnt="0">
        <dgm:presLayoutVars>
          <dgm:dir/>
          <dgm:resizeHandles val="exact"/>
        </dgm:presLayoutVars>
      </dgm:prSet>
      <dgm:spPr/>
    </dgm:pt>
    <dgm:pt modelId="{D66B96CA-7416-40E6-866C-D9DB28FA6A42}" type="pres">
      <dgm:prSet presAssocID="{704CF4E7-DFA9-488B-BAD9-AEE25D7DBB9B}" presName="composite" presStyleCnt="0"/>
      <dgm:spPr/>
    </dgm:pt>
    <dgm:pt modelId="{FBF99AE1-5020-4B02-8797-638781F14120}" type="pres">
      <dgm:prSet presAssocID="{704CF4E7-DFA9-488B-BAD9-AEE25D7DBB9B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5D39E82-63AF-4121-B68F-65E1B2E2CFE4}" type="pres">
      <dgm:prSet presAssocID="{704CF4E7-DFA9-488B-BAD9-AEE25D7DBB9B}" presName="txShp" presStyleLbl="node1" presStyleIdx="0" presStyleCnt="4" custScaleX="114033" custLinFactNeighborX="4985" custLinFactNeighborY="-1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E9878B-BEDB-4FD9-A799-EF7DCCA58AEC}" type="pres">
      <dgm:prSet presAssocID="{39C58A62-C654-4CC0-A94E-3F7762401CC3}" presName="spacing" presStyleCnt="0"/>
      <dgm:spPr/>
    </dgm:pt>
    <dgm:pt modelId="{E7B80F03-B7B2-49C6-958B-85B563AA49EA}" type="pres">
      <dgm:prSet presAssocID="{70B4C63B-FE78-4FE3-9F7E-4CBBD20D2B0B}" presName="composite" presStyleCnt="0"/>
      <dgm:spPr/>
    </dgm:pt>
    <dgm:pt modelId="{4F3D1C64-D489-4166-A9D7-4FF5E5B0EC93}" type="pres">
      <dgm:prSet presAssocID="{70B4C63B-FE78-4FE3-9F7E-4CBBD20D2B0B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6C03085-2989-4480-87E5-03048CFF8DCD}" type="pres">
      <dgm:prSet presAssocID="{70B4C63B-FE78-4FE3-9F7E-4CBBD20D2B0B}" presName="txShp" presStyleLbl="node1" presStyleIdx="1" presStyleCnt="4" custScaleX="112157" custLinFactNeighborX="5467" custLinFactNeighborY="17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E07837-8A0F-4974-9054-8774FF0F8270}" type="pres">
      <dgm:prSet presAssocID="{AA4B37FD-89B2-48D8-BE9B-21100AD6284F}" presName="spacing" presStyleCnt="0"/>
      <dgm:spPr/>
    </dgm:pt>
    <dgm:pt modelId="{F46A58E6-BF36-4F8F-B051-95FEB9B344FF}" type="pres">
      <dgm:prSet presAssocID="{792284C5-1A1B-4BB2-B50C-57E84509ED2C}" presName="composite" presStyleCnt="0"/>
      <dgm:spPr/>
    </dgm:pt>
    <dgm:pt modelId="{F763BFA1-E4DF-414E-8C35-227D745A6D6B}" type="pres">
      <dgm:prSet presAssocID="{792284C5-1A1B-4BB2-B50C-57E84509ED2C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4566FF-DA23-4324-8227-33342C81061A}" type="pres">
      <dgm:prSet presAssocID="{792284C5-1A1B-4BB2-B50C-57E84509ED2C}" presName="txShp" presStyleLbl="node1" presStyleIdx="2" presStyleCnt="4" custScaleX="114730" custLinFactNeighborX="53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A06A4C-7D8C-4E19-9612-B2A013EA54B8}" type="pres">
      <dgm:prSet presAssocID="{73856D21-5485-4249-BAE7-0063DF4F08FA}" presName="spacing" presStyleCnt="0"/>
      <dgm:spPr/>
    </dgm:pt>
    <dgm:pt modelId="{202CAB22-AD7F-4608-9FB0-7B907269C110}" type="pres">
      <dgm:prSet presAssocID="{86A23559-972E-4033-8847-C8DF8716CD7C}" presName="composite" presStyleCnt="0"/>
      <dgm:spPr/>
    </dgm:pt>
    <dgm:pt modelId="{F47A29A6-5858-416A-A88C-FDB222C581A3}" type="pres">
      <dgm:prSet presAssocID="{86A23559-972E-4033-8847-C8DF8716CD7C}" presName="imgShp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EE1F5B-2EE2-496D-8B48-4EB0FC66F947}" type="pres">
      <dgm:prSet presAssocID="{86A23559-972E-4033-8847-C8DF8716CD7C}" presName="txShp" presStyleLbl="node1" presStyleIdx="3" presStyleCnt="4" custScaleX="118049" custLinFactNeighborX="5628" custLinFactNeighborY="-17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B8DFD9-41CF-4B48-9AB3-B577F98E375F}" type="presOf" srcId="{8AD1E270-98B6-4B1B-9E49-84A4870B076B}" destId="{1E420A11-D3CA-45FA-8FF8-D604582AEE7B}" srcOrd="0" destOrd="0" presId="urn:microsoft.com/office/officeart/2005/8/layout/vList3"/>
    <dgm:cxn modelId="{F122D404-9088-4072-9333-70B957685D30}" type="presOf" srcId="{704CF4E7-DFA9-488B-BAD9-AEE25D7DBB9B}" destId="{85D39E82-63AF-4121-B68F-65E1B2E2CFE4}" srcOrd="0" destOrd="0" presId="urn:microsoft.com/office/officeart/2005/8/layout/vList3"/>
    <dgm:cxn modelId="{4091AA28-CB9C-40E2-BB28-9D88EFEC6DAF}" srcId="{8AD1E270-98B6-4B1B-9E49-84A4870B076B}" destId="{86A23559-972E-4033-8847-C8DF8716CD7C}" srcOrd="3" destOrd="0" parTransId="{DD4F6507-249B-463A-A35D-76E4F497BB78}" sibTransId="{0A0A144D-C36E-4169-ADE2-1AFEFAA96F05}"/>
    <dgm:cxn modelId="{78AAC1FF-3462-4046-9DD9-838A3EA66592}" type="presOf" srcId="{70B4C63B-FE78-4FE3-9F7E-4CBBD20D2B0B}" destId="{36C03085-2989-4480-87E5-03048CFF8DCD}" srcOrd="0" destOrd="0" presId="urn:microsoft.com/office/officeart/2005/8/layout/vList3"/>
    <dgm:cxn modelId="{CD3AD90C-42BD-4EE0-8F35-ABC897FB0B28}" type="presOf" srcId="{792284C5-1A1B-4BB2-B50C-57E84509ED2C}" destId="{AB4566FF-DA23-4324-8227-33342C81061A}" srcOrd="0" destOrd="0" presId="urn:microsoft.com/office/officeart/2005/8/layout/vList3"/>
    <dgm:cxn modelId="{04BAE149-C128-423E-9FF7-E1561D1D59DE}" type="presOf" srcId="{86A23559-972E-4033-8847-C8DF8716CD7C}" destId="{0CEE1F5B-2EE2-496D-8B48-4EB0FC66F947}" srcOrd="0" destOrd="0" presId="urn:microsoft.com/office/officeart/2005/8/layout/vList3"/>
    <dgm:cxn modelId="{5AF34567-F677-4EBA-9E3A-4F2F95EA20E7}" srcId="{8AD1E270-98B6-4B1B-9E49-84A4870B076B}" destId="{70B4C63B-FE78-4FE3-9F7E-4CBBD20D2B0B}" srcOrd="1" destOrd="0" parTransId="{44670472-CBDA-4686-8072-96EBFBAE8498}" sibTransId="{AA4B37FD-89B2-48D8-BE9B-21100AD6284F}"/>
    <dgm:cxn modelId="{DA3CB4D9-2835-43FE-B823-94CE402DDF5A}" srcId="{8AD1E270-98B6-4B1B-9E49-84A4870B076B}" destId="{792284C5-1A1B-4BB2-B50C-57E84509ED2C}" srcOrd="2" destOrd="0" parTransId="{D7695241-35D6-439A-8175-8891FBFC2068}" sibTransId="{73856D21-5485-4249-BAE7-0063DF4F08FA}"/>
    <dgm:cxn modelId="{CA7B657E-6249-4104-A97A-74FB4755BAFD}" srcId="{8AD1E270-98B6-4B1B-9E49-84A4870B076B}" destId="{704CF4E7-DFA9-488B-BAD9-AEE25D7DBB9B}" srcOrd="0" destOrd="0" parTransId="{DCFA471C-EC47-405F-A382-717EC700875F}" sibTransId="{39C58A62-C654-4CC0-A94E-3F7762401CC3}"/>
    <dgm:cxn modelId="{F15554FA-0518-4A4A-938C-DA7A2C97AB1E}" type="presParOf" srcId="{1E420A11-D3CA-45FA-8FF8-D604582AEE7B}" destId="{D66B96CA-7416-40E6-866C-D9DB28FA6A42}" srcOrd="0" destOrd="0" presId="urn:microsoft.com/office/officeart/2005/8/layout/vList3"/>
    <dgm:cxn modelId="{149DF0B5-9202-459D-887A-4AA6C6D2B43C}" type="presParOf" srcId="{D66B96CA-7416-40E6-866C-D9DB28FA6A42}" destId="{FBF99AE1-5020-4B02-8797-638781F14120}" srcOrd="0" destOrd="0" presId="urn:microsoft.com/office/officeart/2005/8/layout/vList3"/>
    <dgm:cxn modelId="{E8CB39B3-0B41-45E5-9DAD-E486B8627CCC}" type="presParOf" srcId="{D66B96CA-7416-40E6-866C-D9DB28FA6A42}" destId="{85D39E82-63AF-4121-B68F-65E1B2E2CFE4}" srcOrd="1" destOrd="0" presId="urn:microsoft.com/office/officeart/2005/8/layout/vList3"/>
    <dgm:cxn modelId="{96E4FB98-1466-4BFB-94F1-9F78E07E9E49}" type="presParOf" srcId="{1E420A11-D3CA-45FA-8FF8-D604582AEE7B}" destId="{37E9878B-BEDB-4FD9-A799-EF7DCCA58AEC}" srcOrd="1" destOrd="0" presId="urn:microsoft.com/office/officeart/2005/8/layout/vList3"/>
    <dgm:cxn modelId="{122AE30C-EEAA-4B56-A38E-D2FF412C9201}" type="presParOf" srcId="{1E420A11-D3CA-45FA-8FF8-D604582AEE7B}" destId="{E7B80F03-B7B2-49C6-958B-85B563AA49EA}" srcOrd="2" destOrd="0" presId="urn:microsoft.com/office/officeart/2005/8/layout/vList3"/>
    <dgm:cxn modelId="{16898468-627B-4629-9341-7864DAB4B756}" type="presParOf" srcId="{E7B80F03-B7B2-49C6-958B-85B563AA49EA}" destId="{4F3D1C64-D489-4166-A9D7-4FF5E5B0EC93}" srcOrd="0" destOrd="0" presId="urn:microsoft.com/office/officeart/2005/8/layout/vList3"/>
    <dgm:cxn modelId="{CB67C9FD-48F2-4E07-8B50-73D24B97C205}" type="presParOf" srcId="{E7B80F03-B7B2-49C6-958B-85B563AA49EA}" destId="{36C03085-2989-4480-87E5-03048CFF8DCD}" srcOrd="1" destOrd="0" presId="urn:microsoft.com/office/officeart/2005/8/layout/vList3"/>
    <dgm:cxn modelId="{6E045FC8-DF1C-42C1-BAC2-D73F162F2B3E}" type="presParOf" srcId="{1E420A11-D3CA-45FA-8FF8-D604582AEE7B}" destId="{6EE07837-8A0F-4974-9054-8774FF0F8270}" srcOrd="3" destOrd="0" presId="urn:microsoft.com/office/officeart/2005/8/layout/vList3"/>
    <dgm:cxn modelId="{01DE0B6E-49AF-4289-98EC-080521A62055}" type="presParOf" srcId="{1E420A11-D3CA-45FA-8FF8-D604582AEE7B}" destId="{F46A58E6-BF36-4F8F-B051-95FEB9B344FF}" srcOrd="4" destOrd="0" presId="urn:microsoft.com/office/officeart/2005/8/layout/vList3"/>
    <dgm:cxn modelId="{403BFDB6-7AA2-4ADF-9F75-473D6EAEB441}" type="presParOf" srcId="{F46A58E6-BF36-4F8F-B051-95FEB9B344FF}" destId="{F763BFA1-E4DF-414E-8C35-227D745A6D6B}" srcOrd="0" destOrd="0" presId="urn:microsoft.com/office/officeart/2005/8/layout/vList3"/>
    <dgm:cxn modelId="{3CE0E713-867A-4A2E-93EA-40FF5D45F824}" type="presParOf" srcId="{F46A58E6-BF36-4F8F-B051-95FEB9B344FF}" destId="{AB4566FF-DA23-4324-8227-33342C81061A}" srcOrd="1" destOrd="0" presId="urn:microsoft.com/office/officeart/2005/8/layout/vList3"/>
    <dgm:cxn modelId="{FDD0B2B0-19F7-4AEA-94BD-2FC0B9998FE9}" type="presParOf" srcId="{1E420A11-D3CA-45FA-8FF8-D604582AEE7B}" destId="{C5A06A4C-7D8C-4E19-9612-B2A013EA54B8}" srcOrd="5" destOrd="0" presId="urn:microsoft.com/office/officeart/2005/8/layout/vList3"/>
    <dgm:cxn modelId="{1BE39260-D3FF-43C4-90DA-41A56F7D2A10}" type="presParOf" srcId="{1E420A11-D3CA-45FA-8FF8-D604582AEE7B}" destId="{202CAB22-AD7F-4608-9FB0-7B907269C110}" srcOrd="6" destOrd="0" presId="urn:microsoft.com/office/officeart/2005/8/layout/vList3"/>
    <dgm:cxn modelId="{198FB094-7EDA-4B08-B2F3-A773EBD11C0A}" type="presParOf" srcId="{202CAB22-AD7F-4608-9FB0-7B907269C110}" destId="{F47A29A6-5858-416A-A88C-FDB222C581A3}" srcOrd="0" destOrd="0" presId="urn:microsoft.com/office/officeart/2005/8/layout/vList3"/>
    <dgm:cxn modelId="{AD8C2BDC-8861-4384-A6F4-F54B84938F83}" type="presParOf" srcId="{202CAB22-AD7F-4608-9FB0-7B907269C110}" destId="{0CEE1F5B-2EE2-496D-8B48-4EB0FC66F9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23650-BC0A-4C80-8595-F59CE5C781FB}">
      <dsp:nvSpPr>
        <dsp:cNvPr id="0" name=""/>
        <dsp:cNvSpPr/>
      </dsp:nvSpPr>
      <dsp:spPr>
        <a:xfrm>
          <a:off x="593639" y="0"/>
          <a:ext cx="2879995" cy="9610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Structures</a:t>
          </a:r>
          <a:endParaRPr lang="fr-FR" sz="4800" b="1" kern="1200" dirty="0"/>
        </a:p>
      </dsp:txBody>
      <dsp:txXfrm>
        <a:off x="621788" y="28149"/>
        <a:ext cx="2823697" cy="904776"/>
      </dsp:txXfrm>
    </dsp:sp>
    <dsp:sp modelId="{86C0DB55-AC29-474D-8143-6FCB419872DF}">
      <dsp:nvSpPr>
        <dsp:cNvPr id="0" name=""/>
        <dsp:cNvSpPr/>
      </dsp:nvSpPr>
      <dsp:spPr>
        <a:xfrm>
          <a:off x="881639" y="961074"/>
          <a:ext cx="287999" cy="72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078"/>
              </a:lnTo>
              <a:lnTo>
                <a:pt x="287999" y="7210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AFAC8-FDDE-428F-954B-9B0BC5430043}">
      <dsp:nvSpPr>
        <dsp:cNvPr id="0" name=""/>
        <dsp:cNvSpPr/>
      </dsp:nvSpPr>
      <dsp:spPr>
        <a:xfrm>
          <a:off x="1169638" y="1201615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+ Grandes</a:t>
          </a:r>
          <a:endParaRPr lang="fr-FR" sz="2400" b="1" kern="1200" dirty="0"/>
        </a:p>
      </dsp:txBody>
      <dsp:txXfrm>
        <a:off x="1197787" y="1229764"/>
        <a:ext cx="2463702" cy="904776"/>
      </dsp:txXfrm>
    </dsp:sp>
    <dsp:sp modelId="{96E0E738-C3CC-40A7-B8E8-8D41FA8A1D17}">
      <dsp:nvSpPr>
        <dsp:cNvPr id="0" name=""/>
        <dsp:cNvSpPr/>
      </dsp:nvSpPr>
      <dsp:spPr>
        <a:xfrm>
          <a:off x="881639" y="961074"/>
          <a:ext cx="287999" cy="192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421"/>
              </a:lnTo>
              <a:lnTo>
                <a:pt x="287999" y="1922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3A2D9-6270-4583-9D74-B559A8AAA595}">
      <dsp:nvSpPr>
        <dsp:cNvPr id="0" name=""/>
        <dsp:cNvSpPr/>
      </dsp:nvSpPr>
      <dsp:spPr>
        <a:xfrm>
          <a:off x="1169638" y="2402959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- Endettées</a:t>
          </a:r>
          <a:endParaRPr lang="fr-FR" sz="2400" b="1" kern="1200" dirty="0"/>
        </a:p>
      </dsp:txBody>
      <dsp:txXfrm>
        <a:off x="1197787" y="2431108"/>
        <a:ext cx="2463702" cy="904776"/>
      </dsp:txXfrm>
    </dsp:sp>
    <dsp:sp modelId="{0EAC1E05-7CB8-488A-8B41-FA517BFED070}">
      <dsp:nvSpPr>
        <dsp:cNvPr id="0" name=""/>
        <dsp:cNvSpPr/>
      </dsp:nvSpPr>
      <dsp:spPr>
        <a:xfrm>
          <a:off x="881639" y="961074"/>
          <a:ext cx="287999" cy="3123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765"/>
              </a:lnTo>
              <a:lnTo>
                <a:pt x="287999" y="31237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B33C4-A677-44A4-A02E-B026EEA7B696}">
      <dsp:nvSpPr>
        <dsp:cNvPr id="0" name=""/>
        <dsp:cNvSpPr/>
      </dsp:nvSpPr>
      <dsp:spPr>
        <a:xfrm>
          <a:off x="1169638" y="3604303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+ Investissements</a:t>
          </a:r>
          <a:endParaRPr lang="fr-FR" sz="2400" b="1" kern="1200" dirty="0"/>
        </a:p>
      </dsp:txBody>
      <dsp:txXfrm>
        <a:off x="1197787" y="3632452"/>
        <a:ext cx="2463702" cy="904776"/>
      </dsp:txXfrm>
    </dsp:sp>
    <dsp:sp modelId="{1E3A8BC1-319B-4FD7-860A-700617B24CFA}">
      <dsp:nvSpPr>
        <dsp:cNvPr id="0" name=""/>
        <dsp:cNvSpPr/>
      </dsp:nvSpPr>
      <dsp:spPr>
        <a:xfrm>
          <a:off x="3954172" y="271"/>
          <a:ext cx="2879995" cy="96107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b="1" kern="1200" dirty="0" smtClean="0"/>
            <a:t>Conduites</a:t>
          </a:r>
          <a:endParaRPr lang="fr-FR" sz="4800" b="1" kern="1200" dirty="0"/>
        </a:p>
      </dsp:txBody>
      <dsp:txXfrm>
        <a:off x="3982321" y="28420"/>
        <a:ext cx="2823697" cy="904776"/>
      </dsp:txXfrm>
    </dsp:sp>
    <dsp:sp modelId="{D90D1DC4-222B-4BF7-AD95-155C6EB874AC}">
      <dsp:nvSpPr>
        <dsp:cNvPr id="0" name=""/>
        <dsp:cNvSpPr/>
      </dsp:nvSpPr>
      <dsp:spPr>
        <a:xfrm>
          <a:off x="4242172" y="961346"/>
          <a:ext cx="287999" cy="720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806"/>
              </a:lnTo>
              <a:lnTo>
                <a:pt x="287999" y="7208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2C78D-C9D9-4973-B2C7-864941E0FD1D}">
      <dsp:nvSpPr>
        <dsp:cNvPr id="0" name=""/>
        <dsp:cNvSpPr/>
      </dsp:nvSpPr>
      <dsp:spPr>
        <a:xfrm>
          <a:off x="4530172" y="1201615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- Mortalité agneaux</a:t>
          </a:r>
          <a:endParaRPr lang="fr-FR" sz="2400" b="1" kern="1200" dirty="0"/>
        </a:p>
      </dsp:txBody>
      <dsp:txXfrm>
        <a:off x="4558321" y="1229764"/>
        <a:ext cx="2463702" cy="904776"/>
      </dsp:txXfrm>
    </dsp:sp>
    <dsp:sp modelId="{A0B7A150-5CEB-406C-9AE3-336791E9D010}">
      <dsp:nvSpPr>
        <dsp:cNvPr id="0" name=""/>
        <dsp:cNvSpPr/>
      </dsp:nvSpPr>
      <dsp:spPr>
        <a:xfrm>
          <a:off x="4242172" y="961346"/>
          <a:ext cx="287999" cy="192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149"/>
              </a:lnTo>
              <a:lnTo>
                <a:pt x="287999" y="19221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9014C-5EAE-4844-8FEF-B1A85CC9FCB0}">
      <dsp:nvSpPr>
        <dsp:cNvPr id="0" name=""/>
        <dsp:cNvSpPr/>
      </dsp:nvSpPr>
      <dsp:spPr>
        <a:xfrm>
          <a:off x="4530172" y="2402959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- Concentré/kg produit</a:t>
          </a:r>
          <a:endParaRPr lang="fr-FR" sz="2400" b="1" kern="1200" dirty="0"/>
        </a:p>
      </dsp:txBody>
      <dsp:txXfrm>
        <a:off x="4558321" y="2431108"/>
        <a:ext cx="2463702" cy="904776"/>
      </dsp:txXfrm>
    </dsp:sp>
    <dsp:sp modelId="{3FB29353-54BF-4960-89CE-C7DF9A44C717}">
      <dsp:nvSpPr>
        <dsp:cNvPr id="0" name=""/>
        <dsp:cNvSpPr/>
      </dsp:nvSpPr>
      <dsp:spPr>
        <a:xfrm>
          <a:off x="4242172" y="961346"/>
          <a:ext cx="287999" cy="3123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93"/>
              </a:lnTo>
              <a:lnTo>
                <a:pt x="287999" y="3123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10DA8-60DE-4960-B0B4-DE903A436F54}">
      <dsp:nvSpPr>
        <dsp:cNvPr id="0" name=""/>
        <dsp:cNvSpPr/>
      </dsp:nvSpPr>
      <dsp:spPr>
        <a:xfrm>
          <a:off x="4530172" y="3604303"/>
          <a:ext cx="2520000" cy="96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- Impact sécheresse 2011</a:t>
          </a:r>
          <a:endParaRPr lang="fr-FR" sz="2400" b="1" kern="1200" dirty="0"/>
        </a:p>
      </dsp:txBody>
      <dsp:txXfrm>
        <a:off x="4558321" y="3632452"/>
        <a:ext cx="2463702" cy="90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02303-8CFD-405B-80F2-4BC50CD13B01}">
      <dsp:nvSpPr>
        <dsp:cNvPr id="0" name=""/>
        <dsp:cNvSpPr/>
      </dsp:nvSpPr>
      <dsp:spPr>
        <a:xfrm>
          <a:off x="-58322" y="-65687"/>
          <a:ext cx="4257135" cy="4257135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0ADCE-21CE-4CCB-B534-608FF626ADF8}">
      <dsp:nvSpPr>
        <dsp:cNvPr id="0" name=""/>
        <dsp:cNvSpPr/>
      </dsp:nvSpPr>
      <dsp:spPr>
        <a:xfrm>
          <a:off x="2128567" y="0"/>
          <a:ext cx="5515244" cy="425713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D’abord des animaliers</a:t>
          </a:r>
          <a:endParaRPr lang="fr-F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28567" y="0"/>
        <a:ext cx="2757622" cy="1277143"/>
      </dsp:txXfrm>
    </dsp:sp>
    <dsp:sp modelId="{6DC024F7-8026-494A-B3B9-3AD4E7F38A6A}">
      <dsp:nvSpPr>
        <dsp:cNvPr id="0" name=""/>
        <dsp:cNvSpPr/>
      </dsp:nvSpPr>
      <dsp:spPr>
        <a:xfrm>
          <a:off x="673552" y="1256721"/>
          <a:ext cx="2767134" cy="2767134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D9AFF-159F-464A-B3D7-358BDEF21C71}">
      <dsp:nvSpPr>
        <dsp:cNvPr id="0" name=""/>
        <dsp:cNvSpPr/>
      </dsp:nvSpPr>
      <dsp:spPr>
        <a:xfrm>
          <a:off x="2128567" y="1277143"/>
          <a:ext cx="5515244" cy="276713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Puis des gestionnaires</a:t>
          </a:r>
          <a:endParaRPr lang="fr-F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28567" y="1277143"/>
        <a:ext cx="2757622" cy="1277139"/>
      </dsp:txXfrm>
    </dsp:sp>
    <dsp:sp modelId="{16F38331-462D-47B5-8DAA-9B60FA405163}">
      <dsp:nvSpPr>
        <dsp:cNvPr id="0" name=""/>
        <dsp:cNvSpPr/>
      </dsp:nvSpPr>
      <dsp:spPr>
        <a:xfrm>
          <a:off x="1489997" y="2554282"/>
          <a:ext cx="1277139" cy="1277139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7A695-83B0-43B7-844B-4B903D3D2959}">
      <dsp:nvSpPr>
        <dsp:cNvPr id="0" name=""/>
        <dsp:cNvSpPr/>
      </dsp:nvSpPr>
      <dsp:spPr>
        <a:xfrm>
          <a:off x="2128567" y="2554282"/>
          <a:ext cx="5515244" cy="127713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Voire des cultivateurs d’herbe</a:t>
          </a:r>
          <a:endParaRPr lang="fr-FR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28567" y="2554282"/>
        <a:ext cx="2757622" cy="1277139"/>
      </dsp:txXfrm>
    </dsp:sp>
    <dsp:sp modelId="{6C862147-CCA5-479C-A8FE-C9BEB29FD4D5}">
      <dsp:nvSpPr>
        <dsp:cNvPr id="0" name=""/>
        <dsp:cNvSpPr/>
      </dsp:nvSpPr>
      <dsp:spPr>
        <a:xfrm>
          <a:off x="4886189" y="0"/>
          <a:ext cx="2757622" cy="12771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8/10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Goût, temps passé dans la bergerie…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86189" y="0"/>
        <a:ext cx="2757622" cy="1277143"/>
      </dsp:txXfrm>
    </dsp:sp>
    <dsp:sp modelId="{0E26D3DD-F087-42BB-A17C-70B4D3F13F4B}">
      <dsp:nvSpPr>
        <dsp:cNvPr id="0" name=""/>
        <dsp:cNvSpPr/>
      </dsp:nvSpPr>
      <dsp:spPr>
        <a:xfrm>
          <a:off x="4886189" y="1277143"/>
          <a:ext cx="2757622" cy="12771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5/10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Écoute, ouverture, réflexion, anticipation…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86189" y="1277143"/>
        <a:ext cx="2757622" cy="1277139"/>
      </dsp:txXfrm>
    </dsp:sp>
    <dsp:sp modelId="{89E0EBD5-EF45-4CB9-85A9-40F7F2860253}">
      <dsp:nvSpPr>
        <dsp:cNvPr id="0" name=""/>
        <dsp:cNvSpPr/>
      </dsp:nvSpPr>
      <dsp:spPr>
        <a:xfrm>
          <a:off x="4886189" y="2554282"/>
          <a:ext cx="2757622" cy="12771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3/10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Valorisation de l’herbe, pâturage…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Limite : temps de travail</a:t>
          </a:r>
          <a:endParaRPr lang="fr-F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886189" y="2554282"/>
        <a:ext cx="2757622" cy="1277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B889C-1E88-42E2-8912-0673E8612201}">
      <dsp:nvSpPr>
        <dsp:cNvPr id="0" name=""/>
        <dsp:cNvSpPr/>
      </dsp:nvSpPr>
      <dsp:spPr>
        <a:xfrm>
          <a:off x="0" y="0"/>
          <a:ext cx="6115049" cy="94036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Faible chargement (herbagers) ou surfaces de parcours excédentaires (pastoraux)</a:t>
          </a:r>
          <a:endParaRPr lang="fr-FR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7542" y="27542"/>
        <a:ext cx="5020861" cy="885281"/>
      </dsp:txXfrm>
    </dsp:sp>
    <dsp:sp modelId="{618C9ABB-FC7E-40BF-8238-80FF495B2271}">
      <dsp:nvSpPr>
        <dsp:cNvPr id="0" name=""/>
        <dsp:cNvSpPr/>
      </dsp:nvSpPr>
      <dsp:spPr>
        <a:xfrm>
          <a:off x="512135" y="1111341"/>
          <a:ext cx="6115049" cy="940365"/>
        </a:xfrm>
        <a:prstGeom prst="roundRect">
          <a:avLst>
            <a:gd name="adj" fmla="val 10000"/>
          </a:avLst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Diversification des ressources… si le potentiel est là (OV-BV notamment)</a:t>
          </a:r>
          <a:endParaRPr lang="fr-FR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39677" y="1138883"/>
        <a:ext cx="4936592" cy="885281"/>
      </dsp:txXfrm>
    </dsp:sp>
    <dsp:sp modelId="{C0BDF0C7-A445-40B6-B9F1-B180BCDC348B}">
      <dsp:nvSpPr>
        <dsp:cNvPr id="0" name=""/>
        <dsp:cNvSpPr/>
      </dsp:nvSpPr>
      <dsp:spPr>
        <a:xfrm>
          <a:off x="1016626" y="2222682"/>
          <a:ext cx="6115049" cy="940365"/>
        </a:xfrm>
        <a:prstGeom prst="roundRect">
          <a:avLst>
            <a:gd name="adj" fmla="val 10000"/>
          </a:avLst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Stocks de report, voire sur pied (pâturage tournant)</a:t>
          </a:r>
          <a:endParaRPr lang="fr-FR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044168" y="2250224"/>
        <a:ext cx="4944236" cy="885281"/>
      </dsp:txXfrm>
    </dsp:sp>
    <dsp:sp modelId="{D19D8CD7-8461-4F00-AA51-45DC33E5A404}">
      <dsp:nvSpPr>
        <dsp:cNvPr id="0" name=""/>
        <dsp:cNvSpPr/>
      </dsp:nvSpPr>
      <dsp:spPr>
        <a:xfrm>
          <a:off x="1528762" y="3334023"/>
          <a:ext cx="6115049" cy="940365"/>
        </a:xfrm>
        <a:prstGeom prst="roundRect">
          <a:avLst>
            <a:gd name="adj" fmla="val 1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Ajustements : fauche, pâturage, refus, complémentation/poids des agneaux, etc.</a:t>
          </a:r>
          <a:endParaRPr lang="fr-FR" sz="2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556304" y="3361565"/>
        <a:ext cx="4936592" cy="885281"/>
      </dsp:txXfrm>
    </dsp:sp>
    <dsp:sp modelId="{F1931BEE-6890-4DC3-AE53-8F24B183B9CD}">
      <dsp:nvSpPr>
        <dsp:cNvPr id="0" name=""/>
        <dsp:cNvSpPr/>
      </dsp:nvSpPr>
      <dsp:spPr>
        <a:xfrm>
          <a:off x="5503811" y="720234"/>
          <a:ext cx="611237" cy="611237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41339" y="720234"/>
        <a:ext cx="336181" cy="459956"/>
      </dsp:txXfrm>
    </dsp:sp>
    <dsp:sp modelId="{32F01F4E-F9BF-4871-910B-EBE350C05EE9}">
      <dsp:nvSpPr>
        <dsp:cNvPr id="0" name=""/>
        <dsp:cNvSpPr/>
      </dsp:nvSpPr>
      <dsp:spPr>
        <a:xfrm>
          <a:off x="6015947" y="1831575"/>
          <a:ext cx="611237" cy="611237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3695877"/>
            <a:satOff val="-6408"/>
            <a:lumOff val="-644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153475" y="1831575"/>
        <a:ext cx="336181" cy="459956"/>
      </dsp:txXfrm>
    </dsp:sp>
    <dsp:sp modelId="{3AEAC335-6FF0-4F9F-9C60-13CDBA411CCC}">
      <dsp:nvSpPr>
        <dsp:cNvPr id="0" name=""/>
        <dsp:cNvSpPr/>
      </dsp:nvSpPr>
      <dsp:spPr>
        <a:xfrm>
          <a:off x="6520438" y="2942916"/>
          <a:ext cx="611237" cy="611237"/>
        </a:xfrm>
        <a:prstGeom prst="downArrow">
          <a:avLst>
            <a:gd name="adj1" fmla="val 55000"/>
            <a:gd name="adj2" fmla="val 45000"/>
          </a:avLst>
        </a:prstGeom>
        <a:solidFill>
          <a:srgbClr val="4472C4">
            <a:tint val="40000"/>
            <a:alpha val="90000"/>
            <a:hueOff val="-7391755"/>
            <a:satOff val="-12816"/>
            <a:lumOff val="-1289"/>
            <a:alphaOff val="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57966" y="2942916"/>
        <a:ext cx="336181" cy="459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39E82-63AF-4121-B68F-65E1B2E2CFE4}">
      <dsp:nvSpPr>
        <dsp:cNvPr id="0" name=""/>
        <dsp:cNvSpPr/>
      </dsp:nvSpPr>
      <dsp:spPr>
        <a:xfrm rot="10800000">
          <a:off x="1302739" y="4"/>
          <a:ext cx="6117193" cy="99491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30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Le revenu des éleveurs ovins s’est amélioré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Les bâtiments ne représentent que 5% du coût de production</a:t>
          </a:r>
          <a:endParaRPr lang="fr-FR" sz="2100" kern="1200" dirty="0"/>
        </a:p>
      </dsp:txBody>
      <dsp:txXfrm rot="10800000">
        <a:off x="1551468" y="4"/>
        <a:ext cx="5868464" cy="994915"/>
      </dsp:txXfrm>
    </dsp:sp>
    <dsp:sp modelId="{FBF99AE1-5020-4B02-8797-638781F14120}">
      <dsp:nvSpPr>
        <dsp:cNvPr id="0" name=""/>
        <dsp:cNvSpPr/>
      </dsp:nvSpPr>
      <dsp:spPr>
        <a:xfrm>
          <a:off x="914259" y="1646"/>
          <a:ext cx="994915" cy="99491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03085-2989-4480-87E5-03048CFF8DCD}">
      <dsp:nvSpPr>
        <dsp:cNvPr id="0" name=""/>
        <dsp:cNvSpPr/>
      </dsp:nvSpPr>
      <dsp:spPr>
        <a:xfrm rot="10800000">
          <a:off x="1404072" y="1310803"/>
          <a:ext cx="6016557" cy="994915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3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Les éleveurs « résilients » savent se ménager de bonnes conditions de travail</a:t>
          </a:r>
          <a:endParaRPr lang="fr-FR" sz="2100" kern="1200" dirty="0"/>
        </a:p>
      </dsp:txBody>
      <dsp:txXfrm rot="10800000">
        <a:off x="1652801" y="1310803"/>
        <a:ext cx="5767828" cy="994915"/>
      </dsp:txXfrm>
    </dsp:sp>
    <dsp:sp modelId="{4F3D1C64-D489-4166-A9D7-4FF5E5B0EC93}">
      <dsp:nvSpPr>
        <dsp:cNvPr id="0" name=""/>
        <dsp:cNvSpPr/>
      </dsp:nvSpPr>
      <dsp:spPr>
        <a:xfrm>
          <a:off x="939418" y="1293551"/>
          <a:ext cx="994915" cy="99491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566FF-DA23-4324-8227-33342C81061A}">
      <dsp:nvSpPr>
        <dsp:cNvPr id="0" name=""/>
        <dsp:cNvSpPr/>
      </dsp:nvSpPr>
      <dsp:spPr>
        <a:xfrm rot="10800000">
          <a:off x="1291970" y="2585456"/>
          <a:ext cx="6154583" cy="994915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30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L’élevage ovin s’est fortement modernisé : bâtiments, contention, identification électronique, logiciels de gestion du troupeau…</a:t>
          </a:r>
          <a:endParaRPr lang="fr-FR" sz="3200" kern="1200" dirty="0"/>
        </a:p>
      </dsp:txBody>
      <dsp:txXfrm rot="10800000">
        <a:off x="1540699" y="2585456"/>
        <a:ext cx="5905854" cy="994915"/>
      </dsp:txXfrm>
    </dsp:sp>
    <dsp:sp modelId="{F763BFA1-E4DF-414E-8C35-227D745A6D6B}">
      <dsp:nvSpPr>
        <dsp:cNvPr id="0" name=""/>
        <dsp:cNvSpPr/>
      </dsp:nvSpPr>
      <dsp:spPr>
        <a:xfrm>
          <a:off x="904911" y="2585456"/>
          <a:ext cx="994915" cy="99491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1F5B-2EE2-496D-8B48-4EB0FC66F947}">
      <dsp:nvSpPr>
        <dsp:cNvPr id="0" name=""/>
        <dsp:cNvSpPr/>
      </dsp:nvSpPr>
      <dsp:spPr>
        <a:xfrm rot="10800000">
          <a:off x="1175656" y="3860110"/>
          <a:ext cx="6332628" cy="99491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730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Les parcellaires se modernisent également : quads, clôtures « actives », abreuvement</a:t>
          </a:r>
          <a:endParaRPr lang="fr-FR" sz="2100" kern="1200" dirty="0"/>
        </a:p>
      </dsp:txBody>
      <dsp:txXfrm rot="10800000">
        <a:off x="1424385" y="3860110"/>
        <a:ext cx="6083899" cy="994915"/>
      </dsp:txXfrm>
    </dsp:sp>
    <dsp:sp modelId="{F47A29A6-5858-416A-A88C-FDB222C581A3}">
      <dsp:nvSpPr>
        <dsp:cNvPr id="0" name=""/>
        <dsp:cNvSpPr/>
      </dsp:nvSpPr>
      <dsp:spPr>
        <a:xfrm>
          <a:off x="860400" y="3877362"/>
          <a:ext cx="994915" cy="994915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1CE17-B5FC-4651-8180-434072C48EF1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6F79-0C4C-4569-B26A-4AFB3B459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322263"/>
            <a:ext cx="9144001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2552699"/>
            <a:ext cx="6768752" cy="145236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051100" y="4149725"/>
            <a:ext cx="3529012" cy="1223963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250825" y="1324432"/>
            <a:ext cx="1296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63" y="620688"/>
            <a:ext cx="1133112" cy="5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9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25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71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3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602" y="5901267"/>
            <a:ext cx="1786406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7763" y="6356350"/>
            <a:ext cx="1152525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95513" y="6356350"/>
            <a:ext cx="4608512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588" y="6356350"/>
            <a:ext cx="611187" cy="365125"/>
          </a:xfrm>
        </p:spPr>
        <p:txBody>
          <a:bodyPr/>
          <a:lstStyle>
            <a:lvl1pPr>
              <a:defRPr sz="1200" b="1" smtClean="0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" y="357349"/>
            <a:ext cx="875225" cy="454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89" y="807581"/>
            <a:ext cx="880864" cy="4116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303" y="5889371"/>
            <a:ext cx="1786406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1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3608" y="1484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4767" y="6356349"/>
            <a:ext cx="1152525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95513" y="6356350"/>
            <a:ext cx="4608512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588" y="6356350"/>
            <a:ext cx="611187" cy="365125"/>
          </a:xfrm>
        </p:spPr>
        <p:txBody>
          <a:bodyPr/>
          <a:lstStyle>
            <a:lvl1pPr>
              <a:defRPr sz="1200" b="1" smtClean="0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" y="357349"/>
            <a:ext cx="875225" cy="4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0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contenu 3"/>
          <p:cNvSpPr>
            <a:spLocks noGrp="1"/>
          </p:cNvSpPr>
          <p:nvPr>
            <p:ph sz="half" idx="10"/>
          </p:nvPr>
        </p:nvSpPr>
        <p:spPr>
          <a:xfrm>
            <a:off x="1038770" y="1600199"/>
            <a:ext cx="3821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251520" y="6356350"/>
            <a:ext cx="1152525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195513" y="6356350"/>
            <a:ext cx="4608512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6804025" y="6356350"/>
            <a:ext cx="539750" cy="365125"/>
          </a:xfrm>
        </p:spPr>
        <p:txBody>
          <a:bodyPr/>
          <a:lstStyle>
            <a:lvl1pPr>
              <a:defRPr b="1" smtClean="0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" y="357349"/>
            <a:ext cx="875225" cy="4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1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1152525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9A6D7AF9-85DA-43F0-A9A7-37379DF5A91E}" type="datetimeFigureOut">
              <a:rPr lang="fr-FR" smtClean="0"/>
              <a:t>11/09/2017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95513" y="6356350"/>
            <a:ext cx="4608512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025" y="6356350"/>
            <a:ext cx="539750" cy="365125"/>
          </a:xfrm>
        </p:spPr>
        <p:txBody>
          <a:bodyPr/>
          <a:lstStyle>
            <a:lvl1pPr>
              <a:defRPr b="1" smtClean="0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" y="357349"/>
            <a:ext cx="875225" cy="4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7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4282" y="571480"/>
            <a:ext cx="8643998" cy="78581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14282" y="1589093"/>
            <a:ext cx="8715436" cy="3482981"/>
          </a:xfrm>
        </p:spPr>
        <p:txBody>
          <a:bodyPr>
            <a:noAutofit/>
          </a:bodyPr>
          <a:lstStyle>
            <a:lvl1pPr algn="l">
              <a:buFontTx/>
              <a:buBlip>
                <a:blip r:embed="rId2"/>
              </a:buBlip>
              <a:defRPr sz="3200" b="1">
                <a:solidFill>
                  <a:srgbClr val="004C93"/>
                </a:solidFill>
              </a:defRPr>
            </a:lvl1pPr>
            <a:lvl2pPr>
              <a:buFontTx/>
              <a:buBlip>
                <a:blip r:embed="rId2"/>
              </a:buBlip>
              <a:defRPr sz="2400">
                <a:solidFill>
                  <a:srgbClr val="004C93"/>
                </a:solidFill>
                <a:latin typeface="Helvetica" pitchFamily="34" charset="0"/>
              </a:defRPr>
            </a:lvl2pPr>
          </a:lstStyle>
          <a:p>
            <a:pPr lvl="0"/>
            <a:r>
              <a:rPr lang="fr-FR" dirty="0" smtClean="0"/>
              <a:t> Titre 1</a:t>
            </a:r>
          </a:p>
          <a:p>
            <a:pPr lvl="1"/>
            <a:r>
              <a:rPr lang="fr-FR" dirty="0" smtClean="0"/>
              <a:t> Titre 1.1 </a:t>
            </a:r>
          </a:p>
          <a:p>
            <a:pPr lvl="1"/>
            <a:r>
              <a:rPr lang="fr-FR" dirty="0" smtClean="0"/>
              <a:t> Titre 1.2</a:t>
            </a:r>
          </a:p>
          <a:p>
            <a:pPr lvl="0"/>
            <a:r>
              <a:rPr lang="fr-FR" dirty="0" smtClean="0"/>
              <a:t> Titre 2</a:t>
            </a:r>
          </a:p>
          <a:p>
            <a:pPr lvl="1"/>
            <a:r>
              <a:rPr lang="fr-FR" dirty="0" smtClean="0"/>
              <a:t> Titre 2.1</a:t>
            </a:r>
          </a:p>
          <a:p>
            <a:pPr lvl="1"/>
            <a:r>
              <a:rPr lang="fr-FR" dirty="0" smtClean="0"/>
              <a:t> Titre 2.2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pour une image  8"/>
          <p:cNvSpPr>
            <a:spLocks noGrp="1"/>
          </p:cNvSpPr>
          <p:nvPr>
            <p:ph type="pic" sz="quarter" idx="14" hasCustomPrompt="1"/>
          </p:nvPr>
        </p:nvSpPr>
        <p:spPr>
          <a:xfrm>
            <a:off x="2428874" y="5780834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/>
              <a:t>Insérer</a:t>
            </a:r>
          </a:p>
          <a:p>
            <a:r>
              <a:rPr lang="fr-FR" sz="1200" b="0" dirty="0" smtClean="0"/>
              <a:t>logo</a:t>
            </a:r>
            <a:endParaRPr lang="fr-FR" dirty="0"/>
          </a:p>
        </p:txBody>
      </p:sp>
      <p:sp>
        <p:nvSpPr>
          <p:cNvPr id="7" name="Espace réservé pour une image  10"/>
          <p:cNvSpPr>
            <a:spLocks noGrp="1"/>
          </p:cNvSpPr>
          <p:nvPr>
            <p:ph type="pic" sz="quarter" idx="15" hasCustomPrompt="1"/>
          </p:nvPr>
        </p:nvSpPr>
        <p:spPr>
          <a:xfrm>
            <a:off x="3286116" y="5929330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Insérer</a:t>
            </a:r>
          </a:p>
          <a:p>
            <a:r>
              <a:rPr lang="fr-FR" dirty="0" smtClean="0"/>
              <a:t>logo</a:t>
            </a:r>
            <a:endParaRPr lang="fr-FR" dirty="0"/>
          </a:p>
        </p:txBody>
      </p:sp>
      <p:sp>
        <p:nvSpPr>
          <p:cNvPr id="8" name="Espace réservé pour une image  12"/>
          <p:cNvSpPr>
            <a:spLocks noGrp="1"/>
          </p:cNvSpPr>
          <p:nvPr>
            <p:ph type="pic" sz="quarter" idx="16" hasCustomPrompt="1"/>
          </p:nvPr>
        </p:nvSpPr>
        <p:spPr>
          <a:xfrm>
            <a:off x="4214813" y="6000750"/>
            <a:ext cx="714378" cy="714375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>
                <a:solidFill>
                  <a:schemeClr val="tx1"/>
                </a:solidFill>
              </a:rPr>
              <a:t>Insérer</a:t>
            </a:r>
          </a:p>
          <a:p>
            <a:r>
              <a:rPr lang="fr-FR" sz="1200" b="0" dirty="0" smtClean="0">
                <a:solidFill>
                  <a:schemeClr val="tx1"/>
                </a:solidFill>
              </a:rPr>
              <a:t>logo</a:t>
            </a:r>
            <a:endParaRPr lang="fr-FR" dirty="0"/>
          </a:p>
        </p:txBody>
      </p:sp>
      <p:sp>
        <p:nvSpPr>
          <p:cNvPr id="9" name="Espace réservé pour une image  14"/>
          <p:cNvSpPr>
            <a:spLocks noGrp="1"/>
          </p:cNvSpPr>
          <p:nvPr>
            <p:ph type="pic" sz="quarter" idx="17" hasCustomPrompt="1"/>
          </p:nvPr>
        </p:nvSpPr>
        <p:spPr>
          <a:xfrm>
            <a:off x="5143504" y="6000768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>
                <a:solidFill>
                  <a:schemeClr val="tx1"/>
                </a:solidFill>
              </a:rPr>
              <a:t>Insérer</a:t>
            </a:r>
          </a:p>
          <a:p>
            <a:r>
              <a:rPr lang="fr-FR" sz="1200" b="0" dirty="0" smtClean="0">
                <a:solidFill>
                  <a:schemeClr val="tx1"/>
                </a:solidFill>
              </a:rPr>
              <a:t>logo</a:t>
            </a:r>
            <a:endParaRPr lang="fr-FR" dirty="0"/>
          </a:p>
        </p:txBody>
      </p:sp>
      <p:sp>
        <p:nvSpPr>
          <p:cNvPr id="10" name="Espace réservé pour une image  16"/>
          <p:cNvSpPr>
            <a:spLocks noGrp="1"/>
          </p:cNvSpPr>
          <p:nvPr>
            <p:ph type="pic" sz="quarter" idx="18" hasCustomPrompt="1"/>
          </p:nvPr>
        </p:nvSpPr>
        <p:spPr>
          <a:xfrm>
            <a:off x="6143624" y="6072187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>
                <a:solidFill>
                  <a:schemeClr val="tx1"/>
                </a:solidFill>
              </a:rPr>
              <a:t>Insérer</a:t>
            </a:r>
          </a:p>
          <a:p>
            <a:r>
              <a:rPr lang="fr-FR" sz="1200" b="0" dirty="0" smtClean="0">
                <a:solidFill>
                  <a:schemeClr val="tx1"/>
                </a:solidFill>
              </a:rPr>
              <a:t>logo</a:t>
            </a:r>
            <a:endParaRPr lang="fr-FR" dirty="0"/>
          </a:p>
        </p:txBody>
      </p:sp>
      <p:sp>
        <p:nvSpPr>
          <p:cNvPr id="11" name="Espace réservé pour une image  18"/>
          <p:cNvSpPr>
            <a:spLocks noGrp="1"/>
          </p:cNvSpPr>
          <p:nvPr>
            <p:ph type="pic" sz="quarter" idx="19" hasCustomPrompt="1"/>
          </p:nvPr>
        </p:nvSpPr>
        <p:spPr>
          <a:xfrm>
            <a:off x="7000892" y="6000768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>
                <a:solidFill>
                  <a:schemeClr val="tx1"/>
                </a:solidFill>
              </a:rPr>
              <a:t>Insérer logo</a:t>
            </a:r>
            <a:endParaRPr lang="fr-FR" dirty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20" hasCustomPrompt="1"/>
          </p:nvPr>
        </p:nvSpPr>
        <p:spPr>
          <a:xfrm>
            <a:off x="1500166" y="5643578"/>
            <a:ext cx="720000" cy="720000"/>
          </a:xfrm>
        </p:spPr>
        <p:txBody>
          <a:bodyPr>
            <a:normAutofit/>
          </a:bodyPr>
          <a:lstStyle>
            <a:lvl1pPr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fr-FR" sz="1200" b="0" dirty="0" smtClean="0"/>
              <a:t>Insérer</a:t>
            </a:r>
          </a:p>
          <a:p>
            <a:r>
              <a:rPr lang="fr-FR" sz="1200" b="0" dirty="0" smtClean="0"/>
              <a:t>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7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81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554604"/>
            <a:ext cx="9144000" cy="3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1" y="-116065"/>
            <a:ext cx="9149761" cy="128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-124211"/>
            <a:ext cx="9144000" cy="208713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6" y="6017041"/>
            <a:ext cx="844889" cy="6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5073173" y="6332655"/>
            <a:ext cx="4070827" cy="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altLang="fr-FR" sz="1210" b="1">
                <a:solidFill>
                  <a:srgbClr val="0051A0"/>
                </a:solidFill>
                <a:latin typeface="Neo Sans Pro"/>
              </a:rPr>
              <a:t>Conférence Grand Angle Lait </a:t>
            </a:r>
            <a:r>
              <a:rPr lang="fr-FR" altLang="fr-FR" sz="1210" b="1">
                <a:solidFill>
                  <a:srgbClr val="B9AB90"/>
                </a:solidFill>
                <a:latin typeface="Neo Sans Pro"/>
              </a:rPr>
              <a:t>- Mardi 4 avril 2017</a:t>
            </a:r>
            <a:endParaRPr lang="fr-FR" altLang="fr-FR" sz="1089">
              <a:solidFill>
                <a:srgbClr val="7F7F7F"/>
              </a:solidFill>
              <a:latin typeface="Neo Sans Pro"/>
            </a:endParaRPr>
          </a:p>
        </p:txBody>
      </p:sp>
      <p:pic>
        <p:nvPicPr>
          <p:cNvPr id="9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88" y="6067946"/>
            <a:ext cx="516535" cy="56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223" y="1587336"/>
            <a:ext cx="8499015" cy="4496993"/>
          </a:xfrm>
          <a:prstGeom prst="rect">
            <a:avLst/>
          </a:prstGeom>
        </p:spPr>
        <p:txBody>
          <a:bodyPr/>
          <a:lstStyle>
            <a:lvl1pPr marL="414772" indent="-414772">
              <a:buClr>
                <a:srgbClr val="0051A0"/>
              </a:buClr>
              <a:buFont typeface="Arial" panose="020B0604020202020204" pitchFamily="34" charset="0"/>
              <a:buChar char="•"/>
              <a:defRPr sz="2903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713" indent="-215571">
              <a:buClr>
                <a:srgbClr val="0051A0"/>
              </a:buClr>
              <a:buFont typeface="Symbol" panose="05050102010706020507" pitchFamily="18" charset="2"/>
              <a:buChar char="®"/>
              <a:defRPr sz="241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1A0"/>
              </a:buClr>
              <a:defRPr/>
            </a:lvl3pPr>
            <a:lvl4pPr>
              <a:buClr>
                <a:srgbClr val="0051A0"/>
              </a:buClr>
              <a:defRPr/>
            </a:lvl4pPr>
            <a:lvl5pPr>
              <a:buClr>
                <a:srgbClr val="0051A0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4222" y="413617"/>
            <a:ext cx="8499017" cy="9766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29" b="1" kern="1200" dirty="0">
                <a:solidFill>
                  <a:srgbClr val="004C93"/>
                </a:solidFill>
                <a:latin typeface="Neo Sans Pro" panose="020B0504030504040204" pitchFamily="34" charset="0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681" y="6613654"/>
            <a:ext cx="618305" cy="25045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68"/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420688"/>
            <a:ext cx="914082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42988" y="1600200"/>
            <a:ext cx="7643812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63713" y="6356350"/>
            <a:ext cx="4256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048375" y="6356350"/>
            <a:ext cx="539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fld id="{B344047A-C113-43C5-B1E7-6AF6CEC757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B050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0638" y="509888"/>
            <a:ext cx="7772400" cy="2387600"/>
          </a:xfrm>
        </p:spPr>
        <p:txBody>
          <a:bodyPr/>
          <a:lstStyle/>
          <a:p>
            <a:pPr lvl="0" eaLnBrk="0" hangingPunct="0"/>
            <a:r>
              <a:rPr lang="fr-FR" alt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Eleveur ovin ou futur installé, </a:t>
            </a: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viser de </a:t>
            </a:r>
            <a:r>
              <a:rPr lang="fr-FR" altLang="fr-FR" sz="4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bonnes conditions </a:t>
            </a:r>
            <a:r>
              <a:rPr lang="fr-FR" altLang="fr-FR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de travail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71468" y="5173532"/>
            <a:ext cx="4028536" cy="573657"/>
          </a:xfrm>
        </p:spPr>
        <p:txBody>
          <a:bodyPr/>
          <a:lstStyle/>
          <a:p>
            <a:r>
              <a:rPr lang="fr-FR" b="1" dirty="0" smtClean="0"/>
              <a:t>SPACE - 14 septembre 2017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718" y="6141594"/>
            <a:ext cx="1133112" cy="5878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224" y="6032107"/>
            <a:ext cx="1492369" cy="69736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40879" y="3825020"/>
            <a:ext cx="3144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dirty="0" smtClean="0">
                <a:latin typeface="Verdana" panose="020B0604030504040204" pitchFamily="34" charset="0"/>
              </a:rPr>
              <a:t>Vincent </a:t>
            </a:r>
            <a:r>
              <a:rPr lang="fr-FR" altLang="fr-FR" sz="1400" dirty="0">
                <a:latin typeface="Verdana" panose="020B0604030504040204" pitchFamily="34" charset="0"/>
              </a:rPr>
              <a:t>Bellet </a:t>
            </a:r>
            <a:r>
              <a:rPr lang="fr-FR" altLang="fr-FR" sz="1400" dirty="0" smtClean="0">
                <a:latin typeface="Verdana" panose="020B0604030504040204" pitchFamily="34" charset="0"/>
              </a:rPr>
              <a:t>– Idele</a:t>
            </a:r>
          </a:p>
          <a:p>
            <a:pPr>
              <a:spcBef>
                <a:spcPct val="50000"/>
              </a:spcBef>
            </a:pPr>
            <a:r>
              <a:rPr lang="fr-FR" altLang="fr-FR" sz="1400" dirty="0" smtClean="0">
                <a:latin typeface="Verdana" panose="020B0604030504040204" pitchFamily="34" charset="0"/>
              </a:rPr>
              <a:t>Laurent Fichet - CA 49</a:t>
            </a:r>
          </a:p>
          <a:p>
            <a:pPr>
              <a:spcBef>
                <a:spcPct val="50000"/>
              </a:spcBef>
            </a:pPr>
            <a:r>
              <a:rPr lang="fr-FR" altLang="fr-FR" sz="1400" dirty="0" smtClean="0">
                <a:latin typeface="Verdana" panose="020B0604030504040204" pitchFamily="34" charset="0"/>
              </a:rPr>
              <a:t>Alain Gouëdard - CA Bretagne </a:t>
            </a:r>
            <a:endParaRPr lang="fr-FR" altLang="fr-FR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 David  Rondin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432448" y="1637792"/>
            <a:ext cx="7050889" cy="303000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Système bergerie intégrale</a:t>
            </a:r>
          </a:p>
          <a:p>
            <a:pPr>
              <a:defRPr/>
            </a:pPr>
            <a:r>
              <a:rPr lang="fr-FR" dirty="0" smtClean="0"/>
              <a:t>Système de reproduction : 3 agnelages en 2 ans (juin, novembre et mars)</a:t>
            </a:r>
          </a:p>
          <a:p>
            <a:pPr>
              <a:defRPr/>
            </a:pPr>
            <a:r>
              <a:rPr lang="fr-FR" sz="3200" b="1" u="sng" dirty="0" smtClean="0">
                <a:solidFill>
                  <a:srgbClr val="00B050"/>
                </a:solidFill>
              </a:rPr>
              <a:t>Objectifs :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Productivité de la main-d’œuvre et optimisation du temps de travail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ROUILLERE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5765497" y="1893058"/>
            <a:ext cx="3106028" cy="262718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Installations :</a:t>
            </a:r>
          </a:p>
          <a:p>
            <a:pPr lvl="1">
              <a:defRPr/>
            </a:pPr>
            <a:r>
              <a:rPr lang="fr-FR" dirty="0" err="1" smtClean="0"/>
              <a:t>Eric</a:t>
            </a:r>
            <a:r>
              <a:rPr lang="fr-FR" dirty="0" smtClean="0"/>
              <a:t> en 2001</a:t>
            </a:r>
          </a:p>
          <a:p>
            <a:pPr lvl="1">
              <a:defRPr/>
            </a:pPr>
            <a:r>
              <a:rPr lang="fr-FR" dirty="0" smtClean="0"/>
              <a:t>David en 2007</a:t>
            </a:r>
          </a:p>
          <a:p>
            <a:pPr>
              <a:defRPr/>
            </a:pPr>
            <a:r>
              <a:rPr lang="fr-FR" dirty="0" smtClean="0"/>
              <a:t>117 ha de SAU</a:t>
            </a:r>
          </a:p>
          <a:p>
            <a:pPr>
              <a:defRPr/>
            </a:pPr>
            <a:r>
              <a:rPr lang="fr-FR" dirty="0" smtClean="0"/>
              <a:t>900 brebis</a:t>
            </a:r>
          </a:p>
          <a:p>
            <a:pPr>
              <a:defRPr/>
            </a:pPr>
            <a:r>
              <a:rPr lang="fr-FR" dirty="0" smtClean="0"/>
              <a:t>3 UMO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154">
              <a:solidFill>
                <a:schemeClr val="tx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523463" y="1517641"/>
            <a:ext cx="4095750" cy="3981450"/>
            <a:chOff x="1523463" y="1491762"/>
            <a:chExt cx="4095750" cy="398145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463" y="1491762"/>
              <a:ext cx="4095750" cy="3981450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2099094" y="2120984"/>
              <a:ext cx="3116668" cy="2653174"/>
              <a:chOff x="2099094" y="2120984"/>
              <a:chExt cx="3116668" cy="2653174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3459193" y="2120984"/>
                <a:ext cx="71599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/>
                  <a:t>Mayenne</a:t>
                </a:r>
                <a:endParaRPr lang="fr-FR" sz="1050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499769" y="2374900"/>
                <a:ext cx="71599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/>
                  <a:t>Sarthe</a:t>
                </a:r>
                <a:endParaRPr lang="fr-FR" sz="1050" dirty="0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459194" y="3482487"/>
                <a:ext cx="101883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/>
                  <a:t>Maine-et-Loire</a:t>
                </a:r>
                <a:endParaRPr lang="fr-FR" sz="1050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099094" y="3228571"/>
                <a:ext cx="113581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/>
                  <a:t>Loire-Atlantique</a:t>
                </a:r>
                <a:endParaRPr lang="fr-FR" sz="1050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2597989" y="4520242"/>
                <a:ext cx="71599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50" dirty="0" smtClean="0"/>
                  <a:t>Vendée</a:t>
                </a:r>
                <a:endParaRPr lang="fr-FR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 ROUILLERE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820636" y="1893058"/>
            <a:ext cx="7050889" cy="326553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Système tout herbe</a:t>
            </a:r>
          </a:p>
          <a:p>
            <a:pPr>
              <a:defRPr/>
            </a:pPr>
            <a:r>
              <a:rPr lang="fr-FR" dirty="0" smtClean="0"/>
              <a:t>Toutes les lactations et l’engraissement des agneaux sont réalisés en bergerie</a:t>
            </a:r>
          </a:p>
          <a:p>
            <a:pPr>
              <a:defRPr/>
            </a:pPr>
            <a:r>
              <a:rPr lang="fr-FR" sz="3200" b="1" u="sng" dirty="0" smtClean="0">
                <a:solidFill>
                  <a:srgbClr val="00B050"/>
                </a:solidFill>
              </a:rPr>
              <a:t>Objectifs :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Gagner en efficacité et en confort de travail pour travailler à 2 sur l’exploitation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élevages qui ont le mieux traversé les aléas 2007-2013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22426" y="5218987"/>
            <a:ext cx="59694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Revenu disponible moyen 2007-2013 en €/UMO exploitant</a:t>
            </a:r>
          </a:p>
          <a:p>
            <a:r>
              <a:rPr lang="fr-FR" b="1" dirty="0" smtClean="0"/>
              <a:t>Résilients : Tiers supérieur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82"/>
          <a:stretch/>
        </p:blipFill>
        <p:spPr>
          <a:xfrm>
            <a:off x="1302589" y="1377887"/>
            <a:ext cx="7315372" cy="38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Globalement, des différences de…</a:t>
            </a:r>
            <a:endParaRPr lang="fr-FR" sz="40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73023"/>
              </p:ext>
            </p:extLst>
          </p:nvPr>
        </p:nvGraphicFramePr>
        <p:xfrm>
          <a:off x="1111999" y="1255144"/>
          <a:ext cx="7643812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7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éleveurs enquêtés vus</a:t>
            </a:r>
            <a:br>
              <a:rPr lang="fr-FR" b="1" dirty="0" smtClean="0"/>
            </a:br>
            <a:r>
              <a:rPr lang="fr-FR" b="1" dirty="0" smtClean="0"/>
              <a:t> par leurs conseillers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87308"/>
              </p:ext>
            </p:extLst>
          </p:nvPr>
        </p:nvGraphicFramePr>
        <p:xfrm>
          <a:off x="1042988" y="1600201"/>
          <a:ext cx="7643812" cy="425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6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Gérer les aléas : sécheresse, prix des aliments… </a:t>
            </a:r>
            <a:r>
              <a:rPr lang="fr-FR" sz="2400" i="1" dirty="0"/>
              <a:t>(hors Ovins-Grandes cultures)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57731"/>
              </p:ext>
            </p:extLst>
          </p:nvPr>
        </p:nvGraphicFramePr>
        <p:xfrm>
          <a:off x="1042988" y="1600200"/>
          <a:ext cx="7643812" cy="427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9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59472" cy="1143000"/>
          </a:xfrm>
        </p:spPr>
        <p:txBody>
          <a:bodyPr/>
          <a:lstStyle/>
          <a:p>
            <a:r>
              <a:rPr lang="fr-FR" b="1" dirty="0"/>
              <a:t>Investissements : </a:t>
            </a:r>
            <a:br>
              <a:rPr lang="fr-FR" b="1" dirty="0"/>
            </a:br>
            <a:r>
              <a:rPr lang="fr-FR" b="1" dirty="0"/>
              <a:t>priorité aux conditions de travail</a:t>
            </a:r>
          </a:p>
        </p:txBody>
      </p:sp>
      <p:pic>
        <p:nvPicPr>
          <p:cNvPr id="4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8" y="1513937"/>
            <a:ext cx="7523423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Rémunération : ça va mieux !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921" y="1322754"/>
            <a:ext cx="7643812" cy="370361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4804506" y="5293784"/>
            <a:ext cx="4020724" cy="4169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Bergerie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773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Bâtiments : 5% du coût de production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873" y="1091241"/>
            <a:ext cx="6270041" cy="45656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142807" y="1488604"/>
            <a:ext cx="2200550" cy="57310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Bergerie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46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570519"/>
          </a:xfrm>
        </p:spPr>
        <p:txBody>
          <a:bodyPr/>
          <a:lstStyle/>
          <a:p>
            <a:r>
              <a:rPr lang="fr-FR" altLang="fr-FR" sz="4232" b="1" dirty="0" smtClean="0"/>
              <a:t>Au programme…</a:t>
            </a:r>
            <a:endParaRPr lang="fr-FR" altLang="fr-FR" sz="4232" b="1" dirty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346167" y="1199071"/>
            <a:ext cx="7343603" cy="4761781"/>
          </a:xfrm>
        </p:spPr>
        <p:txBody>
          <a:bodyPr/>
          <a:lstStyle/>
          <a:p>
            <a:r>
              <a:rPr lang="fr-FR" altLang="fr-FR" dirty="0" smtClean="0"/>
              <a:t>Présentation des témoins et participants</a:t>
            </a:r>
          </a:p>
          <a:p>
            <a:r>
              <a:rPr lang="fr-FR" altLang="fr-FR" dirty="0" smtClean="0"/>
              <a:t>Quelques résultats :</a:t>
            </a:r>
          </a:p>
          <a:p>
            <a:pPr lvl="1"/>
            <a:r>
              <a:rPr lang="fr-FR" altLang="fr-FR" dirty="0" smtClean="0"/>
              <a:t>Étude nationale Facteurs de résilience (FAM)</a:t>
            </a:r>
          </a:p>
          <a:p>
            <a:pPr lvl="1"/>
            <a:r>
              <a:rPr lang="fr-FR" altLang="fr-FR" dirty="0" smtClean="0"/>
              <a:t>Coût de production Réseau OV Ouest</a:t>
            </a:r>
          </a:p>
          <a:p>
            <a:r>
              <a:rPr lang="fr-FR" altLang="fr-FR" dirty="0"/>
              <a:t>T</a:t>
            </a:r>
            <a:r>
              <a:rPr lang="fr-FR" altLang="fr-FR" dirty="0" smtClean="0"/>
              <a:t>émoignages /échanges avec la salle :</a:t>
            </a:r>
          </a:p>
          <a:p>
            <a:pPr lvl="1"/>
            <a:r>
              <a:rPr lang="fr-FR" altLang="fr-FR" dirty="0" smtClean="0"/>
              <a:t>Le travail autour des mises bas</a:t>
            </a:r>
          </a:p>
          <a:p>
            <a:pPr lvl="1"/>
            <a:r>
              <a:rPr lang="fr-FR" altLang="fr-FR" dirty="0" smtClean="0"/>
              <a:t>L’alimentation en bâtiment</a:t>
            </a:r>
          </a:p>
          <a:p>
            <a:pPr lvl="1"/>
            <a:r>
              <a:rPr lang="fr-FR" altLang="fr-FR" dirty="0" smtClean="0"/>
              <a:t>Les tournées au pâturage</a:t>
            </a:r>
          </a:p>
          <a:p>
            <a:pPr lvl="1"/>
            <a:r>
              <a:rPr lang="fr-FR" altLang="fr-FR" dirty="0" smtClean="0"/>
              <a:t>Le travail de saison : reproduction, sanitaire</a:t>
            </a:r>
          </a:p>
          <a:p>
            <a:pPr lvl="1"/>
            <a:r>
              <a:rPr lang="fr-FR" altLang="fr-FR" dirty="0" smtClean="0"/>
              <a:t>Les projets</a:t>
            </a:r>
          </a:p>
          <a:p>
            <a:pPr lvl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5282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b="1" dirty="0" smtClean="0"/>
              <a:t>Le travail autour de l’agnelage</a:t>
            </a:r>
          </a:p>
        </p:txBody>
      </p:sp>
      <p:pic>
        <p:nvPicPr>
          <p:cNvPr id="23555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1068" y="1484729"/>
            <a:ext cx="3254153" cy="4339888"/>
          </a:xfrm>
        </p:spPr>
      </p:pic>
    </p:spTree>
    <p:extLst>
      <p:ext uri="{BB962C8B-B14F-4D97-AF65-F5344CB8AC3E}">
        <p14:creationId xmlns:p14="http://schemas.microsoft.com/office/powerpoint/2010/main" val="6229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639530"/>
          </a:xfrm>
        </p:spPr>
        <p:txBody>
          <a:bodyPr/>
          <a:lstStyle/>
          <a:p>
            <a:r>
              <a:rPr lang="fr-FR" altLang="fr-FR" sz="4000" b="1" dirty="0" smtClean="0"/>
              <a:t>Thomas COURCIER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728" y="964004"/>
            <a:ext cx="3639387" cy="272954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113" y="886720"/>
            <a:ext cx="3881887" cy="276779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154" y="3693544"/>
            <a:ext cx="1984075" cy="31644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937" y="3972809"/>
            <a:ext cx="4395508" cy="28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Sébastien BELLEC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28" y="1833113"/>
            <a:ext cx="4031411" cy="3023559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833" y="1794294"/>
            <a:ext cx="4060167" cy="30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674036"/>
          </a:xfrm>
        </p:spPr>
        <p:txBody>
          <a:bodyPr/>
          <a:lstStyle/>
          <a:p>
            <a:r>
              <a:rPr lang="fr-FR" altLang="fr-FR" sz="4000" b="1" dirty="0" smtClean="0"/>
              <a:t>Jean-Yves GORIN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06" y="1653010"/>
            <a:ext cx="4692632" cy="345851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824" y="4114801"/>
            <a:ext cx="4319176" cy="26051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696" y="1052423"/>
            <a:ext cx="3723445" cy="27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674036"/>
          </a:xfrm>
        </p:spPr>
        <p:txBody>
          <a:bodyPr/>
          <a:lstStyle/>
          <a:p>
            <a:r>
              <a:rPr lang="fr-FR" altLang="fr-FR" sz="4000" b="1" dirty="0" smtClean="0"/>
              <a:t>David RONDIN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45" y="1297881"/>
            <a:ext cx="4986067" cy="373955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5682" y="3372928"/>
            <a:ext cx="4049379" cy="25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0"/>
            <a:ext cx="7997813" cy="1417106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ROUILLERE</a:t>
            </a:r>
          </a:p>
        </p:txBody>
      </p:sp>
      <p:pic>
        <p:nvPicPr>
          <p:cNvPr id="24579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3014" y="1281200"/>
            <a:ext cx="4078762" cy="5440893"/>
          </a:xfrm>
        </p:spPr>
      </p:pic>
    </p:spTree>
    <p:extLst>
      <p:ext uri="{BB962C8B-B14F-4D97-AF65-F5344CB8AC3E}">
        <p14:creationId xmlns:p14="http://schemas.microsoft.com/office/powerpoint/2010/main" val="19890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b="1" dirty="0" smtClean="0"/>
              <a:t>L’alimentation en bâtiment</a:t>
            </a:r>
          </a:p>
        </p:txBody>
      </p:sp>
      <p:pic>
        <p:nvPicPr>
          <p:cNvPr id="28675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984" y="1873672"/>
            <a:ext cx="5315675" cy="3527495"/>
          </a:xfrm>
        </p:spPr>
      </p:pic>
    </p:spTree>
    <p:extLst>
      <p:ext uri="{BB962C8B-B14F-4D97-AF65-F5344CB8AC3E}">
        <p14:creationId xmlns:p14="http://schemas.microsoft.com/office/powerpoint/2010/main" val="1051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674036"/>
          </a:xfrm>
        </p:spPr>
        <p:txBody>
          <a:bodyPr/>
          <a:lstStyle/>
          <a:p>
            <a:r>
              <a:rPr lang="fr-FR" altLang="fr-FR" sz="4000" b="1" dirty="0" smtClean="0"/>
              <a:t>Thomas COURCIER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42" y="1384542"/>
            <a:ext cx="4479981" cy="335998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098" y="3774103"/>
            <a:ext cx="4735902" cy="31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Sébastien BELLEC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02" y="3236347"/>
            <a:ext cx="3560947" cy="267071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736" y="3338422"/>
            <a:ext cx="2242866" cy="25686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005" y="1276708"/>
            <a:ext cx="2872597" cy="20617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230" y="1276708"/>
            <a:ext cx="2612852" cy="19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691288"/>
          </a:xfrm>
        </p:spPr>
        <p:txBody>
          <a:bodyPr/>
          <a:lstStyle/>
          <a:p>
            <a:r>
              <a:rPr lang="fr-FR" altLang="fr-FR" sz="4000" b="1" dirty="0" smtClean="0"/>
              <a:t>Jean-Yves GORIN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010" y="94896"/>
            <a:ext cx="2096219" cy="1992699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21" y="1417106"/>
            <a:ext cx="4752201" cy="3096883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657" y="3241549"/>
            <a:ext cx="3688881" cy="15064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442" y="2041314"/>
            <a:ext cx="3177251" cy="1371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8606" y="4748045"/>
            <a:ext cx="3776539" cy="1969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630" y="4425345"/>
            <a:ext cx="2425503" cy="22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Thomas COURCIER-35 </a:t>
            </a:r>
            <a:r>
              <a:rPr lang="fr-FR" altLang="fr-FR" sz="4000" b="1" dirty="0" err="1" smtClean="0"/>
              <a:t>Québriac</a:t>
            </a:r>
            <a:endParaRPr lang="fr-FR" altLang="fr-FR" sz="4000" b="1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5765497" y="1893058"/>
            <a:ext cx="3106028" cy="262718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Installation :</a:t>
            </a:r>
          </a:p>
          <a:p>
            <a:pPr lvl="1">
              <a:defRPr/>
            </a:pPr>
            <a:r>
              <a:rPr lang="fr-FR" dirty="0" smtClean="0"/>
              <a:t>2015</a:t>
            </a:r>
          </a:p>
          <a:p>
            <a:pPr>
              <a:defRPr/>
            </a:pPr>
            <a:r>
              <a:rPr lang="fr-FR" dirty="0" smtClean="0"/>
              <a:t>58 ha de SAU</a:t>
            </a:r>
          </a:p>
          <a:p>
            <a:pPr>
              <a:defRPr/>
            </a:pPr>
            <a:r>
              <a:rPr lang="fr-FR" dirty="0" smtClean="0"/>
              <a:t>500 brebis</a:t>
            </a:r>
          </a:p>
          <a:p>
            <a:pPr>
              <a:defRPr/>
            </a:pPr>
            <a:r>
              <a:rPr lang="fr-FR" dirty="0"/>
              <a:t>1</a:t>
            </a:r>
            <a:r>
              <a:rPr lang="fr-FR" dirty="0" smtClean="0"/>
              <a:t> UMO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7" y="1417107"/>
            <a:ext cx="4740080" cy="346417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657822" y="272437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322" y="2777705"/>
            <a:ext cx="5377079" cy="2829465"/>
          </a:xfrm>
          <a:prstGeom prst="rect">
            <a:avLst/>
          </a:prstGeom>
        </p:spPr>
      </p:pic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David RONDIN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416" y="1242204"/>
            <a:ext cx="2638753" cy="1535501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434" y="1242204"/>
            <a:ext cx="2840966" cy="2130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1628" y="2769079"/>
            <a:ext cx="1805639" cy="22514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961" y="1242204"/>
            <a:ext cx="2051473" cy="15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ROUILLERE</a:t>
            </a:r>
          </a:p>
        </p:txBody>
      </p:sp>
      <p:pic>
        <p:nvPicPr>
          <p:cNvPr id="29701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481" y="1559123"/>
            <a:ext cx="2857118" cy="3810000"/>
          </a:xfrm>
        </p:spPr>
      </p:pic>
      <p:pic>
        <p:nvPicPr>
          <p:cNvPr id="29702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499" y="1559123"/>
            <a:ext cx="2858645" cy="38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481" y="1559123"/>
            <a:ext cx="2857119" cy="38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b="1" dirty="0" smtClean="0"/>
              <a:t>Les tournées au pâturage</a:t>
            </a:r>
          </a:p>
        </p:txBody>
      </p:sp>
      <p:pic>
        <p:nvPicPr>
          <p:cNvPr id="33795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0301" y="1614126"/>
            <a:ext cx="4840553" cy="3630734"/>
          </a:xfrm>
        </p:spPr>
      </p:pic>
    </p:spTree>
    <p:extLst>
      <p:ext uri="{BB962C8B-B14F-4D97-AF65-F5344CB8AC3E}">
        <p14:creationId xmlns:p14="http://schemas.microsoft.com/office/powerpoint/2010/main" val="22467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762243"/>
          </a:xfrm>
        </p:spPr>
        <p:txBody>
          <a:bodyPr/>
          <a:lstStyle/>
          <a:p>
            <a:r>
              <a:rPr lang="fr-FR" altLang="fr-FR" sz="4000" b="1" dirty="0" smtClean="0"/>
              <a:t>Thomas COURCIER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1440611"/>
            <a:ext cx="4274342" cy="296351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448" y="3383066"/>
            <a:ext cx="4451231" cy="33384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290" y="1053178"/>
            <a:ext cx="3781710" cy="27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Sébastien BELLEC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74" y="1841738"/>
            <a:ext cx="4410101" cy="330757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899" y="1841738"/>
            <a:ext cx="4410101" cy="330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Jean-Yves GORIN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72" y="1417106"/>
            <a:ext cx="5683044" cy="3364302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839" y="4858150"/>
            <a:ext cx="3148642" cy="18728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922" y="4856672"/>
            <a:ext cx="3879452" cy="18743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022" y="1984075"/>
            <a:ext cx="2968207" cy="26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ROUILLERE</a:t>
            </a:r>
          </a:p>
        </p:txBody>
      </p:sp>
      <p:pic>
        <p:nvPicPr>
          <p:cNvPr id="34819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2433" y="1417106"/>
            <a:ext cx="5786008" cy="4339888"/>
          </a:xfrm>
        </p:spPr>
      </p:pic>
    </p:spTree>
    <p:extLst>
      <p:ext uri="{BB962C8B-B14F-4D97-AF65-F5344CB8AC3E}">
        <p14:creationId xmlns:p14="http://schemas.microsoft.com/office/powerpoint/2010/main" val="105343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1613140" y="205859"/>
            <a:ext cx="7176709" cy="1142236"/>
          </a:xfrm>
        </p:spPr>
        <p:txBody>
          <a:bodyPr/>
          <a:lstStyle/>
          <a:p>
            <a:pPr algn="l"/>
            <a:r>
              <a:rPr lang="fr-FR" altLang="fr-FR" b="1" dirty="0" smtClean="0"/>
              <a:t>Le travail de saison sur le troupeau</a:t>
            </a:r>
          </a:p>
        </p:txBody>
      </p:sp>
      <p:pic>
        <p:nvPicPr>
          <p:cNvPr id="38915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4762" y="1115178"/>
            <a:ext cx="4370429" cy="4568946"/>
          </a:xfrm>
        </p:spPr>
      </p:pic>
    </p:spTree>
    <p:extLst>
      <p:ext uri="{BB962C8B-B14F-4D97-AF65-F5344CB8AC3E}">
        <p14:creationId xmlns:p14="http://schemas.microsoft.com/office/powerpoint/2010/main" val="1757247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725794"/>
          </a:xfrm>
        </p:spPr>
        <p:txBody>
          <a:bodyPr/>
          <a:lstStyle/>
          <a:p>
            <a:r>
              <a:rPr lang="fr-FR" altLang="fr-FR" sz="4000" b="1" dirty="0" smtClean="0"/>
              <a:t>Thomas COURCIER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447" y="1117121"/>
            <a:ext cx="6087533" cy="4565650"/>
          </a:xfrm>
        </p:spPr>
      </p:pic>
    </p:spTree>
    <p:extLst>
      <p:ext uri="{BB962C8B-B14F-4D97-AF65-F5344CB8AC3E}">
        <p14:creationId xmlns:p14="http://schemas.microsoft.com/office/powerpoint/2010/main" val="3069649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16790" y="0"/>
            <a:ext cx="7997813" cy="665409"/>
          </a:xfrm>
        </p:spPr>
        <p:txBody>
          <a:bodyPr/>
          <a:lstStyle/>
          <a:p>
            <a:r>
              <a:rPr lang="fr-FR" altLang="fr-FR" sz="4000" b="1" dirty="0" smtClean="0"/>
              <a:t>Sébastien BELLEC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142" y="2973636"/>
            <a:ext cx="4992934" cy="37447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94" y="1921799"/>
            <a:ext cx="4098678" cy="23798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300" y="766932"/>
            <a:ext cx="3520708" cy="21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Thomas </a:t>
            </a:r>
            <a:r>
              <a:rPr lang="fr-FR" altLang="fr-FR" sz="4000" b="1" dirty="0" err="1" smtClean="0"/>
              <a:t>Courcier</a:t>
            </a:r>
            <a:endParaRPr lang="fr-FR" altLang="fr-FR" sz="4000" b="1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414732" y="1444484"/>
            <a:ext cx="7456793" cy="411955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Système de reproduction en 2 périodes de mises bas : Août et Janvier/Février </a:t>
            </a:r>
          </a:p>
          <a:p>
            <a:pPr>
              <a:defRPr/>
            </a:pPr>
            <a:r>
              <a:rPr lang="fr-FR" dirty="0" smtClean="0"/>
              <a:t>MAEC polyculture élevage</a:t>
            </a:r>
          </a:p>
          <a:p>
            <a:pPr>
              <a:defRPr/>
            </a:pPr>
            <a:r>
              <a:rPr lang="fr-FR" sz="3200" b="1" u="sng" dirty="0" smtClean="0">
                <a:solidFill>
                  <a:srgbClr val="00B050"/>
                </a:solidFill>
              </a:rPr>
              <a:t>Objectifs :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Simplification et </a:t>
            </a:r>
            <a:r>
              <a:rPr lang="fr-FR" sz="2800" dirty="0">
                <a:solidFill>
                  <a:schemeClr val="tx1"/>
                </a:solidFill>
              </a:rPr>
              <a:t>e</a:t>
            </a:r>
            <a:r>
              <a:rPr lang="fr-FR" sz="2800" dirty="0" smtClean="0">
                <a:solidFill>
                  <a:schemeClr val="tx1"/>
                </a:solidFill>
              </a:rPr>
              <a:t>fficacité dans le travail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Développement de l’autonomie alimentaire : pâturage cellulaire, betteraves, aliment fermier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59922" y="168133"/>
            <a:ext cx="7531987" cy="840142"/>
          </a:xfrm>
        </p:spPr>
        <p:txBody>
          <a:bodyPr/>
          <a:lstStyle/>
          <a:p>
            <a:r>
              <a:rPr lang="fr-FR" altLang="fr-FR" sz="4000" b="1" dirty="0" smtClean="0"/>
              <a:t>Jean-Yves GORIN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40" y="1511996"/>
            <a:ext cx="5290868" cy="3968151"/>
          </a:xfrm>
          <a:prstGeom prst="rect">
            <a:avLst/>
          </a:prstGeom>
        </p:spPr>
      </p:pic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980" y="976996"/>
            <a:ext cx="4483020" cy="253650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331" y="3512631"/>
            <a:ext cx="3212166" cy="33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1025416" y="274870"/>
            <a:ext cx="7997813" cy="1142236"/>
          </a:xfrm>
        </p:spPr>
        <p:txBody>
          <a:bodyPr/>
          <a:lstStyle/>
          <a:p>
            <a:r>
              <a:rPr lang="fr-FR" altLang="fr-FR" sz="4000" b="1" dirty="0" smtClean="0"/>
              <a:t>David RONDIN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034" y="1417106"/>
            <a:ext cx="5741153" cy="4305865"/>
          </a:xfrm>
        </p:spPr>
      </p:pic>
    </p:spTree>
    <p:extLst>
      <p:ext uri="{BB962C8B-B14F-4D97-AF65-F5344CB8AC3E}">
        <p14:creationId xmlns:p14="http://schemas.microsoft.com/office/powerpoint/2010/main" val="15523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1025417" y="122464"/>
            <a:ext cx="7552810" cy="1294642"/>
          </a:xfrm>
        </p:spPr>
        <p:txBody>
          <a:bodyPr/>
          <a:lstStyle/>
          <a:p>
            <a:r>
              <a:rPr lang="fr-FR" altLang="fr-FR" sz="4000" b="1" dirty="0" smtClean="0"/>
              <a:t>GAEC PONTRON – </a:t>
            </a:r>
            <a:r>
              <a:rPr lang="fr-FR" altLang="fr-FR" sz="4000" b="1" dirty="0" err="1" smtClean="0"/>
              <a:t>Eric</a:t>
            </a:r>
            <a:r>
              <a:rPr lang="fr-FR" altLang="fr-FR" sz="4000" b="1" dirty="0" smtClean="0"/>
              <a:t> et David ROUILLERE</a:t>
            </a:r>
          </a:p>
        </p:txBody>
      </p:sp>
      <p:pic>
        <p:nvPicPr>
          <p:cNvPr id="39939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0972" y="1272572"/>
            <a:ext cx="4078762" cy="5440893"/>
          </a:xfrm>
        </p:spPr>
      </p:pic>
    </p:spTree>
    <p:extLst>
      <p:ext uri="{BB962C8B-B14F-4D97-AF65-F5344CB8AC3E}">
        <p14:creationId xmlns:p14="http://schemas.microsoft.com/office/powerpoint/2010/main" val="21357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b="1" dirty="0" smtClean="0"/>
              <a:t>Quels projets ?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>
          <a:xfrm>
            <a:off x="2243914" y="1821159"/>
            <a:ext cx="6175467" cy="3104523"/>
          </a:xfrm>
        </p:spPr>
        <p:txBody>
          <a:bodyPr/>
          <a:lstStyle/>
          <a:p>
            <a:r>
              <a:rPr lang="fr-FR" altLang="fr-FR" dirty="0" smtClean="0"/>
              <a:t>Thomas COURCIER</a:t>
            </a:r>
          </a:p>
          <a:p>
            <a:r>
              <a:rPr lang="fr-FR" altLang="fr-FR" dirty="0" smtClean="0"/>
              <a:t>Sébastien BELLEC</a:t>
            </a:r>
          </a:p>
          <a:p>
            <a:r>
              <a:rPr lang="fr-FR" altLang="fr-FR" dirty="0" smtClean="0"/>
              <a:t>Jean-Yves GORIN</a:t>
            </a:r>
          </a:p>
          <a:p>
            <a:r>
              <a:rPr lang="fr-FR" altLang="fr-FR" dirty="0" smtClean="0"/>
              <a:t>David RONDIN</a:t>
            </a:r>
          </a:p>
          <a:p>
            <a:r>
              <a:rPr lang="fr-FR" altLang="fr-FR" dirty="0" smtClean="0"/>
              <a:t>GAEC PONTRON – </a:t>
            </a:r>
            <a:r>
              <a:rPr lang="fr-FR" altLang="fr-FR" dirty="0" err="1" smtClean="0"/>
              <a:t>Eric</a:t>
            </a:r>
            <a:r>
              <a:rPr lang="fr-FR" altLang="fr-FR" dirty="0" smtClean="0"/>
              <a:t> et David ROUILLERE</a:t>
            </a:r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59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b="1" dirty="0" smtClean="0"/>
              <a:t>Conclusions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1320288" y="1417106"/>
            <a:ext cx="7343603" cy="4339888"/>
          </a:xfrm>
        </p:spPr>
        <p:txBody>
          <a:bodyPr/>
          <a:lstStyle/>
          <a:p>
            <a:endParaRPr lang="fr-FR" altLang="fr-FR" dirty="0" smtClean="0"/>
          </a:p>
          <a:p>
            <a:r>
              <a:rPr lang="fr-FR" altLang="fr-FR" dirty="0" smtClean="0"/>
              <a:t>L’élevage ovin s’est fortement modernisé</a:t>
            </a:r>
          </a:p>
          <a:p>
            <a:pPr lvl="1"/>
            <a:r>
              <a:rPr lang="fr-FR" altLang="fr-FR" dirty="0" smtClean="0"/>
              <a:t>Bâtiments, contention, identification électronique et logiciels de gestion du troupeau, etc.</a:t>
            </a:r>
          </a:p>
          <a:p>
            <a:r>
              <a:rPr lang="fr-FR" altLang="fr-FR" dirty="0" smtClean="0"/>
              <a:t>Après les bâtiments, les parcellaires se modernisent</a:t>
            </a:r>
          </a:p>
          <a:p>
            <a:pPr lvl="1"/>
            <a:r>
              <a:rPr lang="fr-FR" altLang="fr-FR" dirty="0" smtClean="0"/>
              <a:t>Quads, clôtures « actives » et abreuvement</a:t>
            </a:r>
          </a:p>
          <a:p>
            <a:r>
              <a:rPr lang="fr-FR" altLang="fr-FR" dirty="0" smtClean="0"/>
              <a:t>On peut concilier système herbager et bonnes conditions de travail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061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B1461F-1D7E-4798-8EEC-7F2C1E114DC7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16839" y="123589"/>
            <a:ext cx="7886700" cy="661416"/>
          </a:xfrm>
        </p:spPr>
        <p:txBody>
          <a:bodyPr/>
          <a:lstStyle/>
          <a:p>
            <a:r>
              <a:rPr lang="fr-FR" b="1" dirty="0" smtClean="0"/>
              <a:t>Conclusions</a:t>
            </a:r>
            <a:endParaRPr lang="fr-FR" sz="6000" b="1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851274"/>
              </p:ext>
            </p:extLst>
          </p:nvPr>
        </p:nvGraphicFramePr>
        <p:xfrm>
          <a:off x="749419" y="974785"/>
          <a:ext cx="8066777" cy="487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5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Merci pour votre participation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127" y="1600200"/>
            <a:ext cx="6087533" cy="3610155"/>
          </a:xfrm>
        </p:spPr>
      </p:pic>
    </p:spTree>
    <p:extLst>
      <p:ext uri="{BB962C8B-B14F-4D97-AF65-F5344CB8AC3E}">
        <p14:creationId xmlns:p14="http://schemas.microsoft.com/office/powerpoint/2010/main" val="71728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Rémunération : ça va mieux !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804506" y="5293784"/>
            <a:ext cx="4020724" cy="41690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Mixte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165" y="1245353"/>
            <a:ext cx="7643812" cy="37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7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Bâtiments : 6% du coût de production</a:t>
            </a:r>
            <a:endParaRPr lang="fr-FR" sz="3600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523" y="1143000"/>
            <a:ext cx="5819468" cy="45656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142807" y="1488604"/>
            <a:ext cx="2200550" cy="57310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Mixte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985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Rémunération : ça va mieux !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804506" y="5293784"/>
            <a:ext cx="4020724" cy="4169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Herbe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791" y="1417638"/>
            <a:ext cx="7643812" cy="36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Sébastien BELLEC-56 </a:t>
            </a:r>
            <a:r>
              <a:rPr lang="fr-FR" altLang="fr-FR" sz="4000" b="1" dirty="0" err="1" smtClean="0"/>
              <a:t>Plouray</a:t>
            </a:r>
            <a:endParaRPr lang="fr-FR" altLang="fr-FR" sz="4000" b="1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5765497" y="1893058"/>
            <a:ext cx="3106028" cy="262718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Installation :</a:t>
            </a:r>
          </a:p>
          <a:p>
            <a:pPr lvl="1">
              <a:defRPr/>
            </a:pPr>
            <a:r>
              <a:rPr lang="fr-FR" dirty="0" smtClean="0"/>
              <a:t>2014</a:t>
            </a:r>
          </a:p>
          <a:p>
            <a:pPr>
              <a:defRPr/>
            </a:pPr>
            <a:r>
              <a:rPr lang="fr-FR" dirty="0" smtClean="0"/>
              <a:t>56 ha de SAU</a:t>
            </a:r>
          </a:p>
          <a:p>
            <a:pPr>
              <a:defRPr/>
            </a:pPr>
            <a:r>
              <a:rPr lang="fr-FR" dirty="0" smtClean="0"/>
              <a:t>420 brebis</a:t>
            </a:r>
          </a:p>
          <a:p>
            <a:pPr>
              <a:defRPr/>
            </a:pPr>
            <a:r>
              <a:rPr lang="fr-FR" dirty="0"/>
              <a:t>1</a:t>
            </a:r>
            <a:r>
              <a:rPr lang="fr-FR" dirty="0" smtClean="0"/>
              <a:t> UMO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49" y="1893058"/>
            <a:ext cx="3128946" cy="22079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7" y="1417107"/>
            <a:ext cx="4740080" cy="346417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880767" y="320665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Bâtiments : 5% du coût de production</a:t>
            </a:r>
            <a:endParaRPr lang="fr-FR" sz="36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169" y="1263770"/>
            <a:ext cx="5648287" cy="456565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142807" y="1488604"/>
            <a:ext cx="2200550" cy="5731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Réseau Ouest 2015, orientation Herbe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39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Sébastien Bellec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492832" y="1370373"/>
            <a:ext cx="7271606" cy="384860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Système de reproduction en 2 périodes de mises bas : juillet/août et </a:t>
            </a:r>
            <a:r>
              <a:rPr lang="fr-FR" dirty="0" err="1" smtClean="0"/>
              <a:t>nov</a:t>
            </a:r>
            <a:r>
              <a:rPr lang="fr-FR" dirty="0" smtClean="0"/>
              <a:t>/décembre</a:t>
            </a:r>
          </a:p>
          <a:p>
            <a:pPr>
              <a:defRPr/>
            </a:pPr>
            <a:r>
              <a:rPr lang="fr-FR" dirty="0" smtClean="0"/>
              <a:t>MAEC polyculture élevage</a:t>
            </a:r>
          </a:p>
          <a:p>
            <a:pPr>
              <a:defRPr/>
            </a:pPr>
            <a:r>
              <a:rPr lang="fr-FR" sz="3200" b="1" u="sng" dirty="0" smtClean="0">
                <a:solidFill>
                  <a:srgbClr val="00B050"/>
                </a:solidFill>
              </a:rPr>
              <a:t>Objectifs :</a:t>
            </a:r>
            <a:endParaRPr lang="fr-FR" sz="3200" dirty="0" smtClean="0"/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Optimisation du temps de travail au profit de la qualité de vie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Réduire la pénibilité du travail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Jean-Yves GORIN-22 </a:t>
            </a:r>
            <a:r>
              <a:rPr lang="fr-FR" altLang="fr-FR" sz="4000" b="1" dirty="0" err="1" smtClean="0"/>
              <a:t>Plémy</a:t>
            </a:r>
            <a:endParaRPr lang="fr-FR" altLang="fr-FR" sz="4000" b="1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5765497" y="1893058"/>
            <a:ext cx="3106028" cy="262718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Installation :</a:t>
            </a:r>
          </a:p>
          <a:p>
            <a:pPr lvl="1">
              <a:defRPr/>
            </a:pPr>
            <a:r>
              <a:rPr lang="fr-FR" dirty="0" smtClean="0"/>
              <a:t>1997 en lait</a:t>
            </a:r>
          </a:p>
          <a:p>
            <a:pPr lvl="1">
              <a:defRPr/>
            </a:pPr>
            <a:r>
              <a:rPr lang="fr-FR" dirty="0" smtClean="0"/>
              <a:t>2017 en ovins</a:t>
            </a:r>
          </a:p>
          <a:p>
            <a:pPr>
              <a:defRPr/>
            </a:pPr>
            <a:r>
              <a:rPr lang="fr-FR" dirty="0" smtClean="0"/>
              <a:t>31 ha de SAU</a:t>
            </a:r>
          </a:p>
          <a:p>
            <a:pPr>
              <a:defRPr/>
            </a:pPr>
            <a:r>
              <a:rPr lang="fr-FR" dirty="0" smtClean="0"/>
              <a:t>Objectif: 300 brebis</a:t>
            </a:r>
          </a:p>
          <a:p>
            <a:pPr>
              <a:defRPr/>
            </a:pPr>
            <a:r>
              <a:rPr lang="fr-FR" dirty="0"/>
              <a:t>1</a:t>
            </a:r>
            <a:r>
              <a:rPr lang="fr-FR" dirty="0" smtClean="0"/>
              <a:t> UMO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7" y="2332892"/>
            <a:ext cx="3128946" cy="2000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7" y="1417107"/>
            <a:ext cx="4740080" cy="346417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571539" y="243985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3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318715" y="228137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Jean-Yves Gorin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423821" y="1370372"/>
            <a:ext cx="7050889" cy="387448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Système de reproduction en 2 périodes de mises bas : août/septembre et </a:t>
            </a:r>
            <a:r>
              <a:rPr lang="fr-FR" dirty="0" err="1" smtClean="0"/>
              <a:t>janv</a:t>
            </a:r>
            <a:r>
              <a:rPr lang="fr-FR" dirty="0" smtClean="0"/>
              <a:t>/février</a:t>
            </a:r>
          </a:p>
          <a:p>
            <a:pPr>
              <a:defRPr/>
            </a:pPr>
            <a:r>
              <a:rPr lang="fr-FR" dirty="0" smtClean="0"/>
              <a:t>MAEC polyculture élevage</a:t>
            </a:r>
          </a:p>
          <a:p>
            <a:pPr>
              <a:defRPr/>
            </a:pPr>
            <a:r>
              <a:rPr lang="fr-FR" sz="3200" b="1" u="sng" dirty="0" smtClean="0">
                <a:solidFill>
                  <a:srgbClr val="00B050"/>
                </a:solidFill>
              </a:rPr>
              <a:t>Objectifs :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Parcellaire groupé : maximiser le pâturage </a:t>
            </a:r>
          </a:p>
          <a:p>
            <a:pPr lvl="1">
              <a:defRPr/>
            </a:pPr>
            <a:r>
              <a:rPr lang="fr-FR" sz="2800" dirty="0" smtClean="0">
                <a:solidFill>
                  <a:schemeClr val="tx1"/>
                </a:solidFill>
              </a:rPr>
              <a:t>Système simple, vivable, économe et durable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74" b="1">
                <a:solidFill>
                  <a:srgbClr val="4F6228"/>
                </a:solidFill>
                <a:latin typeface="Calibri" panose="020F0502020204030204" pitchFamily="34" charset="0"/>
              </a:defRPr>
            </a:lvl1pPr>
            <a:lvl2pPr marL="714644" indent="-274863">
              <a:spcBef>
                <a:spcPct val="20000"/>
              </a:spcBef>
              <a:buFont typeface="Arial" panose="020B0604020202020204" pitchFamily="34" charset="0"/>
              <a:buChar char="–"/>
              <a:defRPr sz="279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9452" indent="-219890">
              <a:spcBef>
                <a:spcPct val="20000"/>
              </a:spcBef>
              <a:buFont typeface="Arial" panose="020B0604020202020204" pitchFamily="34" charset="0"/>
              <a:buChar char="•"/>
              <a:defRPr sz="2405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232" indent="-219890">
              <a:spcBef>
                <a:spcPct val="20000"/>
              </a:spcBef>
              <a:buFont typeface="Arial" panose="020B0604020202020204" pitchFamily="34" charset="0"/>
              <a:buChar char="–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013" indent="-219890">
              <a:spcBef>
                <a:spcPct val="20000"/>
              </a:spcBef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1879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58574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98355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38136" indent="-21989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24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BF21F5-A6A8-4F14-8E88-64563A1EC469}" type="slidenum">
              <a:rPr lang="fr-FR" altLang="fr-FR" sz="1154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025417" y="274870"/>
            <a:ext cx="7552810" cy="1142236"/>
          </a:xfrm>
        </p:spPr>
        <p:txBody>
          <a:bodyPr/>
          <a:lstStyle/>
          <a:p>
            <a:r>
              <a:rPr lang="fr-FR" altLang="fr-FR" sz="4000" b="1" dirty="0" smtClean="0"/>
              <a:t>David RONDIN-35 </a:t>
            </a:r>
            <a:r>
              <a:rPr lang="fr-FR" altLang="fr-FR" sz="4000" b="1" dirty="0" err="1" smtClean="0"/>
              <a:t>Maen</a:t>
            </a:r>
            <a:r>
              <a:rPr lang="fr-FR" altLang="fr-FR" sz="4000" b="1" dirty="0" smtClean="0"/>
              <a:t>-Roch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5765497" y="1893058"/>
            <a:ext cx="3106028" cy="262718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Installation :</a:t>
            </a:r>
          </a:p>
          <a:p>
            <a:pPr>
              <a:defRPr/>
            </a:pPr>
            <a:r>
              <a:rPr lang="fr-FR" dirty="0" smtClean="0"/>
              <a:t>2016</a:t>
            </a:r>
          </a:p>
          <a:p>
            <a:pPr lvl="1"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17 ha de SAU</a:t>
            </a:r>
          </a:p>
          <a:p>
            <a:pPr>
              <a:defRPr/>
            </a:pPr>
            <a:r>
              <a:rPr lang="fr-FR" dirty="0" smtClean="0"/>
              <a:t>450 brebis</a:t>
            </a:r>
          </a:p>
          <a:p>
            <a:pPr>
              <a:defRPr/>
            </a:pPr>
            <a:r>
              <a:rPr lang="fr-FR" dirty="0"/>
              <a:t>1</a:t>
            </a:r>
            <a:r>
              <a:rPr lang="fr-FR" dirty="0" smtClean="0"/>
              <a:t> UMO</a:t>
            </a:r>
          </a:p>
          <a:p>
            <a:pPr marL="0" indent="0">
              <a:buNone/>
              <a:defRPr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88" y="2415947"/>
            <a:ext cx="3128946" cy="17887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17" y="1417107"/>
            <a:ext cx="4740080" cy="346417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333104" y="258990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E 210617 Systèmes de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diaporama INSOSYS Reseaux d'Elevage mars 2017.ppt [Mode de compatibilité]" id="{1983A256-AC22-458F-B0E6-FBE9EEBFBC24}" vid="{ECC812FF-03BE-462F-A594-40761E743C7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CNE 210617 Systèmes demain</Template>
  <TotalTime>848</TotalTime>
  <Words>778</Words>
  <Application>Microsoft Office PowerPoint</Application>
  <PresentationFormat>Affichage à l'écran (4:3)</PresentationFormat>
  <Paragraphs>173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9" baseType="lpstr">
      <vt:lpstr>Arial</vt:lpstr>
      <vt:lpstr>Calibri</vt:lpstr>
      <vt:lpstr>Helvetica</vt:lpstr>
      <vt:lpstr>Neo Sans Pro</vt:lpstr>
      <vt:lpstr>Symbol</vt:lpstr>
      <vt:lpstr>Times New Roman</vt:lpstr>
      <vt:lpstr>Verdana</vt:lpstr>
      <vt:lpstr>Wingdings</vt:lpstr>
      <vt:lpstr>CNE 210617 Systèmes demain</vt:lpstr>
      <vt:lpstr>Eleveur ovin ou futur installé,  viser de bonnes conditions de travail</vt:lpstr>
      <vt:lpstr>Au programme…</vt:lpstr>
      <vt:lpstr>Thomas COURCIER-35 Québriac</vt:lpstr>
      <vt:lpstr>Thomas Courcier</vt:lpstr>
      <vt:lpstr>Sébastien BELLEC-56 Plouray</vt:lpstr>
      <vt:lpstr>Sébastien Bellec</vt:lpstr>
      <vt:lpstr>Jean-Yves GORIN-22 Plémy</vt:lpstr>
      <vt:lpstr>Jean-Yves Gorin</vt:lpstr>
      <vt:lpstr>David RONDIN-35 Maen-Roch</vt:lpstr>
      <vt:lpstr> David  Rondin</vt:lpstr>
      <vt:lpstr>GAEC PONTRON – Eric et David ROUILLERE</vt:lpstr>
      <vt:lpstr>GAEC PONTRON – Eric et David  ROUILLERE</vt:lpstr>
      <vt:lpstr>Les élevages qui ont le mieux traversé les aléas 2007-2013</vt:lpstr>
      <vt:lpstr>Globalement, des différences de…</vt:lpstr>
      <vt:lpstr>Les éleveurs enquêtés vus  par leurs conseillers</vt:lpstr>
      <vt:lpstr>Gérer les aléas : sécheresse, prix des aliments… (hors Ovins-Grandes cultures)</vt:lpstr>
      <vt:lpstr>Investissements :  priorité aux conditions de travail</vt:lpstr>
      <vt:lpstr>Rémunération : ça va mieux !</vt:lpstr>
      <vt:lpstr>Bâtiments : 5% du coût de production</vt:lpstr>
      <vt:lpstr>Le travail autour de l’agnelage</vt:lpstr>
      <vt:lpstr>Thomas COURCIER</vt:lpstr>
      <vt:lpstr>Sébastien BELLEC</vt:lpstr>
      <vt:lpstr>Jean-Yves GORIN</vt:lpstr>
      <vt:lpstr>David RONDIN</vt:lpstr>
      <vt:lpstr>GAEC PONTRON – Eric et David ROUILLERE</vt:lpstr>
      <vt:lpstr>L’alimentation en bâtiment</vt:lpstr>
      <vt:lpstr>Thomas COURCIER</vt:lpstr>
      <vt:lpstr>Sébastien BELLEC</vt:lpstr>
      <vt:lpstr>Jean-Yves GORIN</vt:lpstr>
      <vt:lpstr>David RONDIN</vt:lpstr>
      <vt:lpstr>GAEC PONTRON – Eric et David ROUILLERE</vt:lpstr>
      <vt:lpstr>Les tournées au pâturage</vt:lpstr>
      <vt:lpstr>Thomas COURCIER</vt:lpstr>
      <vt:lpstr>Sébastien BELLEC</vt:lpstr>
      <vt:lpstr>Jean-Yves GORIN</vt:lpstr>
      <vt:lpstr>GAEC PONTRON – Eric et David ROUILLERE</vt:lpstr>
      <vt:lpstr>Le travail de saison sur le troupeau</vt:lpstr>
      <vt:lpstr>Thomas COURCIER</vt:lpstr>
      <vt:lpstr>Sébastien BELLEC</vt:lpstr>
      <vt:lpstr>Jean-Yves GORIN</vt:lpstr>
      <vt:lpstr>David RONDIN</vt:lpstr>
      <vt:lpstr>GAEC PONTRON – Eric et David ROUILLERE</vt:lpstr>
      <vt:lpstr>Quels projets ?</vt:lpstr>
      <vt:lpstr>Conclusions</vt:lpstr>
      <vt:lpstr>Conclusions</vt:lpstr>
      <vt:lpstr>Merci pour votre participation</vt:lpstr>
      <vt:lpstr>Rémunération : ça va mieux !</vt:lpstr>
      <vt:lpstr>Bâtiments : 6% du coût de production</vt:lpstr>
      <vt:lpstr>Rémunération : ça va mieux !</vt:lpstr>
      <vt:lpstr>Bâtiments : 5% du coût de production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Être « Résilient » en élevage ovin</dc:title>
  <dc:creator>Vincent Bellet</dc:creator>
  <cp:lastModifiedBy>Desormeaux Audrey</cp:lastModifiedBy>
  <cp:revision>89</cp:revision>
  <dcterms:created xsi:type="dcterms:W3CDTF">2017-07-18T15:49:37Z</dcterms:created>
  <dcterms:modified xsi:type="dcterms:W3CDTF">2017-09-11T14:53:12Z</dcterms:modified>
</cp:coreProperties>
</file>