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5" r:id="rId5"/>
    <p:sldId id="263" r:id="rId6"/>
    <p:sldId id="264" r:id="rId7"/>
    <p:sldId id="266" r:id="rId8"/>
    <p:sldId id="267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C9FF"/>
    <a:srgbClr val="B43844"/>
    <a:srgbClr val="7F7042"/>
    <a:srgbClr val="A6CE05"/>
    <a:srgbClr val="FFFFFF"/>
    <a:srgbClr val="D9B3FF"/>
    <a:srgbClr val="CC99FF"/>
    <a:srgbClr val="0050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64DF8F-557E-4B13-AE93-4D7E614681A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4E0FE9A-15BB-489E-9441-3068C2DD11FF}">
      <dgm:prSet phldrT="[Texte]" custT="1"/>
      <dgm:spPr>
        <a:solidFill>
          <a:schemeClr val="accent6"/>
        </a:solidFill>
      </dgm:spPr>
      <dgm:t>
        <a:bodyPr lIns="288000" tIns="360000" rIns="0"/>
        <a:lstStyle/>
        <a:p>
          <a:pPr algn="l"/>
          <a:r>
            <a:rPr lang="fr-FR" sz="2800" b="1" dirty="0" smtClean="0">
              <a:latin typeface="+mn-lt"/>
            </a:rPr>
            <a:t>Les surfaces</a:t>
          </a:r>
        </a:p>
        <a:p>
          <a:pPr algn="l"/>
          <a:r>
            <a:rPr lang="fr-FR" sz="1700" dirty="0" smtClean="0"/>
            <a:t>SAU: 139 ha dont 135ha de SFP</a:t>
          </a:r>
        </a:p>
        <a:p>
          <a:pPr algn="l"/>
          <a:r>
            <a:rPr lang="fr-FR" sz="1700" dirty="0" smtClean="0"/>
            <a:t>85% de la SAU en prairies naturelles</a:t>
          </a:r>
        </a:p>
        <a:p>
          <a:pPr algn="l"/>
          <a:r>
            <a:rPr lang="fr-FR" sz="1700" dirty="0" smtClean="0"/>
            <a:t>Chargement de 7,3 brebis/ha</a:t>
          </a:r>
        </a:p>
        <a:p>
          <a:pPr algn="l"/>
          <a:r>
            <a:rPr lang="fr-FR" sz="1700" dirty="0" smtClean="0"/>
            <a:t>Parcellaire groupé (3 îlots PAC)</a:t>
          </a:r>
          <a:endParaRPr lang="fr-FR" sz="1700" dirty="0"/>
        </a:p>
      </dgm:t>
    </dgm:pt>
    <dgm:pt modelId="{CF802E34-1BF9-4DBE-8582-CD70BECFA0CA}" type="parTrans" cxnId="{B9902C72-C12B-437F-8F3C-EEF8289E4F37}">
      <dgm:prSet/>
      <dgm:spPr/>
      <dgm:t>
        <a:bodyPr/>
        <a:lstStyle/>
        <a:p>
          <a:endParaRPr lang="fr-FR"/>
        </a:p>
      </dgm:t>
    </dgm:pt>
    <dgm:pt modelId="{666129CD-18D4-48F4-8068-DA0EF1FF0B79}" type="sibTrans" cxnId="{B9902C72-C12B-437F-8F3C-EEF8289E4F37}">
      <dgm:prSet/>
      <dgm:spPr/>
      <dgm:t>
        <a:bodyPr/>
        <a:lstStyle/>
        <a:p>
          <a:endParaRPr lang="fr-FR"/>
        </a:p>
      </dgm:t>
    </dgm:pt>
    <dgm:pt modelId="{C614A6A3-B3A4-4A3B-9CAA-9302E33764BF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 lIns="0" tIns="360000" rIns="288000" bIns="0"/>
        <a:lstStyle/>
        <a:p>
          <a:pPr algn="r"/>
          <a:r>
            <a:rPr lang="fr-FR" sz="2800" b="1" dirty="0" smtClean="0">
              <a:solidFill>
                <a:schemeClr val="tx1"/>
              </a:solidFill>
            </a:rPr>
            <a:t>Le troupeau</a:t>
          </a:r>
        </a:p>
        <a:p>
          <a:pPr algn="r"/>
          <a:r>
            <a:rPr lang="fr-FR" sz="1700" dirty="0" smtClean="0">
              <a:solidFill>
                <a:schemeClr val="tx1"/>
              </a:solidFill>
            </a:rPr>
            <a:t>950 brebis dominance Texel</a:t>
          </a:r>
        </a:p>
        <a:p>
          <a:pPr algn="r"/>
          <a:r>
            <a:rPr lang="fr-FR" sz="1700" dirty="0" smtClean="0">
              <a:solidFill>
                <a:schemeClr val="tx1"/>
              </a:solidFill>
            </a:rPr>
            <a:t>Un agnelage/an au printemps</a:t>
          </a:r>
        </a:p>
        <a:p>
          <a:pPr algn="r"/>
          <a:r>
            <a:rPr lang="fr-FR" sz="1700" dirty="0" smtClean="0">
              <a:solidFill>
                <a:schemeClr val="tx1"/>
              </a:solidFill>
            </a:rPr>
            <a:t>Agneaux d’herbe +/- finis en bergerie</a:t>
          </a:r>
        </a:p>
        <a:p>
          <a:pPr algn="r"/>
          <a:r>
            <a:rPr lang="fr-FR" sz="1700" dirty="0" smtClean="0">
              <a:solidFill>
                <a:schemeClr val="tx1"/>
              </a:solidFill>
            </a:rPr>
            <a:t>Productivité Numérique: 120 à 130%</a:t>
          </a:r>
          <a:endParaRPr lang="fr-FR" sz="1700" dirty="0">
            <a:solidFill>
              <a:schemeClr val="tx1"/>
            </a:solidFill>
          </a:endParaRPr>
        </a:p>
      </dgm:t>
    </dgm:pt>
    <dgm:pt modelId="{2D872FBD-D2E3-4603-B072-CEFB9479DB9D}" type="parTrans" cxnId="{01E29152-452C-411C-81EE-47835A295598}">
      <dgm:prSet/>
      <dgm:spPr/>
      <dgm:t>
        <a:bodyPr/>
        <a:lstStyle/>
        <a:p>
          <a:endParaRPr lang="fr-FR"/>
        </a:p>
      </dgm:t>
    </dgm:pt>
    <dgm:pt modelId="{3030F14E-5B21-4EE1-9609-409D701D63ED}" type="sibTrans" cxnId="{01E29152-452C-411C-81EE-47835A295598}">
      <dgm:prSet/>
      <dgm:spPr/>
      <dgm:t>
        <a:bodyPr/>
        <a:lstStyle/>
        <a:p>
          <a:endParaRPr lang="fr-FR"/>
        </a:p>
      </dgm:t>
    </dgm:pt>
    <dgm:pt modelId="{24D4393E-E532-4D7E-B63B-158925BF2B4F}">
      <dgm:prSet phldrT="[Texte]" custT="1"/>
      <dgm:spPr>
        <a:solidFill>
          <a:srgbClr val="E6C9FF"/>
        </a:solidFill>
      </dgm:spPr>
      <dgm:t>
        <a:bodyPr lIns="288000" tIns="144000" rIns="0" bIns="504000"/>
        <a:lstStyle/>
        <a:p>
          <a:pPr algn="l"/>
          <a:r>
            <a:rPr lang="fr-FR" sz="2800" b="1" dirty="0" smtClean="0">
              <a:solidFill>
                <a:schemeClr val="tx1"/>
              </a:solidFill>
            </a:rPr>
            <a:t>Les équipements</a:t>
          </a:r>
        </a:p>
        <a:p>
          <a:pPr algn="l"/>
          <a:r>
            <a:rPr lang="fr-FR" sz="1700" dirty="0" smtClean="0">
              <a:solidFill>
                <a:schemeClr val="tx1"/>
              </a:solidFill>
            </a:rPr>
            <a:t>96/97: bergerie de 300 places</a:t>
          </a:r>
        </a:p>
        <a:p>
          <a:pPr algn="l"/>
          <a:r>
            <a:rPr lang="fr-FR" sz="1700" dirty="0" smtClean="0">
              <a:solidFill>
                <a:schemeClr val="tx1"/>
              </a:solidFill>
            </a:rPr>
            <a:t>2005: DAC + caméra</a:t>
          </a:r>
        </a:p>
        <a:p>
          <a:pPr algn="l"/>
          <a:r>
            <a:rPr lang="fr-FR" sz="1700" dirty="0" smtClean="0">
              <a:solidFill>
                <a:schemeClr val="tx1"/>
              </a:solidFill>
            </a:rPr>
            <a:t>2013: hangar à matériel et faucheuse conditionneuse</a:t>
          </a:r>
        </a:p>
        <a:p>
          <a:pPr algn="l"/>
          <a:r>
            <a:rPr lang="fr-FR" sz="1700" dirty="0" smtClean="0">
              <a:solidFill>
                <a:schemeClr val="tx1"/>
              </a:solidFill>
            </a:rPr>
            <a:t>2015: pailleuse</a:t>
          </a:r>
          <a:endParaRPr lang="fr-FR" sz="1700" dirty="0">
            <a:solidFill>
              <a:schemeClr val="tx1"/>
            </a:solidFill>
          </a:endParaRPr>
        </a:p>
      </dgm:t>
    </dgm:pt>
    <dgm:pt modelId="{88115FFE-02F3-43C8-885F-B2F07771E503}" type="parTrans" cxnId="{3BE31527-C171-4AB7-BC6E-5AF9814B19DC}">
      <dgm:prSet/>
      <dgm:spPr/>
      <dgm:t>
        <a:bodyPr/>
        <a:lstStyle/>
        <a:p>
          <a:endParaRPr lang="fr-FR"/>
        </a:p>
      </dgm:t>
    </dgm:pt>
    <dgm:pt modelId="{8494C62D-F3AE-4F52-AA8A-833335BE6A29}" type="sibTrans" cxnId="{3BE31527-C171-4AB7-BC6E-5AF9814B19DC}">
      <dgm:prSet/>
      <dgm:spPr/>
      <dgm:t>
        <a:bodyPr/>
        <a:lstStyle/>
        <a:p>
          <a:endParaRPr lang="fr-FR"/>
        </a:p>
      </dgm:t>
    </dgm:pt>
    <dgm:pt modelId="{1EB2A671-E686-4E7D-9479-1D14CC0D8926}">
      <dgm:prSet phldrT="[Texte]" custT="1"/>
      <dgm:spPr/>
      <dgm:t>
        <a:bodyPr lIns="0" tIns="0" rIns="288000" bIns="1440000"/>
        <a:lstStyle/>
        <a:p>
          <a:pPr algn="r"/>
          <a:r>
            <a:rPr lang="fr-FR" sz="2800" b="1" dirty="0" smtClean="0"/>
            <a:t>Résultats économiques</a:t>
          </a:r>
        </a:p>
        <a:p>
          <a:pPr algn="r"/>
          <a:r>
            <a:rPr lang="fr-FR" sz="1700" dirty="0" smtClean="0"/>
            <a:t>%EBE/PB: 43%</a:t>
          </a:r>
          <a:endParaRPr lang="fr-FR" sz="1700" dirty="0"/>
        </a:p>
      </dgm:t>
    </dgm:pt>
    <dgm:pt modelId="{2F556E75-AA4A-4437-99D7-F7FE7DDE0EA9}" type="sibTrans" cxnId="{BF520CE6-9F45-44F2-A6C4-35A433246C39}">
      <dgm:prSet/>
      <dgm:spPr/>
      <dgm:t>
        <a:bodyPr/>
        <a:lstStyle/>
        <a:p>
          <a:endParaRPr lang="fr-FR"/>
        </a:p>
      </dgm:t>
    </dgm:pt>
    <dgm:pt modelId="{9F094C2C-DAF8-4DD8-B759-696347195123}" type="parTrans" cxnId="{BF520CE6-9F45-44F2-A6C4-35A433246C39}">
      <dgm:prSet/>
      <dgm:spPr/>
      <dgm:t>
        <a:bodyPr/>
        <a:lstStyle/>
        <a:p>
          <a:endParaRPr lang="fr-FR"/>
        </a:p>
      </dgm:t>
    </dgm:pt>
    <dgm:pt modelId="{BD4DC2BD-2E45-4938-BAC0-C626AE144431}">
      <dgm:prSet phldrT="[Texte]" custT="1"/>
      <dgm:spPr/>
      <dgm:t>
        <a:bodyPr/>
        <a:lstStyle/>
        <a:p>
          <a:pPr>
            <a:spcAft>
              <a:spcPts val="600"/>
            </a:spcAft>
          </a:pPr>
          <a:r>
            <a:rPr lang="fr-FR" sz="2200" b="1" dirty="0" smtClean="0"/>
            <a:t>Main-d’œuvre</a:t>
          </a:r>
        </a:p>
        <a:p>
          <a:pPr>
            <a:spcAft>
              <a:spcPct val="35000"/>
            </a:spcAft>
          </a:pPr>
          <a:r>
            <a:rPr lang="fr-FR" sz="1900" dirty="0" smtClean="0"/>
            <a:t>2,2 UTH dont 0,25 salarié</a:t>
          </a:r>
        </a:p>
      </dgm:t>
    </dgm:pt>
    <dgm:pt modelId="{4848D8FC-1D87-4ADB-8C34-DC205A97B5B2}" type="sibTrans" cxnId="{53E4827F-3991-4E44-8E0C-2CC389C99026}">
      <dgm:prSet/>
      <dgm:spPr/>
      <dgm:t>
        <a:bodyPr/>
        <a:lstStyle/>
        <a:p>
          <a:endParaRPr lang="fr-FR"/>
        </a:p>
      </dgm:t>
    </dgm:pt>
    <dgm:pt modelId="{05449213-51B8-4B77-AE7A-02112A6F5DD2}" type="parTrans" cxnId="{53E4827F-3991-4E44-8E0C-2CC389C99026}">
      <dgm:prSet/>
      <dgm:spPr/>
      <dgm:t>
        <a:bodyPr/>
        <a:lstStyle/>
        <a:p>
          <a:endParaRPr lang="fr-FR"/>
        </a:p>
      </dgm:t>
    </dgm:pt>
    <dgm:pt modelId="{3081B628-D83C-48B1-8FFB-89ECC011775A}" type="pres">
      <dgm:prSet presAssocID="{3A64DF8F-557E-4B13-AE93-4D7E614681A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9A8619E-8BEC-4456-9B94-F27D229DC3BC}" type="pres">
      <dgm:prSet presAssocID="{3A64DF8F-557E-4B13-AE93-4D7E614681AC}" presName="matrix" presStyleCnt="0"/>
      <dgm:spPr/>
      <dgm:t>
        <a:bodyPr/>
        <a:lstStyle/>
        <a:p>
          <a:endParaRPr lang="fr-FR"/>
        </a:p>
      </dgm:t>
    </dgm:pt>
    <dgm:pt modelId="{BD1D4FAD-DADA-4466-BF5F-4AE4E474C6EE}" type="pres">
      <dgm:prSet presAssocID="{3A64DF8F-557E-4B13-AE93-4D7E614681AC}" presName="tile1" presStyleLbl="node1" presStyleIdx="0" presStyleCnt="4"/>
      <dgm:spPr/>
      <dgm:t>
        <a:bodyPr/>
        <a:lstStyle/>
        <a:p>
          <a:endParaRPr lang="fr-FR"/>
        </a:p>
      </dgm:t>
    </dgm:pt>
    <dgm:pt modelId="{1D65A684-64F8-4052-9902-86E543D41232}" type="pres">
      <dgm:prSet presAssocID="{3A64DF8F-557E-4B13-AE93-4D7E614681A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D66042-0DC3-47E0-BA51-5014FFE0C490}" type="pres">
      <dgm:prSet presAssocID="{3A64DF8F-557E-4B13-AE93-4D7E614681AC}" presName="tile2" presStyleLbl="node1" presStyleIdx="1" presStyleCnt="4"/>
      <dgm:spPr/>
      <dgm:t>
        <a:bodyPr/>
        <a:lstStyle/>
        <a:p>
          <a:endParaRPr lang="fr-FR"/>
        </a:p>
      </dgm:t>
    </dgm:pt>
    <dgm:pt modelId="{30879E8A-824F-4E9F-9F83-B36CBB1F53D5}" type="pres">
      <dgm:prSet presAssocID="{3A64DF8F-557E-4B13-AE93-4D7E614681A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3275AA-4B90-484F-AF82-197D3410DC97}" type="pres">
      <dgm:prSet presAssocID="{3A64DF8F-557E-4B13-AE93-4D7E614681AC}" presName="tile3" presStyleLbl="node1" presStyleIdx="2" presStyleCnt="4"/>
      <dgm:spPr/>
      <dgm:t>
        <a:bodyPr/>
        <a:lstStyle/>
        <a:p>
          <a:endParaRPr lang="fr-FR"/>
        </a:p>
      </dgm:t>
    </dgm:pt>
    <dgm:pt modelId="{A8E61B0B-4557-44A0-BBF4-E80B40D3E536}" type="pres">
      <dgm:prSet presAssocID="{3A64DF8F-557E-4B13-AE93-4D7E614681A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4ABD78-4C64-4738-85C9-9875CA20B292}" type="pres">
      <dgm:prSet presAssocID="{3A64DF8F-557E-4B13-AE93-4D7E614681AC}" presName="tile4" presStyleLbl="node1" presStyleIdx="3" presStyleCnt="4"/>
      <dgm:spPr/>
      <dgm:t>
        <a:bodyPr/>
        <a:lstStyle/>
        <a:p>
          <a:endParaRPr lang="fr-FR"/>
        </a:p>
      </dgm:t>
    </dgm:pt>
    <dgm:pt modelId="{C59E6007-3185-4ED2-A53B-756C1E65F9DD}" type="pres">
      <dgm:prSet presAssocID="{3A64DF8F-557E-4B13-AE93-4D7E614681A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853E58-7A1A-4085-A6D8-CDA7C7028E0A}" type="pres">
      <dgm:prSet presAssocID="{3A64DF8F-557E-4B13-AE93-4D7E614681AC}" presName="centerTile" presStyleLbl="fgShp" presStyleIdx="0" presStyleCnt="1" custScaleX="100908" custScaleY="58129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C19CBB30-4A0C-4959-9EB4-F5BE4B4E8FD6}" type="presOf" srcId="{C614A6A3-B3A4-4A3B-9CAA-9302E33764BF}" destId="{0ED66042-0DC3-47E0-BA51-5014FFE0C490}" srcOrd="0" destOrd="0" presId="urn:microsoft.com/office/officeart/2005/8/layout/matrix1"/>
    <dgm:cxn modelId="{82D34358-2E2D-4C27-8ECE-7688039E6EA1}" type="presOf" srcId="{1EB2A671-E686-4E7D-9479-1D14CC0D8926}" destId="{C59E6007-3185-4ED2-A53B-756C1E65F9DD}" srcOrd="1" destOrd="0" presId="urn:microsoft.com/office/officeart/2005/8/layout/matrix1"/>
    <dgm:cxn modelId="{B9902C72-C12B-437F-8F3C-EEF8289E4F37}" srcId="{BD4DC2BD-2E45-4938-BAC0-C626AE144431}" destId="{64E0FE9A-15BB-489E-9441-3068C2DD11FF}" srcOrd="0" destOrd="0" parTransId="{CF802E34-1BF9-4DBE-8582-CD70BECFA0CA}" sibTransId="{666129CD-18D4-48F4-8068-DA0EF1FF0B79}"/>
    <dgm:cxn modelId="{3BE31527-C171-4AB7-BC6E-5AF9814B19DC}" srcId="{BD4DC2BD-2E45-4938-BAC0-C626AE144431}" destId="{24D4393E-E532-4D7E-B63B-158925BF2B4F}" srcOrd="2" destOrd="0" parTransId="{88115FFE-02F3-43C8-885F-B2F07771E503}" sibTransId="{8494C62D-F3AE-4F52-AA8A-833335BE6A29}"/>
    <dgm:cxn modelId="{8D5C17BF-6931-486B-876A-72560666DBE5}" type="presOf" srcId="{1EB2A671-E686-4E7D-9479-1D14CC0D8926}" destId="{5A4ABD78-4C64-4738-85C9-9875CA20B292}" srcOrd="0" destOrd="0" presId="urn:microsoft.com/office/officeart/2005/8/layout/matrix1"/>
    <dgm:cxn modelId="{D292C891-D7E4-4655-BCB8-31C4D35757AE}" type="presOf" srcId="{24D4393E-E532-4D7E-B63B-158925BF2B4F}" destId="{F83275AA-4B90-484F-AF82-197D3410DC97}" srcOrd="0" destOrd="0" presId="urn:microsoft.com/office/officeart/2005/8/layout/matrix1"/>
    <dgm:cxn modelId="{BF520CE6-9F45-44F2-A6C4-35A433246C39}" srcId="{BD4DC2BD-2E45-4938-BAC0-C626AE144431}" destId="{1EB2A671-E686-4E7D-9479-1D14CC0D8926}" srcOrd="3" destOrd="0" parTransId="{9F094C2C-DAF8-4DD8-B759-696347195123}" sibTransId="{2F556E75-AA4A-4437-99D7-F7FE7DDE0EA9}"/>
    <dgm:cxn modelId="{86A13833-0DC5-4845-B22A-30EC5BEB29B6}" type="presOf" srcId="{BD4DC2BD-2E45-4938-BAC0-C626AE144431}" destId="{C2853E58-7A1A-4085-A6D8-CDA7C7028E0A}" srcOrd="0" destOrd="0" presId="urn:microsoft.com/office/officeart/2005/8/layout/matrix1"/>
    <dgm:cxn modelId="{01E29152-452C-411C-81EE-47835A295598}" srcId="{BD4DC2BD-2E45-4938-BAC0-C626AE144431}" destId="{C614A6A3-B3A4-4A3B-9CAA-9302E33764BF}" srcOrd="1" destOrd="0" parTransId="{2D872FBD-D2E3-4603-B072-CEFB9479DB9D}" sibTransId="{3030F14E-5B21-4EE1-9609-409D701D63ED}"/>
    <dgm:cxn modelId="{94430B9E-2DBF-47D5-99B2-4D842BA5638E}" type="presOf" srcId="{64E0FE9A-15BB-489E-9441-3068C2DD11FF}" destId="{BD1D4FAD-DADA-4466-BF5F-4AE4E474C6EE}" srcOrd="0" destOrd="0" presId="urn:microsoft.com/office/officeart/2005/8/layout/matrix1"/>
    <dgm:cxn modelId="{D78428D4-B568-4D7B-9B96-012AFAE8BB18}" type="presOf" srcId="{3A64DF8F-557E-4B13-AE93-4D7E614681AC}" destId="{3081B628-D83C-48B1-8FFB-89ECC011775A}" srcOrd="0" destOrd="0" presId="urn:microsoft.com/office/officeart/2005/8/layout/matrix1"/>
    <dgm:cxn modelId="{8B6B9D9F-B47F-4116-A2F1-2954709D8241}" type="presOf" srcId="{C614A6A3-B3A4-4A3B-9CAA-9302E33764BF}" destId="{30879E8A-824F-4E9F-9F83-B36CBB1F53D5}" srcOrd="1" destOrd="0" presId="urn:microsoft.com/office/officeart/2005/8/layout/matrix1"/>
    <dgm:cxn modelId="{F4FB6D33-3BB1-4AF4-98CB-9E324E6975BE}" type="presOf" srcId="{24D4393E-E532-4D7E-B63B-158925BF2B4F}" destId="{A8E61B0B-4557-44A0-BBF4-E80B40D3E536}" srcOrd="1" destOrd="0" presId="urn:microsoft.com/office/officeart/2005/8/layout/matrix1"/>
    <dgm:cxn modelId="{53E4827F-3991-4E44-8E0C-2CC389C99026}" srcId="{3A64DF8F-557E-4B13-AE93-4D7E614681AC}" destId="{BD4DC2BD-2E45-4938-BAC0-C626AE144431}" srcOrd="0" destOrd="0" parTransId="{05449213-51B8-4B77-AE7A-02112A6F5DD2}" sibTransId="{4848D8FC-1D87-4ADB-8C34-DC205A97B5B2}"/>
    <dgm:cxn modelId="{0F8D3505-30FE-43E6-8B7D-BCD781F5EA09}" type="presOf" srcId="{64E0FE9A-15BB-489E-9441-3068C2DD11FF}" destId="{1D65A684-64F8-4052-9902-86E543D41232}" srcOrd="1" destOrd="0" presId="urn:microsoft.com/office/officeart/2005/8/layout/matrix1"/>
    <dgm:cxn modelId="{739D8728-E060-4798-8947-287C9B3FE25C}" type="presParOf" srcId="{3081B628-D83C-48B1-8FFB-89ECC011775A}" destId="{19A8619E-8BEC-4456-9B94-F27D229DC3BC}" srcOrd="0" destOrd="0" presId="urn:microsoft.com/office/officeart/2005/8/layout/matrix1"/>
    <dgm:cxn modelId="{AF726712-778A-497C-998E-5637A2C5B0F2}" type="presParOf" srcId="{19A8619E-8BEC-4456-9B94-F27D229DC3BC}" destId="{BD1D4FAD-DADA-4466-BF5F-4AE4E474C6EE}" srcOrd="0" destOrd="0" presId="urn:microsoft.com/office/officeart/2005/8/layout/matrix1"/>
    <dgm:cxn modelId="{D3378CFD-1E3F-4CE0-84FF-77AB77391E92}" type="presParOf" srcId="{19A8619E-8BEC-4456-9B94-F27D229DC3BC}" destId="{1D65A684-64F8-4052-9902-86E543D41232}" srcOrd="1" destOrd="0" presId="urn:microsoft.com/office/officeart/2005/8/layout/matrix1"/>
    <dgm:cxn modelId="{B3123EC2-20E4-4097-87E6-5968FB5F679A}" type="presParOf" srcId="{19A8619E-8BEC-4456-9B94-F27D229DC3BC}" destId="{0ED66042-0DC3-47E0-BA51-5014FFE0C490}" srcOrd="2" destOrd="0" presId="urn:microsoft.com/office/officeart/2005/8/layout/matrix1"/>
    <dgm:cxn modelId="{DE3A7720-FDB8-4DBE-BF66-7B6DF7DE532C}" type="presParOf" srcId="{19A8619E-8BEC-4456-9B94-F27D229DC3BC}" destId="{30879E8A-824F-4E9F-9F83-B36CBB1F53D5}" srcOrd="3" destOrd="0" presId="urn:microsoft.com/office/officeart/2005/8/layout/matrix1"/>
    <dgm:cxn modelId="{45C7B730-6688-408C-BCA0-FE699A37BB48}" type="presParOf" srcId="{19A8619E-8BEC-4456-9B94-F27D229DC3BC}" destId="{F83275AA-4B90-484F-AF82-197D3410DC97}" srcOrd="4" destOrd="0" presId="urn:microsoft.com/office/officeart/2005/8/layout/matrix1"/>
    <dgm:cxn modelId="{F3EAA68D-7D3D-4E29-87AC-04FB334D9F0F}" type="presParOf" srcId="{19A8619E-8BEC-4456-9B94-F27D229DC3BC}" destId="{A8E61B0B-4557-44A0-BBF4-E80B40D3E536}" srcOrd="5" destOrd="0" presId="urn:microsoft.com/office/officeart/2005/8/layout/matrix1"/>
    <dgm:cxn modelId="{A83C6AB2-122C-469C-8783-4F841B9A44F9}" type="presParOf" srcId="{19A8619E-8BEC-4456-9B94-F27D229DC3BC}" destId="{5A4ABD78-4C64-4738-85C9-9875CA20B292}" srcOrd="6" destOrd="0" presId="urn:microsoft.com/office/officeart/2005/8/layout/matrix1"/>
    <dgm:cxn modelId="{70156E49-1D76-4950-8454-07A95EB0A440}" type="presParOf" srcId="{19A8619E-8BEC-4456-9B94-F27D229DC3BC}" destId="{C59E6007-3185-4ED2-A53B-756C1E65F9DD}" srcOrd="7" destOrd="0" presId="urn:microsoft.com/office/officeart/2005/8/layout/matrix1"/>
    <dgm:cxn modelId="{8CEBF6B6-C9DE-4A8E-AC4B-338EDA2C16F0}" type="presParOf" srcId="{3081B628-D83C-48B1-8FFB-89ECC011775A}" destId="{C2853E58-7A1A-4085-A6D8-CDA7C7028E0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A19E96-8B0F-475A-897D-58B238F9C5A7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BBA0332-073B-47DF-AC8E-06269F1CC147}">
      <dgm:prSet phldrT="[Texte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fr-FR" sz="2000" dirty="0" smtClean="0">
              <a:solidFill>
                <a:schemeClr val="bg1"/>
              </a:solidFill>
            </a:rPr>
            <a:t>extensif</a:t>
          </a:r>
          <a:endParaRPr lang="fr-FR" sz="2000" dirty="0">
            <a:solidFill>
              <a:schemeClr val="bg1"/>
            </a:solidFill>
          </a:endParaRPr>
        </a:p>
      </dgm:t>
    </dgm:pt>
    <dgm:pt modelId="{BBB496D2-BBB8-4C5D-81C7-F7503BDB80CC}" type="parTrans" cxnId="{3B0CFEDB-8EA8-4761-B11A-3C0C36229712}">
      <dgm:prSet/>
      <dgm:spPr/>
      <dgm:t>
        <a:bodyPr/>
        <a:lstStyle/>
        <a:p>
          <a:endParaRPr lang="fr-FR"/>
        </a:p>
      </dgm:t>
    </dgm:pt>
    <dgm:pt modelId="{85B847F7-81C1-4F61-82FA-5FCDBB7D5C2E}" type="sibTrans" cxnId="{3B0CFEDB-8EA8-4761-B11A-3C0C36229712}">
      <dgm:prSet/>
      <dgm:spPr/>
      <dgm:t>
        <a:bodyPr/>
        <a:lstStyle/>
        <a:p>
          <a:endParaRPr lang="fr-FR"/>
        </a:p>
      </dgm:t>
    </dgm:pt>
    <dgm:pt modelId="{43DC7782-01B0-4711-A9C2-5D2218101C2B}">
      <dgm:prSet phldrT="[Texte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/>
            <a:t>Super économe</a:t>
          </a:r>
          <a:endParaRPr lang="fr-FR" dirty="0"/>
        </a:p>
      </dgm:t>
    </dgm:pt>
    <dgm:pt modelId="{29585DEA-96B3-473F-9414-5617C1105335}" type="parTrans" cxnId="{889AF301-844E-427B-8747-1EFF37E7F85C}">
      <dgm:prSet/>
      <dgm:spPr/>
      <dgm:t>
        <a:bodyPr/>
        <a:lstStyle/>
        <a:p>
          <a:endParaRPr lang="fr-FR"/>
        </a:p>
      </dgm:t>
    </dgm:pt>
    <dgm:pt modelId="{40C776D6-8BB6-4117-B829-E939187FDBF6}" type="sibTrans" cxnId="{889AF301-844E-427B-8747-1EFF37E7F85C}">
      <dgm:prSet/>
      <dgm:spPr/>
      <dgm:t>
        <a:bodyPr/>
        <a:lstStyle/>
        <a:p>
          <a:endParaRPr lang="fr-FR"/>
        </a:p>
      </dgm:t>
    </dgm:pt>
    <dgm:pt modelId="{666DE0A5-3392-4F4E-8CF7-D8DDD77C0AD0}">
      <dgm:prSet phldrT="[Texte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/>
            <a:t>autonome</a:t>
          </a:r>
          <a:endParaRPr lang="fr-FR" dirty="0"/>
        </a:p>
      </dgm:t>
    </dgm:pt>
    <dgm:pt modelId="{7C1589FB-8F11-4C93-964D-AFB61877B8AD}" type="parTrans" cxnId="{7A808707-AEBD-4107-9FFE-20C4FEE033AC}">
      <dgm:prSet/>
      <dgm:spPr/>
      <dgm:t>
        <a:bodyPr/>
        <a:lstStyle/>
        <a:p>
          <a:endParaRPr lang="fr-FR"/>
        </a:p>
      </dgm:t>
    </dgm:pt>
    <dgm:pt modelId="{54CD853E-3F44-4204-9D78-FC537B8762EA}" type="sibTrans" cxnId="{7A808707-AEBD-4107-9FFE-20C4FEE033AC}">
      <dgm:prSet/>
      <dgm:spPr/>
      <dgm:t>
        <a:bodyPr/>
        <a:lstStyle/>
        <a:p>
          <a:endParaRPr lang="fr-FR"/>
        </a:p>
      </dgm:t>
    </dgm:pt>
    <dgm:pt modelId="{C3FBD0FE-9600-4AFB-835C-EB8A8140C358}">
      <dgm:prSet phldrT="[Texte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fr-FR" sz="2000" dirty="0" smtClean="0">
              <a:solidFill>
                <a:schemeClr val="bg1"/>
              </a:solidFill>
            </a:rPr>
            <a:t>intensif</a:t>
          </a:r>
          <a:endParaRPr lang="fr-FR" sz="2000" dirty="0">
            <a:solidFill>
              <a:schemeClr val="bg1"/>
            </a:solidFill>
          </a:endParaRPr>
        </a:p>
      </dgm:t>
    </dgm:pt>
    <dgm:pt modelId="{92B9D638-A957-4291-B516-C1E2DF5E6E63}" type="parTrans" cxnId="{76E81657-0F0C-4A8A-9480-622184276363}">
      <dgm:prSet/>
      <dgm:spPr/>
      <dgm:t>
        <a:bodyPr/>
        <a:lstStyle/>
        <a:p>
          <a:endParaRPr lang="fr-FR"/>
        </a:p>
      </dgm:t>
    </dgm:pt>
    <dgm:pt modelId="{D6C39BE0-A75C-4F34-85F6-0F1E2D22D15A}" type="sibTrans" cxnId="{76E81657-0F0C-4A8A-9480-622184276363}">
      <dgm:prSet/>
      <dgm:spPr/>
      <dgm:t>
        <a:bodyPr/>
        <a:lstStyle/>
        <a:p>
          <a:endParaRPr lang="fr-FR"/>
        </a:p>
      </dgm:t>
    </dgm:pt>
    <dgm:pt modelId="{063FB251-A082-41E0-8696-EE73643B7033}">
      <dgm:prSet phldrT="[Texte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/>
            <a:t>Tout concentrés</a:t>
          </a:r>
          <a:endParaRPr lang="fr-FR" dirty="0"/>
        </a:p>
      </dgm:t>
    </dgm:pt>
    <dgm:pt modelId="{1D7A27EC-221D-43E0-9CCB-6FD9CA232CC0}" type="parTrans" cxnId="{82665DE4-F8CF-4A1A-82E7-4F9A2B5625F5}">
      <dgm:prSet/>
      <dgm:spPr/>
      <dgm:t>
        <a:bodyPr/>
        <a:lstStyle/>
        <a:p>
          <a:endParaRPr lang="fr-FR"/>
        </a:p>
      </dgm:t>
    </dgm:pt>
    <dgm:pt modelId="{64FBDF91-9191-4185-82DB-64FEC239D963}" type="sibTrans" cxnId="{82665DE4-F8CF-4A1A-82E7-4F9A2B5625F5}">
      <dgm:prSet/>
      <dgm:spPr/>
      <dgm:t>
        <a:bodyPr/>
        <a:lstStyle/>
        <a:p>
          <a:endParaRPr lang="fr-FR"/>
        </a:p>
      </dgm:t>
    </dgm:pt>
    <dgm:pt modelId="{50CE8BAB-9CA3-43AA-9BEB-CDA235170253}">
      <dgm:prSet phldrT="[Texte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/>
            <a:t>dépendant</a:t>
          </a:r>
          <a:endParaRPr lang="fr-FR" dirty="0"/>
        </a:p>
      </dgm:t>
    </dgm:pt>
    <dgm:pt modelId="{BA473CE0-05FB-4CC5-B98D-1B5ED1F7A269}" type="parTrans" cxnId="{2324FF86-FF0D-4313-9275-DA8C8B84C79D}">
      <dgm:prSet/>
      <dgm:spPr/>
      <dgm:t>
        <a:bodyPr/>
        <a:lstStyle/>
        <a:p>
          <a:endParaRPr lang="fr-FR"/>
        </a:p>
      </dgm:t>
    </dgm:pt>
    <dgm:pt modelId="{36F2CA16-9782-47FC-B3EC-FDD0EA4656A3}" type="sibTrans" cxnId="{2324FF86-FF0D-4313-9275-DA8C8B84C79D}">
      <dgm:prSet/>
      <dgm:spPr/>
      <dgm:t>
        <a:bodyPr/>
        <a:lstStyle/>
        <a:p>
          <a:endParaRPr lang="fr-FR"/>
        </a:p>
      </dgm:t>
    </dgm:pt>
    <dgm:pt modelId="{99C17E41-3D34-46D6-A8E3-E7B06BEF8A48}">
      <dgm:prSet phldrT="[Texte]" phldr="1"/>
      <dgm:spPr/>
      <dgm:t>
        <a:bodyPr/>
        <a:lstStyle/>
        <a:p>
          <a:endParaRPr lang="fr-FR"/>
        </a:p>
      </dgm:t>
    </dgm:pt>
    <dgm:pt modelId="{148BA8BD-6F73-4DD9-B5B3-6C58E6CFFDEC}" type="parTrans" cxnId="{62789183-7773-4C64-B80E-6B867B8A7072}">
      <dgm:prSet/>
      <dgm:spPr/>
      <dgm:t>
        <a:bodyPr/>
        <a:lstStyle/>
        <a:p>
          <a:endParaRPr lang="fr-FR"/>
        </a:p>
      </dgm:t>
    </dgm:pt>
    <dgm:pt modelId="{F7C7960D-BEB1-4A70-A470-B31E6B8514BC}" type="sibTrans" cxnId="{62789183-7773-4C64-B80E-6B867B8A7072}">
      <dgm:prSet/>
      <dgm:spPr/>
      <dgm:t>
        <a:bodyPr/>
        <a:lstStyle/>
        <a:p>
          <a:endParaRPr lang="fr-FR"/>
        </a:p>
      </dgm:t>
    </dgm:pt>
    <dgm:pt modelId="{8DBCC1BE-F13C-4D8E-838D-892A6C6432C5}">
      <dgm:prSet phldrT="[Texte]" phldr="1"/>
      <dgm:spPr/>
      <dgm:t>
        <a:bodyPr/>
        <a:lstStyle/>
        <a:p>
          <a:endParaRPr lang="fr-FR"/>
        </a:p>
      </dgm:t>
    </dgm:pt>
    <dgm:pt modelId="{D89CAC36-F4F5-476F-A8C3-8109F9800431}" type="parTrans" cxnId="{78293BD4-5CE8-4FC7-9732-3FC84B99B08E}">
      <dgm:prSet/>
      <dgm:spPr/>
      <dgm:t>
        <a:bodyPr/>
        <a:lstStyle/>
        <a:p>
          <a:endParaRPr lang="fr-FR"/>
        </a:p>
      </dgm:t>
    </dgm:pt>
    <dgm:pt modelId="{605BD724-C540-41E3-A2A6-8FC674E6BF2E}" type="sibTrans" cxnId="{78293BD4-5CE8-4FC7-9732-3FC84B99B08E}">
      <dgm:prSet/>
      <dgm:spPr/>
      <dgm:t>
        <a:bodyPr/>
        <a:lstStyle/>
        <a:p>
          <a:endParaRPr lang="fr-FR"/>
        </a:p>
      </dgm:t>
    </dgm:pt>
    <dgm:pt modelId="{A3623B70-D2EA-4A27-98AF-AD55A71D4D45}" type="pres">
      <dgm:prSet presAssocID="{DAA19E96-8B0F-475A-897D-58B238F9C5A7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4A4C681-BFE6-4732-980D-BFFEAAD3022A}" type="pres">
      <dgm:prSet presAssocID="{DAA19E96-8B0F-475A-897D-58B238F9C5A7}" presName="dummyMaxCanvas" presStyleCnt="0"/>
      <dgm:spPr/>
    </dgm:pt>
    <dgm:pt modelId="{7534F49F-11B9-4CFA-A63D-111E1BD988DC}" type="pres">
      <dgm:prSet presAssocID="{DAA19E96-8B0F-475A-897D-58B238F9C5A7}" presName="parentComposite" presStyleCnt="0"/>
      <dgm:spPr/>
    </dgm:pt>
    <dgm:pt modelId="{67D2ABF2-E797-498A-99D4-8519485EF3BF}" type="pres">
      <dgm:prSet presAssocID="{DAA19E96-8B0F-475A-897D-58B238F9C5A7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fr-FR"/>
        </a:p>
      </dgm:t>
    </dgm:pt>
    <dgm:pt modelId="{4E35C8BB-6217-41A8-8F0C-C7B3D4149F26}" type="pres">
      <dgm:prSet presAssocID="{DAA19E96-8B0F-475A-897D-58B238F9C5A7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fr-FR"/>
        </a:p>
      </dgm:t>
    </dgm:pt>
    <dgm:pt modelId="{7E6943B3-8C7E-48A4-BA62-8A32E18B4681}" type="pres">
      <dgm:prSet presAssocID="{DAA19E96-8B0F-475A-897D-58B238F9C5A7}" presName="childrenComposite" presStyleCnt="0"/>
      <dgm:spPr/>
    </dgm:pt>
    <dgm:pt modelId="{7F45BF1B-76DD-40D9-B005-435066687DED}" type="pres">
      <dgm:prSet presAssocID="{DAA19E96-8B0F-475A-897D-58B238F9C5A7}" presName="dummyMaxCanvas_ChildArea" presStyleCnt="0"/>
      <dgm:spPr/>
    </dgm:pt>
    <dgm:pt modelId="{EF3B2993-0ADB-440A-B875-C7888EE10DBC}" type="pres">
      <dgm:prSet presAssocID="{DAA19E96-8B0F-475A-897D-58B238F9C5A7}" presName="fulcrum" presStyleLbl="alignAccFollowNode1" presStyleIdx="2" presStyleCnt="4"/>
      <dgm:spPr>
        <a:solidFill>
          <a:srgbClr val="C00000">
            <a:alpha val="90000"/>
          </a:srgbClr>
        </a:solidFill>
      </dgm:spPr>
    </dgm:pt>
    <dgm:pt modelId="{2CBB2E2A-96E6-4912-91DD-ED71C131888E}" type="pres">
      <dgm:prSet presAssocID="{DAA19E96-8B0F-475A-897D-58B238F9C5A7}" presName="balance_22" presStyleLbl="alignAccFollowNode1" presStyleIdx="3" presStyleCnt="4">
        <dgm:presLayoutVars>
          <dgm:bulletEnabled val="1"/>
        </dgm:presLayoutVars>
      </dgm:prSet>
      <dgm:spPr>
        <a:solidFill>
          <a:srgbClr val="C00000">
            <a:alpha val="90000"/>
          </a:srgbClr>
        </a:solidFill>
      </dgm:spPr>
    </dgm:pt>
    <dgm:pt modelId="{22ED1AA6-ABAD-4349-BBF1-4612F1038E0B}" type="pres">
      <dgm:prSet presAssocID="{DAA19E96-8B0F-475A-897D-58B238F9C5A7}" presName="right_22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D9BB38-A367-4EDC-8005-D38E4B007E58}" type="pres">
      <dgm:prSet presAssocID="{DAA19E96-8B0F-475A-897D-58B238F9C5A7}" presName="right_22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A8712F-D19F-4001-A0BF-057C0B8FFDA4}" type="pres">
      <dgm:prSet presAssocID="{DAA19E96-8B0F-475A-897D-58B238F9C5A7}" presName="left_22_1" presStyleLbl="node1" presStyleIdx="2" presStyleCnt="4" custLinFactNeighborX="451" custLinFactNeighborY="20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BD2C61-580A-4217-BC31-79C36C7D2748}" type="pres">
      <dgm:prSet presAssocID="{DAA19E96-8B0F-475A-897D-58B238F9C5A7}" presName="left_22_2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BE6DF4F-B274-43B5-AB0A-798FCE391419}" type="presOf" srcId="{063FB251-A082-41E0-8696-EE73643B7033}" destId="{22ED1AA6-ABAD-4349-BBF1-4612F1038E0B}" srcOrd="0" destOrd="0" presId="urn:microsoft.com/office/officeart/2005/8/layout/balance1"/>
    <dgm:cxn modelId="{D130E9E3-E5D9-4786-9A2D-3AC2B6FB9897}" type="presOf" srcId="{C3FBD0FE-9600-4AFB-835C-EB8A8140C358}" destId="{4E35C8BB-6217-41A8-8F0C-C7B3D4149F26}" srcOrd="0" destOrd="0" presId="urn:microsoft.com/office/officeart/2005/8/layout/balance1"/>
    <dgm:cxn modelId="{7A808707-AEBD-4107-9FFE-20C4FEE033AC}" srcId="{2BBA0332-073B-47DF-AC8E-06269F1CC147}" destId="{666DE0A5-3392-4F4E-8CF7-D8DDD77C0AD0}" srcOrd="1" destOrd="0" parTransId="{7C1589FB-8F11-4C93-964D-AFB61877B8AD}" sibTransId="{54CD853E-3F44-4204-9D78-FC537B8762EA}"/>
    <dgm:cxn modelId="{2324FF86-FF0D-4313-9275-DA8C8B84C79D}" srcId="{C3FBD0FE-9600-4AFB-835C-EB8A8140C358}" destId="{50CE8BAB-9CA3-43AA-9BEB-CDA235170253}" srcOrd="1" destOrd="0" parTransId="{BA473CE0-05FB-4CC5-B98D-1B5ED1F7A269}" sibTransId="{36F2CA16-9782-47FC-B3EC-FDD0EA4656A3}"/>
    <dgm:cxn modelId="{62789183-7773-4C64-B80E-6B867B8A7072}" srcId="{DAA19E96-8B0F-475A-897D-58B238F9C5A7}" destId="{99C17E41-3D34-46D6-A8E3-E7B06BEF8A48}" srcOrd="2" destOrd="0" parTransId="{148BA8BD-6F73-4DD9-B5B3-6C58E6CFFDEC}" sibTransId="{F7C7960D-BEB1-4A70-A470-B31E6B8514BC}"/>
    <dgm:cxn modelId="{82665DE4-F8CF-4A1A-82E7-4F9A2B5625F5}" srcId="{C3FBD0FE-9600-4AFB-835C-EB8A8140C358}" destId="{063FB251-A082-41E0-8696-EE73643B7033}" srcOrd="0" destOrd="0" parTransId="{1D7A27EC-221D-43E0-9CCB-6FD9CA232CC0}" sibTransId="{64FBDF91-9191-4185-82DB-64FEC239D963}"/>
    <dgm:cxn modelId="{0C861D69-D442-4724-A5AF-30C09E5D1F3D}" type="presOf" srcId="{DAA19E96-8B0F-475A-897D-58B238F9C5A7}" destId="{A3623B70-D2EA-4A27-98AF-AD55A71D4D45}" srcOrd="0" destOrd="0" presId="urn:microsoft.com/office/officeart/2005/8/layout/balance1"/>
    <dgm:cxn modelId="{0A6EA113-F3EA-411E-9F42-42DC40FE40FE}" type="presOf" srcId="{666DE0A5-3392-4F4E-8CF7-D8DDD77C0AD0}" destId="{61BD2C61-580A-4217-BC31-79C36C7D2748}" srcOrd="0" destOrd="0" presId="urn:microsoft.com/office/officeart/2005/8/layout/balance1"/>
    <dgm:cxn modelId="{A7B0CF9E-A624-4DAC-B0E6-FAFAD7794DDF}" type="presOf" srcId="{2BBA0332-073B-47DF-AC8E-06269F1CC147}" destId="{67D2ABF2-E797-498A-99D4-8519485EF3BF}" srcOrd="0" destOrd="0" presId="urn:microsoft.com/office/officeart/2005/8/layout/balance1"/>
    <dgm:cxn modelId="{3B0CFEDB-8EA8-4761-B11A-3C0C36229712}" srcId="{DAA19E96-8B0F-475A-897D-58B238F9C5A7}" destId="{2BBA0332-073B-47DF-AC8E-06269F1CC147}" srcOrd="0" destOrd="0" parTransId="{BBB496D2-BBB8-4C5D-81C7-F7503BDB80CC}" sibTransId="{85B847F7-81C1-4F61-82FA-5FCDBB7D5C2E}"/>
    <dgm:cxn modelId="{0CBA1BCE-3DBE-44F5-AFE8-CF2F76DFAB84}" type="presOf" srcId="{43DC7782-01B0-4711-A9C2-5D2218101C2B}" destId="{70A8712F-D19F-4001-A0BF-057C0B8FFDA4}" srcOrd="0" destOrd="0" presId="urn:microsoft.com/office/officeart/2005/8/layout/balance1"/>
    <dgm:cxn modelId="{76E81657-0F0C-4A8A-9480-622184276363}" srcId="{DAA19E96-8B0F-475A-897D-58B238F9C5A7}" destId="{C3FBD0FE-9600-4AFB-835C-EB8A8140C358}" srcOrd="1" destOrd="0" parTransId="{92B9D638-A957-4291-B516-C1E2DF5E6E63}" sibTransId="{D6C39BE0-A75C-4F34-85F6-0F1E2D22D15A}"/>
    <dgm:cxn modelId="{78293BD4-5CE8-4FC7-9732-3FC84B99B08E}" srcId="{DAA19E96-8B0F-475A-897D-58B238F9C5A7}" destId="{8DBCC1BE-F13C-4D8E-838D-892A6C6432C5}" srcOrd="3" destOrd="0" parTransId="{D89CAC36-F4F5-476F-A8C3-8109F9800431}" sibTransId="{605BD724-C540-41E3-A2A6-8FC674E6BF2E}"/>
    <dgm:cxn modelId="{889AF301-844E-427B-8747-1EFF37E7F85C}" srcId="{2BBA0332-073B-47DF-AC8E-06269F1CC147}" destId="{43DC7782-01B0-4711-A9C2-5D2218101C2B}" srcOrd="0" destOrd="0" parTransId="{29585DEA-96B3-473F-9414-5617C1105335}" sibTransId="{40C776D6-8BB6-4117-B829-E939187FDBF6}"/>
    <dgm:cxn modelId="{0B8DC149-F3EF-4FC3-8687-2A1A4FB127DC}" type="presOf" srcId="{50CE8BAB-9CA3-43AA-9BEB-CDA235170253}" destId="{A0D9BB38-A367-4EDC-8005-D38E4B007E58}" srcOrd="0" destOrd="0" presId="urn:microsoft.com/office/officeart/2005/8/layout/balance1"/>
    <dgm:cxn modelId="{36B7FD00-FE16-4FF5-83B0-99F1F77D0148}" type="presParOf" srcId="{A3623B70-D2EA-4A27-98AF-AD55A71D4D45}" destId="{34A4C681-BFE6-4732-980D-BFFEAAD3022A}" srcOrd="0" destOrd="0" presId="urn:microsoft.com/office/officeart/2005/8/layout/balance1"/>
    <dgm:cxn modelId="{4DD4FBA6-6F86-48FB-815D-E371DF1367AD}" type="presParOf" srcId="{A3623B70-D2EA-4A27-98AF-AD55A71D4D45}" destId="{7534F49F-11B9-4CFA-A63D-111E1BD988DC}" srcOrd="1" destOrd="0" presId="urn:microsoft.com/office/officeart/2005/8/layout/balance1"/>
    <dgm:cxn modelId="{171F1DA4-A8C8-4CEC-844F-446FB9781865}" type="presParOf" srcId="{7534F49F-11B9-4CFA-A63D-111E1BD988DC}" destId="{67D2ABF2-E797-498A-99D4-8519485EF3BF}" srcOrd="0" destOrd="0" presId="urn:microsoft.com/office/officeart/2005/8/layout/balance1"/>
    <dgm:cxn modelId="{0563A4A6-8C7B-4466-8260-0AF08F26956C}" type="presParOf" srcId="{7534F49F-11B9-4CFA-A63D-111E1BD988DC}" destId="{4E35C8BB-6217-41A8-8F0C-C7B3D4149F26}" srcOrd="1" destOrd="0" presId="urn:microsoft.com/office/officeart/2005/8/layout/balance1"/>
    <dgm:cxn modelId="{44D10BB9-7852-4969-93DE-27DE55464CD9}" type="presParOf" srcId="{A3623B70-D2EA-4A27-98AF-AD55A71D4D45}" destId="{7E6943B3-8C7E-48A4-BA62-8A32E18B4681}" srcOrd="2" destOrd="0" presId="urn:microsoft.com/office/officeart/2005/8/layout/balance1"/>
    <dgm:cxn modelId="{D6BBC800-2D81-4377-9AAD-A95D25E0B65D}" type="presParOf" srcId="{7E6943B3-8C7E-48A4-BA62-8A32E18B4681}" destId="{7F45BF1B-76DD-40D9-B005-435066687DED}" srcOrd="0" destOrd="0" presId="urn:microsoft.com/office/officeart/2005/8/layout/balance1"/>
    <dgm:cxn modelId="{FE5B6B7C-DBF5-4243-80E1-D8059B9F2858}" type="presParOf" srcId="{7E6943B3-8C7E-48A4-BA62-8A32E18B4681}" destId="{EF3B2993-0ADB-440A-B875-C7888EE10DBC}" srcOrd="1" destOrd="0" presId="urn:microsoft.com/office/officeart/2005/8/layout/balance1"/>
    <dgm:cxn modelId="{D60BF5AB-2434-49EC-945C-1CFF30AC04A7}" type="presParOf" srcId="{7E6943B3-8C7E-48A4-BA62-8A32E18B4681}" destId="{2CBB2E2A-96E6-4912-91DD-ED71C131888E}" srcOrd="2" destOrd="0" presId="urn:microsoft.com/office/officeart/2005/8/layout/balance1"/>
    <dgm:cxn modelId="{F5EE2FB4-931E-4656-8FB7-94793F54B7AD}" type="presParOf" srcId="{7E6943B3-8C7E-48A4-BA62-8A32E18B4681}" destId="{22ED1AA6-ABAD-4349-BBF1-4612F1038E0B}" srcOrd="3" destOrd="0" presId="urn:microsoft.com/office/officeart/2005/8/layout/balance1"/>
    <dgm:cxn modelId="{A7575D86-C15D-452F-BEE6-D5666CF72C17}" type="presParOf" srcId="{7E6943B3-8C7E-48A4-BA62-8A32E18B4681}" destId="{A0D9BB38-A367-4EDC-8005-D38E4B007E58}" srcOrd="4" destOrd="0" presId="urn:microsoft.com/office/officeart/2005/8/layout/balance1"/>
    <dgm:cxn modelId="{BA37FF2D-BAC3-49CC-A6D8-1B2E57798446}" type="presParOf" srcId="{7E6943B3-8C7E-48A4-BA62-8A32E18B4681}" destId="{70A8712F-D19F-4001-A0BF-057C0B8FFDA4}" srcOrd="5" destOrd="0" presId="urn:microsoft.com/office/officeart/2005/8/layout/balance1"/>
    <dgm:cxn modelId="{62C9BCDF-F528-4825-BF9C-BCEFEB8F144D}" type="presParOf" srcId="{7E6943B3-8C7E-48A4-BA62-8A32E18B4681}" destId="{61BD2C61-580A-4217-BC31-79C36C7D2748}" srcOrd="6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D4FAD-DADA-4466-BF5F-4AE4E474C6EE}">
      <dsp:nvSpPr>
        <dsp:cNvPr id="0" name=""/>
        <dsp:cNvSpPr/>
      </dsp:nvSpPr>
      <dsp:spPr>
        <a:xfrm rot="16200000">
          <a:off x="1068969" y="-1068969"/>
          <a:ext cx="2348706" cy="4486646"/>
        </a:xfrm>
        <a:prstGeom prst="round1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000" tIns="360000" rIns="0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latin typeface="+mn-lt"/>
            </a:rPr>
            <a:t>Les surfaces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SAU: 139 ha dont 135ha de SFP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85% de la SAU en prairies naturelles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Chargement de 7,3 brebis/ha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Parcellaire groupé (3 îlots PAC)</a:t>
          </a:r>
          <a:endParaRPr lang="fr-FR" sz="1700" kern="1200" dirty="0"/>
        </a:p>
      </dsp:txBody>
      <dsp:txXfrm rot="5400000">
        <a:off x="0" y="0"/>
        <a:ext cx="4486646" cy="1761529"/>
      </dsp:txXfrm>
    </dsp:sp>
    <dsp:sp modelId="{0ED66042-0DC3-47E0-BA51-5014FFE0C490}">
      <dsp:nvSpPr>
        <dsp:cNvPr id="0" name=""/>
        <dsp:cNvSpPr/>
      </dsp:nvSpPr>
      <dsp:spPr>
        <a:xfrm>
          <a:off x="4486646" y="0"/>
          <a:ext cx="4486646" cy="2348706"/>
        </a:xfrm>
        <a:prstGeom prst="round1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60000" rIns="288000" bIns="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chemeClr val="tx1"/>
              </a:solidFill>
            </a:rPr>
            <a:t>Le troupeau</a:t>
          </a:r>
        </a:p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tx1"/>
              </a:solidFill>
            </a:rPr>
            <a:t>950 brebis dominance Texel</a:t>
          </a:r>
        </a:p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tx1"/>
              </a:solidFill>
            </a:rPr>
            <a:t>Un agnelage/an au printemps</a:t>
          </a:r>
        </a:p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tx1"/>
              </a:solidFill>
            </a:rPr>
            <a:t>Agneaux d’herbe +/- finis en bergerie</a:t>
          </a:r>
        </a:p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tx1"/>
              </a:solidFill>
            </a:rPr>
            <a:t>Productivité Numérique: 120 à 130%</a:t>
          </a:r>
          <a:endParaRPr lang="fr-FR" sz="1700" kern="1200" dirty="0">
            <a:solidFill>
              <a:schemeClr val="tx1"/>
            </a:solidFill>
          </a:endParaRPr>
        </a:p>
      </dsp:txBody>
      <dsp:txXfrm>
        <a:off x="4486646" y="0"/>
        <a:ext cx="4486646" cy="1761529"/>
      </dsp:txXfrm>
    </dsp:sp>
    <dsp:sp modelId="{F83275AA-4B90-484F-AF82-197D3410DC97}">
      <dsp:nvSpPr>
        <dsp:cNvPr id="0" name=""/>
        <dsp:cNvSpPr/>
      </dsp:nvSpPr>
      <dsp:spPr>
        <a:xfrm rot="10800000">
          <a:off x="0" y="2348706"/>
          <a:ext cx="4486646" cy="2348706"/>
        </a:xfrm>
        <a:prstGeom prst="round1Rect">
          <a:avLst/>
        </a:prstGeom>
        <a:solidFill>
          <a:srgbClr val="E6C9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000" tIns="144000" rIns="0" bIns="50400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chemeClr val="tx1"/>
              </a:solidFill>
            </a:rPr>
            <a:t>Les équipements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tx1"/>
              </a:solidFill>
            </a:rPr>
            <a:t>96/97: bergerie de 300 places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tx1"/>
              </a:solidFill>
            </a:rPr>
            <a:t>2005: DAC + caméra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tx1"/>
              </a:solidFill>
            </a:rPr>
            <a:t>2013: hangar à matériel et faucheuse conditionneuse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tx1"/>
              </a:solidFill>
            </a:rPr>
            <a:t>2015: pailleuse</a:t>
          </a:r>
          <a:endParaRPr lang="fr-FR" sz="1700" kern="1200" dirty="0">
            <a:solidFill>
              <a:schemeClr val="tx1"/>
            </a:solidFill>
          </a:endParaRPr>
        </a:p>
      </dsp:txBody>
      <dsp:txXfrm rot="10800000">
        <a:off x="0" y="2935883"/>
        <a:ext cx="4486646" cy="1761529"/>
      </dsp:txXfrm>
    </dsp:sp>
    <dsp:sp modelId="{5A4ABD78-4C64-4738-85C9-9875CA20B292}">
      <dsp:nvSpPr>
        <dsp:cNvPr id="0" name=""/>
        <dsp:cNvSpPr/>
      </dsp:nvSpPr>
      <dsp:spPr>
        <a:xfrm rot="5400000">
          <a:off x="5555615" y="1279736"/>
          <a:ext cx="2348706" cy="448664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288000" bIns="144000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/>
            <a:t>Résultats économiques</a:t>
          </a:r>
        </a:p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%EBE/PB: 43%</a:t>
          </a:r>
          <a:endParaRPr lang="fr-FR" sz="1700" kern="1200" dirty="0"/>
        </a:p>
      </dsp:txBody>
      <dsp:txXfrm rot="-5400000">
        <a:off x="4486646" y="2935883"/>
        <a:ext cx="4486646" cy="1761529"/>
      </dsp:txXfrm>
    </dsp:sp>
    <dsp:sp modelId="{C2853E58-7A1A-4085-A6D8-CDA7C7028E0A}">
      <dsp:nvSpPr>
        <dsp:cNvPr id="0" name=""/>
        <dsp:cNvSpPr/>
      </dsp:nvSpPr>
      <dsp:spPr>
        <a:xfrm>
          <a:off x="3128430" y="2007386"/>
          <a:ext cx="2716430" cy="68263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fr-FR" sz="2200" b="1" kern="1200" dirty="0" smtClean="0"/>
            <a:t>Main-d’œuvre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2,2 UTH dont 0,25 salarié</a:t>
          </a:r>
        </a:p>
      </dsp:txBody>
      <dsp:txXfrm>
        <a:off x="3161754" y="2040710"/>
        <a:ext cx="2649782" cy="6159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2ABF2-E797-498A-99D4-8519485EF3BF}">
      <dsp:nvSpPr>
        <dsp:cNvPr id="0" name=""/>
        <dsp:cNvSpPr/>
      </dsp:nvSpPr>
      <dsp:spPr>
        <a:xfrm>
          <a:off x="1074641" y="0"/>
          <a:ext cx="1428178" cy="79343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bg1"/>
              </a:solidFill>
            </a:rPr>
            <a:t>extensif</a:t>
          </a:r>
          <a:endParaRPr lang="fr-FR" sz="2000" kern="1200" dirty="0">
            <a:solidFill>
              <a:schemeClr val="bg1"/>
            </a:solidFill>
          </a:endParaRPr>
        </a:p>
      </dsp:txBody>
      <dsp:txXfrm>
        <a:off x="1097880" y="23239"/>
        <a:ext cx="1381700" cy="746954"/>
      </dsp:txXfrm>
    </dsp:sp>
    <dsp:sp modelId="{4E35C8BB-6217-41A8-8F0C-C7B3D4149F26}">
      <dsp:nvSpPr>
        <dsp:cNvPr id="0" name=""/>
        <dsp:cNvSpPr/>
      </dsp:nvSpPr>
      <dsp:spPr>
        <a:xfrm>
          <a:off x="3137566" y="0"/>
          <a:ext cx="1428178" cy="79343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bg1"/>
              </a:solidFill>
            </a:rPr>
            <a:t>intensif</a:t>
          </a:r>
          <a:endParaRPr lang="fr-FR" sz="2000" kern="1200" dirty="0">
            <a:solidFill>
              <a:schemeClr val="bg1"/>
            </a:solidFill>
          </a:endParaRPr>
        </a:p>
      </dsp:txBody>
      <dsp:txXfrm>
        <a:off x="3160805" y="23239"/>
        <a:ext cx="1381700" cy="746954"/>
      </dsp:txXfrm>
    </dsp:sp>
    <dsp:sp modelId="{EF3B2993-0ADB-440A-B875-C7888EE10DBC}">
      <dsp:nvSpPr>
        <dsp:cNvPr id="0" name=""/>
        <dsp:cNvSpPr/>
      </dsp:nvSpPr>
      <dsp:spPr>
        <a:xfrm>
          <a:off x="2522655" y="3372088"/>
          <a:ext cx="595074" cy="595074"/>
        </a:xfrm>
        <a:prstGeom prst="triangle">
          <a:avLst/>
        </a:prstGeom>
        <a:solidFill>
          <a:srgbClr val="C0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BB2E2A-96E6-4912-91DD-ED71C131888E}">
      <dsp:nvSpPr>
        <dsp:cNvPr id="0" name=""/>
        <dsp:cNvSpPr/>
      </dsp:nvSpPr>
      <dsp:spPr>
        <a:xfrm>
          <a:off x="1034969" y="3122950"/>
          <a:ext cx="3570446" cy="241203"/>
        </a:xfrm>
        <a:prstGeom prst="rect">
          <a:avLst/>
        </a:prstGeom>
        <a:solidFill>
          <a:srgbClr val="C0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ED1AA6-ABAD-4349-BBF1-4612F1038E0B}">
      <dsp:nvSpPr>
        <dsp:cNvPr id="0" name=""/>
        <dsp:cNvSpPr/>
      </dsp:nvSpPr>
      <dsp:spPr>
        <a:xfrm>
          <a:off x="3137566" y="2078793"/>
          <a:ext cx="1428178" cy="101559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Tout concentrés</a:t>
          </a:r>
          <a:endParaRPr lang="fr-FR" sz="2000" kern="1200" dirty="0"/>
        </a:p>
      </dsp:txBody>
      <dsp:txXfrm>
        <a:off x="3187143" y="2128370"/>
        <a:ext cx="1329024" cy="916439"/>
      </dsp:txXfrm>
    </dsp:sp>
    <dsp:sp modelId="{A0D9BB38-A367-4EDC-8005-D38E4B007E58}">
      <dsp:nvSpPr>
        <dsp:cNvPr id="0" name=""/>
        <dsp:cNvSpPr/>
      </dsp:nvSpPr>
      <dsp:spPr>
        <a:xfrm>
          <a:off x="3137566" y="1015593"/>
          <a:ext cx="1428178" cy="101559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dépendant</a:t>
          </a:r>
          <a:endParaRPr lang="fr-FR" sz="2000" kern="1200" dirty="0"/>
        </a:p>
      </dsp:txBody>
      <dsp:txXfrm>
        <a:off x="3187143" y="1065170"/>
        <a:ext cx="1329024" cy="916439"/>
      </dsp:txXfrm>
    </dsp:sp>
    <dsp:sp modelId="{70A8712F-D19F-4001-A0BF-057C0B8FFDA4}">
      <dsp:nvSpPr>
        <dsp:cNvPr id="0" name=""/>
        <dsp:cNvSpPr/>
      </dsp:nvSpPr>
      <dsp:spPr>
        <a:xfrm>
          <a:off x="1081082" y="2099714"/>
          <a:ext cx="1428178" cy="101559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Super économe</a:t>
          </a:r>
          <a:endParaRPr lang="fr-FR" sz="2000" kern="1200" dirty="0"/>
        </a:p>
      </dsp:txBody>
      <dsp:txXfrm>
        <a:off x="1130659" y="2149291"/>
        <a:ext cx="1329024" cy="916439"/>
      </dsp:txXfrm>
    </dsp:sp>
    <dsp:sp modelId="{61BD2C61-580A-4217-BC31-79C36C7D2748}">
      <dsp:nvSpPr>
        <dsp:cNvPr id="0" name=""/>
        <dsp:cNvSpPr/>
      </dsp:nvSpPr>
      <dsp:spPr>
        <a:xfrm>
          <a:off x="1074641" y="1015593"/>
          <a:ext cx="1428178" cy="101559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autonome</a:t>
          </a:r>
          <a:endParaRPr lang="fr-FR" sz="2000" kern="1200" dirty="0"/>
        </a:p>
      </dsp:txBody>
      <dsp:txXfrm>
        <a:off x="1124218" y="1065170"/>
        <a:ext cx="1329024" cy="916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5991727"/>
          </a:xfrm>
          <a:prstGeom prst="rect">
            <a:avLst/>
          </a:prstGeom>
          <a:solidFill>
            <a:srgbClr val="A71523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284747" y="2606316"/>
            <a:ext cx="11572125" cy="1705571"/>
          </a:xfrm>
        </p:spPr>
        <p:txBody>
          <a:bodyPr anchor="ctr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Titre de la conférence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84747" y="4522602"/>
            <a:ext cx="11572125" cy="590819"/>
          </a:xfrm>
        </p:spPr>
        <p:txBody>
          <a:bodyPr anchor="ctr"/>
          <a:lstStyle>
            <a:lvl1pPr marL="0" indent="0" algn="ctr">
              <a:buNone/>
              <a:defRPr sz="2400" i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Auteur(s)</a:t>
            </a:r>
            <a:endParaRPr lang="fr-FR" dirty="0"/>
          </a:p>
        </p:txBody>
      </p:sp>
      <p:sp>
        <p:nvSpPr>
          <p:cNvPr id="18" name="ZoneTexte 17"/>
          <p:cNvSpPr txBox="1"/>
          <p:nvPr userDrawn="1"/>
        </p:nvSpPr>
        <p:spPr>
          <a:xfrm>
            <a:off x="284747" y="-1"/>
            <a:ext cx="1648225" cy="86273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algn="ctr"/>
            <a:endParaRPr lang="fr-FR" sz="1006" b="1" dirty="0" smtClean="0">
              <a:solidFill>
                <a:srgbClr val="E31E30"/>
              </a:solidFill>
              <a:latin typeface="Neo Sans Pro" panose="020B0504030504040204"/>
              <a:cs typeface="Arial" panose="020B0604020202020204" pitchFamily="34" charset="0"/>
            </a:endParaRPr>
          </a:p>
          <a:p>
            <a:pPr algn="ctr"/>
            <a:endParaRPr lang="fr-FR" sz="1006" b="1" dirty="0" smtClean="0">
              <a:solidFill>
                <a:srgbClr val="E31E30"/>
              </a:solidFill>
              <a:latin typeface="Neo Sans Pro" panose="020B0504030504040204"/>
              <a:cs typeface="Arial" panose="020B0604020202020204" pitchFamily="34" charset="0"/>
            </a:endParaRPr>
          </a:p>
          <a:p>
            <a:pPr algn="ctr"/>
            <a:endParaRPr lang="fr-FR" sz="1006" b="1" dirty="0" smtClean="0">
              <a:solidFill>
                <a:srgbClr val="E31E30"/>
              </a:solidFill>
              <a:latin typeface="Neo Sans Pro" panose="020B0504030504040204"/>
              <a:cs typeface="Arial" panose="020B0604020202020204" pitchFamily="34" charset="0"/>
            </a:endParaRPr>
          </a:p>
          <a:p>
            <a:pPr algn="ctr"/>
            <a:endParaRPr lang="fr-FR" sz="1509" b="1" dirty="0">
              <a:solidFill>
                <a:srgbClr val="00509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14" hasCustomPrompt="1"/>
          </p:nvPr>
        </p:nvSpPr>
        <p:spPr>
          <a:xfrm>
            <a:off x="5240839" y="6376919"/>
            <a:ext cx="1659940" cy="36512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lang="fr-FR" sz="1200" b="1" kern="1200" dirty="0">
                <a:solidFill>
                  <a:srgbClr val="7F704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 dirty="0" smtClean="0"/>
              <a:t>Date de la conférence</a:t>
            </a:r>
            <a:endParaRPr lang="fr-FR" dirty="0"/>
          </a:p>
        </p:txBody>
      </p:sp>
      <p:sp>
        <p:nvSpPr>
          <p:cNvPr id="30" name="Espace réservé du texte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196932" y="6376919"/>
            <a:ext cx="1659940" cy="365125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lang="fr-FR" sz="1200" b="1" kern="1200" dirty="0">
                <a:solidFill>
                  <a:srgbClr val="7F704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B1F80F1-60DF-4857-A776-6F2875DAE31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3" name="Espace réservé du texte 28"/>
          <p:cNvSpPr>
            <a:spLocks noGrp="1"/>
          </p:cNvSpPr>
          <p:nvPr>
            <p:ph type="body" sz="quarter" idx="17" hasCustomPrompt="1"/>
          </p:nvPr>
        </p:nvSpPr>
        <p:spPr>
          <a:xfrm>
            <a:off x="284747" y="6338462"/>
            <a:ext cx="2554121" cy="391596"/>
          </a:xfrm>
        </p:spPr>
        <p:txBody>
          <a:bodyPr anchor="ctr">
            <a:normAutofit/>
          </a:bodyPr>
          <a:lstStyle>
            <a:lvl1pPr marL="0" indent="0" algn="l">
              <a:buFontTx/>
              <a:buNone/>
              <a:defRPr lang="fr-FR" sz="1200" b="1" kern="1200" dirty="0">
                <a:solidFill>
                  <a:srgbClr val="7F704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 smtClean="0"/>
              <a:t>Logos des partenaires éventuels</a:t>
            </a:r>
            <a:endParaRPr lang="fr-FR" dirty="0"/>
          </a:p>
        </p:txBody>
      </p:sp>
      <p:pic>
        <p:nvPicPr>
          <p:cNvPr id="15" name="Image 14" descr="http://www.sommet-elevage.fr/media/render/index/id/1947/logo-sommet-jpg-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33" y="39226"/>
            <a:ext cx="1544053" cy="796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19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-6591"/>
            <a:ext cx="12192000" cy="1318033"/>
          </a:xfrm>
          <a:prstGeom prst="rect">
            <a:avLst/>
          </a:prstGeom>
          <a:solidFill>
            <a:srgbClr val="A71523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" name="ZoneTexte 12"/>
          <p:cNvSpPr txBox="1"/>
          <p:nvPr userDrawn="1"/>
        </p:nvSpPr>
        <p:spPr>
          <a:xfrm>
            <a:off x="284747" y="-1"/>
            <a:ext cx="1648225" cy="86273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algn="ctr"/>
            <a:endParaRPr lang="fr-FR" sz="1006" b="1" dirty="0" smtClean="0">
              <a:solidFill>
                <a:srgbClr val="E31E30"/>
              </a:solidFill>
              <a:latin typeface="Neo Sans Pro" panose="020B0504030504040204"/>
              <a:cs typeface="Arial" panose="020B0604020202020204" pitchFamily="34" charset="0"/>
            </a:endParaRPr>
          </a:p>
          <a:p>
            <a:pPr algn="ctr"/>
            <a:endParaRPr lang="fr-FR" sz="1006" b="1" dirty="0" smtClean="0">
              <a:solidFill>
                <a:srgbClr val="E31E30"/>
              </a:solidFill>
              <a:latin typeface="Neo Sans Pro" panose="020B0504030504040204"/>
              <a:cs typeface="Arial" panose="020B0604020202020204" pitchFamily="34" charset="0"/>
            </a:endParaRPr>
          </a:p>
          <a:p>
            <a:pPr algn="ctr"/>
            <a:endParaRPr lang="fr-FR" sz="1006" b="1" dirty="0" smtClean="0">
              <a:solidFill>
                <a:srgbClr val="E31E30"/>
              </a:solidFill>
              <a:latin typeface="Neo Sans Pro" panose="020B0504030504040204"/>
              <a:cs typeface="Arial" panose="020B0604020202020204" pitchFamily="34" charset="0"/>
            </a:endParaRPr>
          </a:p>
          <a:p>
            <a:pPr algn="ctr"/>
            <a:endParaRPr lang="fr-FR" sz="1509" b="1" dirty="0">
              <a:solidFill>
                <a:srgbClr val="00509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84747" y="365125"/>
            <a:ext cx="11572125" cy="946317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4747" y="1479532"/>
            <a:ext cx="11572125" cy="4697431"/>
          </a:xfrm>
        </p:spPr>
        <p:txBody>
          <a:bodyPr/>
          <a:lstStyle>
            <a:lvl1pPr>
              <a:defRPr>
                <a:solidFill>
                  <a:srgbClr val="7F7042"/>
                </a:solidFill>
              </a:defRPr>
            </a:lvl1pPr>
            <a:lvl2pPr>
              <a:defRPr>
                <a:solidFill>
                  <a:srgbClr val="7F7042"/>
                </a:solidFill>
              </a:defRPr>
            </a:lvl2pPr>
            <a:lvl3pPr>
              <a:defRPr>
                <a:solidFill>
                  <a:srgbClr val="7F7042"/>
                </a:solidFill>
              </a:defRPr>
            </a:lvl3pPr>
            <a:lvl4pPr>
              <a:defRPr>
                <a:solidFill>
                  <a:srgbClr val="7F7042"/>
                </a:solidFill>
              </a:defRPr>
            </a:lvl4pPr>
            <a:lvl5pPr>
              <a:defRPr>
                <a:solidFill>
                  <a:srgbClr val="7F7042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9" name="Espace réservé du texte 28"/>
          <p:cNvSpPr>
            <a:spLocks noGrp="1"/>
          </p:cNvSpPr>
          <p:nvPr>
            <p:ph type="body" sz="quarter" idx="14" hasCustomPrompt="1"/>
          </p:nvPr>
        </p:nvSpPr>
        <p:spPr>
          <a:xfrm>
            <a:off x="5240839" y="6376919"/>
            <a:ext cx="1659940" cy="36512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lang="fr-FR" sz="1200" b="1" kern="1200" dirty="0">
                <a:solidFill>
                  <a:srgbClr val="7F704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 dirty="0" smtClean="0"/>
              <a:t>Date de la conférence</a:t>
            </a:r>
            <a:endParaRPr lang="fr-FR" dirty="0"/>
          </a:p>
        </p:txBody>
      </p:sp>
      <p:sp>
        <p:nvSpPr>
          <p:cNvPr id="20" name="Espace réservé du texte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196932" y="6376919"/>
            <a:ext cx="1659940" cy="365125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lang="fr-FR" sz="1200" b="1" kern="1200" dirty="0">
                <a:solidFill>
                  <a:srgbClr val="7F704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B1F80F1-60DF-4857-A776-6F2875DAE31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1" name="Espace réservé du texte 28"/>
          <p:cNvSpPr>
            <a:spLocks noGrp="1"/>
          </p:cNvSpPr>
          <p:nvPr>
            <p:ph type="body" sz="quarter" idx="17" hasCustomPrompt="1"/>
          </p:nvPr>
        </p:nvSpPr>
        <p:spPr>
          <a:xfrm>
            <a:off x="284747" y="6338462"/>
            <a:ext cx="2554121" cy="391596"/>
          </a:xfrm>
        </p:spPr>
        <p:txBody>
          <a:bodyPr anchor="ctr">
            <a:normAutofit/>
          </a:bodyPr>
          <a:lstStyle>
            <a:lvl1pPr marL="0" indent="0" algn="l">
              <a:buFontTx/>
              <a:buNone/>
              <a:defRPr lang="fr-FR" sz="1200" b="1" kern="1200" dirty="0">
                <a:solidFill>
                  <a:srgbClr val="7F704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 smtClean="0"/>
              <a:t>Logos des partenaires éventuels</a:t>
            </a:r>
            <a:endParaRPr lang="fr-FR" dirty="0"/>
          </a:p>
        </p:txBody>
      </p:sp>
      <p:pic>
        <p:nvPicPr>
          <p:cNvPr id="15" name="Image 14" descr="http://www.sommet-elevage.fr/media/render/index/id/1947/logo-sommet-jpg-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33" y="39226"/>
            <a:ext cx="1544053" cy="796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57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F04D-DF3F-4DD6-A038-6FD016488EE9}" type="datetimeFigureOut">
              <a:rPr lang="fr-FR" smtClean="0"/>
              <a:t>29/09/2017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F80F1-60DF-4857-A776-6F2875DAE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4747" y="2811595"/>
            <a:ext cx="11572125" cy="1705571"/>
          </a:xfrm>
        </p:spPr>
        <p:txBody>
          <a:bodyPr>
            <a:noAutofit/>
          </a:bodyPr>
          <a:lstStyle/>
          <a:p>
            <a:r>
              <a:rPr lang="fr-FR" sz="3200" cap="all" dirty="0">
                <a:latin typeface="Arial" panose="020B0604020202020204" pitchFamily="34" charset="0"/>
                <a:cs typeface="Arial" panose="020B0604020202020204" pitchFamily="34" charset="0"/>
              </a:rPr>
              <a:t>Etre « Résilient » en élevage ovin </a:t>
            </a:r>
            <a:br>
              <a:rPr lang="fr-FR" sz="3200" cap="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cap="all" dirty="0">
                <a:latin typeface="Arial" panose="020B0604020202020204" pitchFamily="34" charset="0"/>
                <a:cs typeface="Arial" panose="020B0604020202020204" pitchFamily="34" charset="0"/>
              </a:rPr>
              <a:t>Les éleveurs témoignent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4747" y="4951810"/>
            <a:ext cx="11572125" cy="590819"/>
          </a:xfrm>
        </p:spPr>
        <p:txBody>
          <a:bodyPr/>
          <a:lstStyle/>
          <a:p>
            <a:r>
              <a:rPr lang="fr-FR" dirty="0" smtClean="0"/>
              <a:t>Olivier Billon – </a:t>
            </a:r>
            <a:r>
              <a:rPr lang="fr-FR" dirty="0" err="1" smtClean="0"/>
              <a:t>Gaec</a:t>
            </a:r>
            <a:r>
              <a:rPr lang="fr-FR" dirty="0" smtClean="0"/>
              <a:t> de la </a:t>
            </a:r>
            <a:r>
              <a:rPr lang="fr-FR" dirty="0" err="1" smtClean="0"/>
              <a:t>Chapilière</a:t>
            </a:r>
            <a:r>
              <a:rPr lang="fr-FR" dirty="0" smtClean="0"/>
              <a:t>, avec l’appui de Bernadette </a:t>
            </a:r>
            <a:r>
              <a:rPr lang="fr-FR" dirty="0" err="1" smtClean="0"/>
              <a:t>Vignaud</a:t>
            </a:r>
            <a:r>
              <a:rPr lang="fr-FR" dirty="0" smtClean="0"/>
              <a:t> (CA Allier)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smtClean="0"/>
              <a:t>4 octobre 2017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534" y="477552"/>
            <a:ext cx="2614442" cy="162821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077" y="166943"/>
            <a:ext cx="1594997" cy="2152773"/>
          </a:xfrm>
          <a:prstGeom prst="rect">
            <a:avLst/>
          </a:prstGeom>
        </p:spPr>
      </p:pic>
      <p:pic>
        <p:nvPicPr>
          <p:cNvPr id="11" name="Imag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443" y="335001"/>
            <a:ext cx="1693336" cy="1770766"/>
          </a:xfrm>
          <a:prstGeom prst="rect">
            <a:avLst/>
          </a:prstGeom>
        </p:spPr>
      </p:pic>
      <p:pic>
        <p:nvPicPr>
          <p:cNvPr id="9" name="Image 8" descr="O:\D_DIR\S_COM\00_LOGOS\01-INSTITUT DE L ELEVAGE\LOGO IDELE  2017\Galet Idele RVB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9216" y="223158"/>
            <a:ext cx="2546686" cy="176148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1838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GAEC de la </a:t>
            </a:r>
            <a:r>
              <a:rPr lang="fr-FR" sz="3200" dirty="0" err="1" smtClean="0"/>
              <a:t>Chapilière</a:t>
            </a:r>
            <a:r>
              <a:rPr lang="fr-FR" sz="3200" dirty="0" smtClean="0"/>
              <a:t>: exploitation spécialisée</a:t>
            </a:r>
            <a:br>
              <a:rPr lang="fr-FR" sz="3200" dirty="0" smtClean="0"/>
            </a:br>
            <a:r>
              <a:rPr lang="fr-FR" sz="3200" dirty="0" smtClean="0"/>
              <a:t> ovine en zone herbagère</a:t>
            </a:r>
            <a:endParaRPr lang="fr-FR" sz="3200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904916"/>
              </p:ext>
            </p:extLst>
          </p:nvPr>
        </p:nvGraphicFramePr>
        <p:xfrm>
          <a:off x="2640777" y="1495474"/>
          <a:ext cx="8973292" cy="4697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34" y="4154662"/>
            <a:ext cx="2303967" cy="167442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08" y="1797248"/>
            <a:ext cx="2303967" cy="166143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69508" y="4674640"/>
            <a:ext cx="1791954" cy="112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2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7401" y="127073"/>
            <a:ext cx="7696200" cy="946317"/>
          </a:xfrm>
        </p:spPr>
        <p:txBody>
          <a:bodyPr>
            <a:noAutofit/>
          </a:bodyPr>
          <a:lstStyle/>
          <a:p>
            <a:r>
              <a:rPr lang="fr-FR" sz="4000" dirty="0"/>
              <a:t>U</a:t>
            </a:r>
            <a:r>
              <a:rPr lang="fr-FR" sz="4000" dirty="0" smtClean="0"/>
              <a:t>n contexte favorable lors de l’installation</a:t>
            </a:r>
            <a:endParaRPr lang="fr-FR" sz="40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63782" y="1842622"/>
            <a:ext cx="10294793" cy="41069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 smtClean="0"/>
          </a:p>
          <a:p>
            <a:pPr lvl="1">
              <a:lnSpc>
                <a:spcPct val="220000"/>
              </a:lnSpc>
            </a:pPr>
            <a:r>
              <a:rPr lang="fr-FR" sz="4400" i="1" dirty="0" smtClean="0"/>
              <a:t>Installation sur un domaine sur lequel le père d’Olivier était salarié</a:t>
            </a:r>
          </a:p>
          <a:p>
            <a:pPr lvl="1">
              <a:lnSpc>
                <a:spcPct val="220000"/>
              </a:lnSpc>
            </a:pPr>
            <a:r>
              <a:rPr lang="fr-FR" sz="4400" i="1" dirty="0" smtClean="0"/>
              <a:t>Structure déjà en place (117 ha – 600 brebis) mais peu modernisée</a:t>
            </a:r>
          </a:p>
          <a:p>
            <a:pPr lvl="1">
              <a:lnSpc>
                <a:spcPct val="220000"/>
              </a:lnSpc>
            </a:pPr>
            <a:r>
              <a:rPr lang="fr-FR" sz="4400" i="1" dirty="0" smtClean="0"/>
              <a:t>Forme sociétaire: EARL (la forme GAEC était alors impossible entre époux)</a:t>
            </a:r>
          </a:p>
          <a:p>
            <a:pPr lvl="1">
              <a:lnSpc>
                <a:spcPct val="220000"/>
              </a:lnSpc>
            </a:pPr>
            <a:r>
              <a:rPr lang="fr-FR" sz="4400" i="1" dirty="0" smtClean="0"/>
              <a:t>Financement classique JA de l’époque</a:t>
            </a:r>
            <a:endParaRPr lang="fr-FR" sz="4400" i="1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7904" y="4785756"/>
            <a:ext cx="1247664" cy="128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61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dirty="0" smtClean="0"/>
              <a:t>De l’horticulture au mouton</a:t>
            </a:r>
            <a:endParaRPr lang="fr-FR" sz="40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5657" y="1611037"/>
            <a:ext cx="9915895" cy="41069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5200" b="1" dirty="0" smtClean="0">
                <a:solidFill>
                  <a:schemeClr val="bg1"/>
                </a:solidFill>
              </a:rPr>
              <a:t>Facteur Humain</a:t>
            </a:r>
            <a:endParaRPr lang="fr-FR" dirty="0" smtClean="0">
              <a:solidFill>
                <a:schemeClr val="bg1"/>
              </a:solidFill>
            </a:endParaRPr>
          </a:p>
          <a:p>
            <a:pPr lvl="1">
              <a:lnSpc>
                <a:spcPct val="220000"/>
              </a:lnSpc>
            </a:pPr>
            <a:r>
              <a:rPr lang="fr-FR" sz="3800" i="1" dirty="0" smtClean="0"/>
              <a:t> Formation initiale: BTS production végétale</a:t>
            </a:r>
          </a:p>
          <a:p>
            <a:pPr lvl="1">
              <a:lnSpc>
                <a:spcPct val="220000"/>
              </a:lnSpc>
            </a:pPr>
            <a:r>
              <a:rPr lang="fr-FR" sz="3800" i="1" dirty="0" smtClean="0"/>
              <a:t> Une expérience professionnelle extérieure en tant que salarié</a:t>
            </a:r>
          </a:p>
          <a:p>
            <a:pPr lvl="1">
              <a:lnSpc>
                <a:spcPct val="220000"/>
              </a:lnSpc>
            </a:pPr>
            <a:r>
              <a:rPr lang="fr-FR" sz="3800" i="1" dirty="0" smtClean="0"/>
              <a:t> « Animaliers » et bons « gestionnaires de l’herbe »</a:t>
            </a:r>
          </a:p>
          <a:p>
            <a:pPr lvl="1">
              <a:lnSpc>
                <a:spcPct val="220000"/>
              </a:lnSpc>
            </a:pPr>
            <a:r>
              <a:rPr lang="fr-FR" sz="3800" i="1" dirty="0" smtClean="0"/>
              <a:t> Travail en couple (complicité et complémentarité)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5401" y="5011387"/>
            <a:ext cx="1725803" cy="106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38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17500"/>
            <a:ext cx="11572125" cy="946317"/>
          </a:xfrm>
        </p:spPr>
        <p:txBody>
          <a:bodyPr>
            <a:noAutofit/>
          </a:bodyPr>
          <a:lstStyle/>
          <a:p>
            <a:r>
              <a:rPr lang="fr-FR" sz="4000" dirty="0" smtClean="0"/>
              <a:t>Des investissements hiérarchisés </a:t>
            </a:r>
            <a:endParaRPr lang="fr-FR" sz="40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61807" y="1469730"/>
            <a:ext cx="9310256" cy="410691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fr-FR" sz="12300" b="1" dirty="0" smtClean="0">
                <a:solidFill>
                  <a:schemeClr val="bg1"/>
                </a:solidFill>
              </a:rPr>
              <a:t>es d’investissements</a:t>
            </a:r>
          </a:p>
          <a:p>
            <a:pPr marL="0" indent="0">
              <a:buNone/>
            </a:pPr>
            <a:endParaRPr lang="fr-FR" dirty="0" smtClean="0"/>
          </a:p>
          <a:p>
            <a:pPr lvl="1">
              <a:lnSpc>
                <a:spcPct val="120000"/>
              </a:lnSpc>
            </a:pPr>
            <a:r>
              <a:rPr lang="fr-FR" sz="7400" i="1" dirty="0" smtClean="0"/>
              <a:t>L’Installation, investissements dans</a:t>
            </a:r>
            <a:r>
              <a:rPr lang="fr-FR" sz="7400" b="1" i="1" dirty="0">
                <a:solidFill>
                  <a:srgbClr val="C00000"/>
                </a:solidFill>
              </a:rPr>
              <a:t> </a:t>
            </a:r>
            <a:r>
              <a:rPr lang="fr-FR" sz="7400" i="1" dirty="0" smtClean="0"/>
              <a:t>l’</a:t>
            </a:r>
            <a:r>
              <a:rPr lang="fr-FR" sz="7400" b="1" i="1" dirty="0" smtClean="0">
                <a:solidFill>
                  <a:srgbClr val="C00000"/>
                </a:solidFill>
              </a:rPr>
              <a:t>outil de production</a:t>
            </a:r>
            <a:r>
              <a:rPr lang="fr-FR" sz="7400" i="1" dirty="0" smtClean="0">
                <a:solidFill>
                  <a:srgbClr val="C00000"/>
                </a:solidFill>
              </a:rPr>
              <a:t> 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fr-FR" sz="7400" i="1" dirty="0" smtClean="0"/>
              <a:t>(le cheptel, les clôtures et la remise en état du domaine)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fr-FR" sz="7400" i="1" dirty="0" smtClean="0"/>
          </a:p>
          <a:p>
            <a:pPr lvl="1">
              <a:lnSpc>
                <a:spcPct val="120000"/>
              </a:lnSpc>
            </a:pPr>
            <a:r>
              <a:rPr lang="fr-FR" sz="7400" i="1" dirty="0" smtClean="0"/>
              <a:t>Puis investissements pour diminuer la </a:t>
            </a:r>
            <a:r>
              <a:rPr lang="fr-FR" sz="7400" b="1" i="1" dirty="0" smtClean="0">
                <a:solidFill>
                  <a:srgbClr val="C00000"/>
                </a:solidFill>
              </a:rPr>
              <a:t>pénibilité de travail </a:t>
            </a:r>
            <a:r>
              <a:rPr lang="fr-FR" sz="7400" i="1" dirty="0" smtClean="0"/>
              <a:t>(bâtiment, caméra, …)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fr-FR" sz="7400" i="1" dirty="0" smtClean="0"/>
          </a:p>
          <a:p>
            <a:pPr lvl="1">
              <a:lnSpc>
                <a:spcPct val="120000"/>
              </a:lnSpc>
            </a:pPr>
            <a:r>
              <a:rPr lang="fr-FR" sz="7400" i="1" dirty="0" smtClean="0"/>
              <a:t>Enfin, investissements pour dégager du </a:t>
            </a:r>
            <a:r>
              <a:rPr lang="fr-FR" sz="7400" b="1" i="1" dirty="0" smtClean="0">
                <a:solidFill>
                  <a:srgbClr val="C00000"/>
                </a:solidFill>
              </a:rPr>
              <a:t>temps libre </a:t>
            </a:r>
            <a:r>
              <a:rPr lang="fr-FR" sz="7400" i="1" dirty="0" smtClean="0"/>
              <a:t>(DAC, pailleuse, emploi de MO saisonnière,….)</a:t>
            </a:r>
          </a:p>
          <a:p>
            <a:pPr lvl="1">
              <a:lnSpc>
                <a:spcPct val="220000"/>
              </a:lnSpc>
              <a:buFont typeface="Wingdings" panose="05000000000000000000" pitchFamily="2" charset="2"/>
              <a:buChar char="Ø"/>
            </a:pPr>
            <a:endParaRPr lang="fr-FR" sz="4600" i="1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49" y="4569602"/>
            <a:ext cx="1187532" cy="1696473"/>
          </a:xfrm>
          <a:prstGeom prst="rect">
            <a:avLst/>
          </a:prstGeom>
        </p:spPr>
      </p:pic>
      <p:sp>
        <p:nvSpPr>
          <p:cNvPr id="13" name="Flèche courbée vers la droite 12"/>
          <p:cNvSpPr/>
          <p:nvPr/>
        </p:nvSpPr>
        <p:spPr>
          <a:xfrm flipH="1">
            <a:off x="10268864" y="2336339"/>
            <a:ext cx="505349" cy="1045400"/>
          </a:xfrm>
          <a:prstGeom prst="curvedRightArrow">
            <a:avLst/>
          </a:prstGeom>
          <a:solidFill>
            <a:srgbClr val="B438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14" name="Flèche courbée vers la droite 13"/>
          <p:cNvSpPr/>
          <p:nvPr/>
        </p:nvSpPr>
        <p:spPr>
          <a:xfrm flipH="1">
            <a:off x="10268864" y="3523188"/>
            <a:ext cx="505349" cy="1045400"/>
          </a:xfrm>
          <a:prstGeom prst="curvedRightArrow">
            <a:avLst/>
          </a:prstGeom>
          <a:solidFill>
            <a:srgbClr val="B438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42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736" y="136525"/>
            <a:ext cx="11572125" cy="946317"/>
          </a:xfrm>
        </p:spPr>
        <p:txBody>
          <a:bodyPr>
            <a:noAutofit/>
          </a:bodyPr>
          <a:lstStyle/>
          <a:p>
            <a:r>
              <a:rPr lang="fr-FR" sz="4000" dirty="0"/>
              <a:t>Choix techniques sur le </a:t>
            </a:r>
            <a:r>
              <a:rPr lang="fr-FR" sz="4000" dirty="0" smtClean="0"/>
              <a:t>troupeau</a:t>
            </a:r>
            <a:endParaRPr lang="fr-FR" sz="40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9314" y="1311393"/>
            <a:ext cx="10901547" cy="476006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16000" b="1" dirty="0" smtClean="0">
                <a:solidFill>
                  <a:schemeClr val="bg1"/>
                </a:solidFill>
              </a:rPr>
              <a:t>Choix techniques sur le troupeau</a:t>
            </a:r>
          </a:p>
          <a:p>
            <a:pPr marL="0" indent="0">
              <a:buNone/>
            </a:pPr>
            <a:endParaRPr lang="fr-FR" sz="1600" dirty="0" smtClean="0"/>
          </a:p>
          <a:p>
            <a:pPr lvl="1">
              <a:lnSpc>
                <a:spcPct val="120000"/>
              </a:lnSpc>
            </a:pPr>
            <a:r>
              <a:rPr lang="fr-FR" altLang="fr-FR" sz="9600" i="1" dirty="0" smtClean="0"/>
              <a:t>100</a:t>
            </a:r>
            <a:r>
              <a:rPr lang="fr-FR" altLang="fr-FR" sz="9600" i="1" dirty="0"/>
              <a:t>% des brebis sont épongées pour les luttes d’automne afin </a:t>
            </a:r>
            <a:r>
              <a:rPr lang="fr-FR" altLang="fr-FR" sz="9600" i="1" dirty="0" smtClean="0"/>
              <a:t>de :</a:t>
            </a:r>
            <a:endParaRPr lang="fr-FR" altLang="fr-FR" sz="9600" i="1" dirty="0"/>
          </a:p>
          <a:p>
            <a:pPr lvl="3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altLang="fr-FR" sz="9400" i="1" dirty="0" smtClean="0"/>
              <a:t>  planifier les mises bas et faciliter la surveillance</a:t>
            </a:r>
          </a:p>
          <a:p>
            <a:pPr lvl="3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altLang="fr-FR" sz="9400" i="1" dirty="0" smtClean="0"/>
              <a:t>  optimiser l’utilisation du bâtiment</a:t>
            </a:r>
          </a:p>
          <a:p>
            <a:pPr lvl="3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fr-FR" sz="3200" i="1" dirty="0" smtClean="0"/>
          </a:p>
          <a:p>
            <a:pPr lvl="1">
              <a:lnSpc>
                <a:spcPct val="120000"/>
              </a:lnSpc>
            </a:pPr>
            <a:r>
              <a:rPr lang="fr-FR" sz="9600" i="1" dirty="0" smtClean="0"/>
              <a:t>Un lot d’une soixantaine de brebis met bas en novembre pour</a:t>
            </a:r>
          </a:p>
          <a:p>
            <a:pPr lvl="3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altLang="fr-FR" sz="9400" i="1" dirty="0" smtClean="0"/>
              <a:t>  vendre quelques agneaux à Pâques pour satisfaire les débouchés</a:t>
            </a:r>
            <a:endParaRPr lang="fr-FR" altLang="fr-FR" sz="9400" i="1" dirty="0"/>
          </a:p>
          <a:p>
            <a:pPr lvl="3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altLang="fr-FR" sz="9400" i="1" dirty="0" smtClean="0"/>
              <a:t>  « rattraper » quelques brebis vides du printemps</a:t>
            </a:r>
          </a:p>
          <a:p>
            <a:pPr lvl="3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fr-FR" altLang="fr-FR" sz="3200" i="1" dirty="0"/>
          </a:p>
          <a:p>
            <a:pPr lvl="1">
              <a:lnSpc>
                <a:spcPct val="120000"/>
              </a:lnSpc>
            </a:pPr>
            <a:r>
              <a:rPr lang="fr-FR" sz="9600" i="1" dirty="0" smtClean="0"/>
              <a:t>Complémentation ou non des brebis en fonction de la pousse de l’herbe mais complémentation systématique des agneaux avec finition en bergerie, lorsqu’ils atteignent 30 kg</a:t>
            </a:r>
          </a:p>
          <a:p>
            <a:pPr lvl="1">
              <a:lnSpc>
                <a:spcPct val="220000"/>
              </a:lnSpc>
              <a:buFont typeface="Wingdings" panose="05000000000000000000" pitchFamily="2" charset="2"/>
              <a:buChar char="Ø"/>
            </a:pPr>
            <a:endParaRPr lang="fr-FR" sz="4600" i="1" dirty="0"/>
          </a:p>
        </p:txBody>
      </p:sp>
    </p:spTree>
    <p:extLst>
      <p:ext uri="{BB962C8B-B14F-4D97-AF65-F5344CB8AC3E}">
        <p14:creationId xmlns:p14="http://schemas.microsoft.com/office/powerpoint/2010/main" val="19755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407" y="5022647"/>
            <a:ext cx="1424905" cy="119854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397" y="317749"/>
            <a:ext cx="11572125" cy="946317"/>
          </a:xfrm>
        </p:spPr>
        <p:txBody>
          <a:bodyPr>
            <a:noAutofit/>
          </a:bodyPr>
          <a:lstStyle/>
          <a:p>
            <a:r>
              <a:rPr lang="fr-FR" sz="3800" dirty="0"/>
              <a:t>Choix techniques sur le système fourrager</a:t>
            </a:r>
            <a:r>
              <a:rPr lang="fr-FR" sz="9600" dirty="0">
                <a:solidFill>
                  <a:srgbClr val="C00000"/>
                </a:solidFill>
              </a:rPr>
              <a:t/>
            </a:r>
            <a:br>
              <a:rPr lang="fr-FR" sz="9600" dirty="0">
                <a:solidFill>
                  <a:srgbClr val="C00000"/>
                </a:solidFill>
              </a:rPr>
            </a:br>
            <a:endParaRPr lang="fr-FR" sz="32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1910" y="1854496"/>
            <a:ext cx="10901547" cy="424942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fr-FR" sz="1600" dirty="0" smtClean="0"/>
          </a:p>
          <a:p>
            <a:pPr lvl="1">
              <a:lnSpc>
                <a:spcPct val="120000"/>
              </a:lnSpc>
            </a:pPr>
            <a:r>
              <a:rPr lang="fr-FR" sz="9600" i="1" dirty="0" smtClean="0">
                <a:latin typeface="Calibri" panose="020F0502020204030204" pitchFamily="34" charset="0"/>
              </a:rPr>
              <a:t>Pas ou peu de céréales (pour refaire des prairies) et/ou colza fourrager de printemps (pour finir des agneaux)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fr-FR" sz="4800" i="1" dirty="0" smtClean="0">
              <a:latin typeface="Calibri" panose="020F050202020403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fr-FR" sz="9600" i="1" dirty="0" smtClean="0"/>
              <a:t>Pâturage </a:t>
            </a:r>
            <a:r>
              <a:rPr lang="fr-FR" sz="9600" i="1" dirty="0"/>
              <a:t>hivernal des brebis </a:t>
            </a:r>
            <a:endParaRPr lang="fr-FR" sz="9600" i="1" dirty="0" smtClean="0">
              <a:latin typeface="Calibri" panose="020F050202020403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fr-FR" sz="4800" i="1" dirty="0" smtClean="0"/>
          </a:p>
          <a:p>
            <a:pPr lvl="1">
              <a:lnSpc>
                <a:spcPct val="120000"/>
              </a:lnSpc>
            </a:pPr>
            <a:r>
              <a:rPr lang="fr-FR" sz="9600" i="1" dirty="0" smtClean="0"/>
              <a:t>La lutte, la fin de gestation et la lactation sont faites à l’herbe (</a:t>
            </a:r>
            <a:r>
              <a:rPr lang="fr-FR" sz="9600" i="1" dirty="0"/>
              <a:t>s</a:t>
            </a:r>
            <a:r>
              <a:rPr lang="fr-FR" sz="9600" i="1" dirty="0" smtClean="0"/>
              <a:t>éjour de 8 à 10 j des brebis en bergerie pour la mise bas)</a:t>
            </a:r>
          </a:p>
        </p:txBody>
      </p:sp>
    </p:spTree>
    <p:extLst>
      <p:ext uri="{BB962C8B-B14F-4D97-AF65-F5344CB8AC3E}">
        <p14:creationId xmlns:p14="http://schemas.microsoft.com/office/powerpoint/2010/main" val="26790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422273"/>
              </p:ext>
            </p:extLst>
          </p:nvPr>
        </p:nvGraphicFramePr>
        <p:xfrm>
          <a:off x="284747" y="1930778"/>
          <a:ext cx="5640386" cy="3967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5864565" y="2216528"/>
            <a:ext cx="4691969" cy="3385542"/>
          </a:xfrm>
          <a:prstGeom prst="rect">
            <a:avLst/>
          </a:prstGeom>
          <a:noFill/>
          <a:ln w="476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C00000"/>
                </a:solidFill>
              </a:rPr>
              <a:t>Les </a:t>
            </a:r>
            <a:r>
              <a:rPr lang="fr-FR" sz="4000" dirty="0">
                <a:solidFill>
                  <a:srgbClr val="C00000"/>
                </a:solidFill>
              </a:rPr>
              <a:t>atouts du GAEC </a:t>
            </a:r>
            <a:endParaRPr lang="fr-FR" sz="4000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12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800" dirty="0" smtClean="0"/>
              <a:t> La structure de l’exploitation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800" dirty="0" smtClean="0"/>
              <a:t> Les choix d’investissements choix stratégiques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800" dirty="0" smtClean="0"/>
              <a:t> Les </a:t>
            </a:r>
            <a:r>
              <a:rPr lang="fr-FR" sz="2800" dirty="0"/>
              <a:t>options techniques </a:t>
            </a:r>
            <a:endParaRPr lang="fr-FR" dirty="0"/>
          </a:p>
          <a:p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421122"/>
            <a:ext cx="11572125" cy="946317"/>
          </a:xfrm>
        </p:spPr>
        <p:txBody>
          <a:bodyPr>
            <a:normAutofit fontScale="90000"/>
          </a:bodyPr>
          <a:lstStyle/>
          <a:p>
            <a:r>
              <a:rPr lang="fr-FR" dirty="0"/>
              <a:t>Face aux aléas </a:t>
            </a:r>
            <a:r>
              <a:rPr lang="fr-FR" sz="3600" dirty="0" smtClean="0"/>
              <a:t>: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 smtClean="0"/>
              <a:t>«  </a:t>
            </a:r>
            <a:r>
              <a:rPr lang="fr-FR" sz="3600" dirty="0"/>
              <a:t>ni tout herbe, ni tout </a:t>
            </a:r>
            <a:r>
              <a:rPr lang="fr-FR" sz="3600" dirty="0" smtClean="0"/>
              <a:t>bergerie »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26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408</Words>
  <Application>Microsoft Office PowerPoint</Application>
  <PresentationFormat>Grand écran</PresentationFormat>
  <Paragraphs>77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Neo Sans Pro</vt:lpstr>
      <vt:lpstr>Wingdings</vt:lpstr>
      <vt:lpstr>Thème Office</vt:lpstr>
      <vt:lpstr>Etre « Résilient » en élevage ovin  Les éleveurs témoignent</vt:lpstr>
      <vt:lpstr>GAEC de la Chapilière: exploitation spécialisée  ovine en zone herbagère</vt:lpstr>
      <vt:lpstr>Un contexte favorable lors de l’installation</vt:lpstr>
      <vt:lpstr>De l’horticulture au mouton</vt:lpstr>
      <vt:lpstr>Des investissements hiérarchisés </vt:lpstr>
      <vt:lpstr>Choix techniques sur le troupeau</vt:lpstr>
      <vt:lpstr>Choix techniques sur le système fourrager </vt:lpstr>
      <vt:lpstr>Face aux aléas : «  ni tout herbe, ni tout bergerie »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Dorchies Helene</dc:creator>
  <cp:lastModifiedBy>gS</cp:lastModifiedBy>
  <cp:revision>95</cp:revision>
  <dcterms:created xsi:type="dcterms:W3CDTF">2017-08-03T09:03:42Z</dcterms:created>
  <dcterms:modified xsi:type="dcterms:W3CDTF">2017-09-29T07:21:38Z</dcterms:modified>
</cp:coreProperties>
</file>