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73" r:id="rId2"/>
    <p:sldId id="257" r:id="rId3"/>
    <p:sldId id="274" r:id="rId4"/>
    <p:sldId id="275" r:id="rId5"/>
    <p:sldId id="276" r:id="rId6"/>
    <p:sldId id="278" r:id="rId7"/>
    <p:sldId id="279" r:id="rId8"/>
    <p:sldId id="280" r:id="rId9"/>
    <p:sldId id="281" r:id="rId10"/>
    <p:sldId id="282" r:id="rId11"/>
    <p:sldId id="283" r:id="rId12"/>
    <p:sldId id="284" r:id="rId13"/>
    <p:sldId id="287" r:id="rId14"/>
    <p:sldId id="28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ext uri="{19B8F6BF-5375-455C-9EA6-DF929625EA0E}">
        <p15:presenceInfo xmlns:p15="http://schemas.microsoft.com/office/powerpoint/2012/main" userId="S-1-5-21-515967899-1390067357-725345543-1173" providerId="AD"/>
      </p:ext>
    </p:extLst>
  </p:cmAuthor>
  <p:cmAuthor id="2" name="Sagot Laurence" initials="SL" lastIdx="1" clrIdx="1">
    <p:extLst>
      <p:ext uri="{19B8F6BF-5375-455C-9EA6-DF929625EA0E}">
        <p15:presenceInfo xmlns:p15="http://schemas.microsoft.com/office/powerpoint/2012/main" userId="S-1-5-21-850346796-4076439462-2252230949-2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215" autoAdjust="0"/>
  </p:normalViewPr>
  <p:slideViewPr>
    <p:cSldViewPr snapToGrid="0">
      <p:cViewPr varScale="1">
        <p:scale>
          <a:sx n="69" d="100"/>
          <a:sy n="69" d="100"/>
        </p:scale>
        <p:origin x="1186"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06/12/2018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10 % des agneaux sont faibles à très faibles</a:t>
            </a:r>
            <a:r>
              <a:rPr lang="fr-FR" baseline="0" dirty="0" smtClean="0"/>
              <a:t> dans les 5 minutes qui suivent la naissance lorsque les brebis sont sous alimentées en fin de gestation contre 4 % lorsque l’alimentation est suffisante. </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10</a:t>
            </a:fld>
            <a:endParaRPr lang="fr-FR"/>
          </a:p>
        </p:txBody>
      </p:sp>
    </p:spTree>
    <p:extLst>
      <p:ext uri="{BB962C8B-B14F-4D97-AF65-F5344CB8AC3E}">
        <p14:creationId xmlns:p14="http://schemas.microsoft.com/office/powerpoint/2010/main" val="161334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Deux heures après leur naissance, 90 % des agneaux dont la mère a été correctement alimentée</a:t>
            </a:r>
            <a:r>
              <a:rPr lang="fr-FR" baseline="0" dirty="0" smtClean="0"/>
              <a:t> en fin de gestation ont tété tout seul contre seulement 62 % lorsque les mères ont été sous alimentées, soit un écart de 28 %.</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11</a:t>
            </a:fld>
            <a:endParaRPr lang="fr-FR"/>
          </a:p>
        </p:txBody>
      </p:sp>
    </p:spTree>
    <p:extLst>
      <p:ext uri="{BB962C8B-B14F-4D97-AF65-F5344CB8AC3E}">
        <p14:creationId xmlns:p14="http://schemas.microsoft.com/office/powerpoint/2010/main" val="2965828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Deux heures après leur naissance, aucun des agneaux dont la mère a été correctement alimentée</a:t>
            </a:r>
            <a:r>
              <a:rPr lang="fr-FR" baseline="0" dirty="0" smtClean="0"/>
              <a:t> en fin de gestation ont nécessité une aide majeure de l’homme pour les faire téter plus d’une fois contre 19 % lorsque les mères ont été sous alimentées, soit un écart de 19 %.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12</a:t>
            </a:fld>
            <a:endParaRPr lang="fr-FR"/>
          </a:p>
        </p:txBody>
      </p:sp>
    </p:spTree>
    <p:extLst>
      <p:ext uri="{BB962C8B-B14F-4D97-AF65-F5344CB8AC3E}">
        <p14:creationId xmlns:p14="http://schemas.microsoft.com/office/powerpoint/2010/main" val="325431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13</a:t>
            </a:fld>
            <a:endParaRPr lang="fr-FR"/>
          </a:p>
        </p:txBody>
      </p:sp>
    </p:spTree>
    <p:extLst>
      <p:ext uri="{BB962C8B-B14F-4D97-AF65-F5344CB8AC3E}">
        <p14:creationId xmlns:p14="http://schemas.microsoft.com/office/powerpoint/2010/main" val="348329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 nouveaux essais sont programmés</a:t>
            </a:r>
            <a:r>
              <a:rPr lang="fr-FR" baseline="0" dirty="0" smtClean="0"/>
              <a:t> en 2018/19 afin de conforter ces premières tendances.</a:t>
            </a:r>
            <a:endParaRPr lang="fr-FR" dirty="0"/>
          </a:p>
        </p:txBody>
      </p:sp>
      <p:sp>
        <p:nvSpPr>
          <p:cNvPr id="4" name="Espace réservé du numéro de diapositive 3"/>
          <p:cNvSpPr>
            <a:spLocks noGrp="1"/>
          </p:cNvSpPr>
          <p:nvPr>
            <p:ph type="sldNum" sz="quarter" idx="10"/>
          </p:nvPr>
        </p:nvSpPr>
        <p:spPr/>
        <p:txBody>
          <a:bodyPr/>
          <a:lstStyle/>
          <a:p>
            <a:fld id="{03BFC2D8-58FD-4BC9-9793-AB56A6006AFA}" type="slidenum">
              <a:rPr lang="fr-FR" smtClean="0"/>
              <a:pPr/>
              <a:t>14</a:t>
            </a:fld>
            <a:endParaRPr lang="fr-FR"/>
          </a:p>
        </p:txBody>
      </p:sp>
    </p:spTree>
    <p:extLst>
      <p:ext uri="{BB962C8B-B14F-4D97-AF65-F5344CB8AC3E}">
        <p14:creationId xmlns:p14="http://schemas.microsoft.com/office/powerpoint/2010/main" val="35770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 essai est le premier de ce type conduit en France. Il a été réalisé dans le cadre d’un projet financé par </a:t>
            </a:r>
            <a:r>
              <a:rPr lang="fr-FR" dirty="0" err="1" smtClean="0"/>
              <a:t>FranceAgriMer</a:t>
            </a:r>
            <a:r>
              <a:rPr lang="fr-FR" dirty="0" smtClean="0"/>
              <a:t> (</a:t>
            </a:r>
            <a:r>
              <a:rPr lang="fr-FR" dirty="0" err="1" smtClean="0"/>
              <a:t>Fedatest</a:t>
            </a:r>
            <a:r>
              <a:rPr lang="fr-FR" dirty="0" smtClean="0"/>
              <a:t>/Institut de l’Elevage).</a:t>
            </a:r>
          </a:p>
          <a:p>
            <a:r>
              <a:rPr lang="fr-FR" dirty="0" smtClean="0"/>
              <a:t>Ces premiers résultats demandent</a:t>
            </a:r>
            <a:r>
              <a:rPr lang="fr-FR" baseline="0" dirty="0" smtClean="0"/>
              <a:t> à être confirmés par d’autres essais. </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3</a:t>
            </a:fld>
            <a:endParaRPr lang="fr-FR"/>
          </a:p>
        </p:txBody>
      </p:sp>
    </p:spTree>
    <p:extLst>
      <p:ext uri="{BB962C8B-B14F-4D97-AF65-F5344CB8AC3E}">
        <p14:creationId xmlns:p14="http://schemas.microsoft.com/office/powerpoint/2010/main" val="203256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L’objectif était de</a:t>
            </a:r>
            <a:r>
              <a:rPr lang="fr-FR" baseline="0" dirty="0" smtClean="0"/>
              <a:t> comparer la vigueur des agneaux à la naissance de deux lots de brebis avec une taille de portée de deux agneaux :</a:t>
            </a:r>
          </a:p>
          <a:p>
            <a:pPr marL="171450" indent="-171450">
              <a:buFontTx/>
              <a:buChar char="-"/>
            </a:pPr>
            <a:r>
              <a:rPr lang="fr-FR" baseline="0" dirty="0" smtClean="0"/>
              <a:t>1 lot témoin de 21 brebis dont la ration dans les six dernières semaines de gestation couvre </a:t>
            </a:r>
            <a:r>
              <a:rPr lang="fr-FR" sz="4000" b="1" baseline="0" dirty="0" smtClean="0"/>
              <a:t>100 % </a:t>
            </a:r>
            <a:r>
              <a:rPr lang="fr-FR" baseline="0" dirty="0" smtClean="0"/>
              <a:t>de leurs besoins (tables INRA)</a:t>
            </a:r>
          </a:p>
          <a:p>
            <a:pPr marL="171450" indent="-171450">
              <a:buFontTx/>
              <a:buChar char="-"/>
            </a:pPr>
            <a:r>
              <a:rPr lang="fr-FR" baseline="0" dirty="0" smtClean="0"/>
              <a:t>1 lot « essai » de 21 brebis dont la ration dans les six dernières semaines de gestation couvre </a:t>
            </a:r>
            <a:r>
              <a:rPr lang="fr-FR" sz="1400" b="1" baseline="0" dirty="0" smtClean="0"/>
              <a:t>80 % </a:t>
            </a:r>
            <a:r>
              <a:rPr lang="fr-FR" baseline="0" dirty="0" smtClean="0"/>
              <a:t>de leurs besoins (tables INRA)</a:t>
            </a:r>
          </a:p>
          <a:p>
            <a:pPr marL="171450" indent="-171450">
              <a:buFontTx/>
              <a:buChar char="-"/>
            </a:pPr>
            <a:endParaRPr lang="fr-FR" baseline="0" dirty="0" smtClean="0"/>
          </a:p>
          <a:p>
            <a:pPr marL="0" indent="0">
              <a:buFontTx/>
              <a:buNone/>
            </a:pPr>
            <a:endParaRPr lang="fr-FR" baseline="0" dirty="0" smtClean="0"/>
          </a:p>
          <a:p>
            <a:pPr marL="0" indent="0">
              <a:buFontTx/>
              <a:buNone/>
            </a:pPr>
            <a:r>
              <a:rPr lang="fr-FR" baseline="0" dirty="0" smtClean="0"/>
              <a:t>Les brebis étaient des F1 : Ile de France x Romanov et Romane</a:t>
            </a:r>
          </a:p>
          <a:p>
            <a:pPr marL="0" indent="0">
              <a:buFontTx/>
              <a:buNone/>
            </a:pPr>
            <a:endParaRPr lang="fr-FR" baseline="0" dirty="0" smtClean="0"/>
          </a:p>
          <a:p>
            <a:r>
              <a:rPr lang="fr-FR" dirty="0" smtClean="0"/>
              <a:t>Sur les</a:t>
            </a:r>
            <a:r>
              <a:rPr lang="fr-FR" baseline="0" dirty="0" smtClean="0"/>
              <a:t> 21 brebis par lot, seulement 11 et 15 ont mis bas de deux agneaux. Les triplés et quadruplés ont été enlevés des résultats. </a:t>
            </a:r>
          </a:p>
          <a:p>
            <a:endParaRPr lang="fr-FR" baseline="0" dirty="0" smtClean="0"/>
          </a:p>
          <a:p>
            <a:r>
              <a:rPr lang="fr-FR" baseline="0" dirty="0" smtClean="0"/>
              <a:t>Au total dans cette étude, </a:t>
            </a:r>
          </a:p>
          <a:p>
            <a:pPr marL="171450" indent="-171450">
              <a:buFontTx/>
              <a:buChar char="-"/>
            </a:pPr>
            <a:r>
              <a:rPr lang="fr-FR" baseline="0" dirty="0" smtClean="0"/>
              <a:t>22 agneaux ont été observés dans le lot de brebis sous alimentées</a:t>
            </a:r>
          </a:p>
          <a:p>
            <a:pPr marL="171450" indent="-171450">
              <a:buFontTx/>
              <a:buChar char="-"/>
            </a:pPr>
            <a:r>
              <a:rPr lang="fr-FR" baseline="0" dirty="0" smtClean="0"/>
              <a:t>29 agneaux ont été observés dans le lot de brebis correctement alimentées</a:t>
            </a:r>
            <a:endParaRPr lang="fr-FR" dirty="0" smtClean="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4</a:t>
            </a:fld>
            <a:endParaRPr lang="fr-FR"/>
          </a:p>
        </p:txBody>
      </p:sp>
    </p:spTree>
    <p:extLst>
      <p:ext uri="{BB962C8B-B14F-4D97-AF65-F5344CB8AC3E}">
        <p14:creationId xmlns:p14="http://schemas.microsoft.com/office/powerpoint/2010/main" val="300860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Facilité de naissance, grille avec</a:t>
            </a:r>
            <a:r>
              <a:rPr lang="fr-FR" b="1" baseline="0" dirty="0" smtClean="0"/>
              <a:t> 5 classes :</a:t>
            </a:r>
          </a:p>
          <a:p>
            <a:pPr marL="685800" lvl="1" indent="-228600">
              <a:buFont typeface="Arial" panose="020B0604020202020204" pitchFamily="34" charset="0"/>
              <a:buChar char="•"/>
            </a:pPr>
            <a:r>
              <a:rPr lang="fr-FR" baseline="0" dirty="0" smtClean="0"/>
              <a:t>0 = Pas vu ou sans aide</a:t>
            </a:r>
          </a:p>
          <a:p>
            <a:pPr marL="685800" lvl="1" indent="-228600">
              <a:buFont typeface="Arial" panose="020B0604020202020204" pitchFamily="34" charset="0"/>
              <a:buChar char="•"/>
            </a:pPr>
            <a:r>
              <a:rPr lang="fr-FR" baseline="0" dirty="0" smtClean="0"/>
              <a:t>1 = Intervention sans correction de la position</a:t>
            </a:r>
          </a:p>
          <a:p>
            <a:pPr marL="685800" lvl="1" indent="-228600">
              <a:buFont typeface="Arial" panose="020B0604020202020204" pitchFamily="34" charset="0"/>
              <a:buChar char="•"/>
            </a:pPr>
            <a:r>
              <a:rPr lang="fr-FR" baseline="0" dirty="0" smtClean="0"/>
              <a:t>2 = Aide mineure, position corrigée, peu d’efforts</a:t>
            </a:r>
          </a:p>
          <a:p>
            <a:pPr marL="685800" lvl="1" indent="-228600">
              <a:buFont typeface="Arial" panose="020B0604020202020204" pitchFamily="34" charset="0"/>
              <a:buChar char="•"/>
            </a:pPr>
            <a:r>
              <a:rPr lang="fr-FR" baseline="0" dirty="0" smtClean="0"/>
              <a:t>3 = Aide indispensable, agneaux coincés, efforts conséquents</a:t>
            </a:r>
          </a:p>
          <a:p>
            <a:pPr marL="685800" lvl="1" indent="-228600">
              <a:buFont typeface="Arial" panose="020B0604020202020204" pitchFamily="34" charset="0"/>
              <a:buChar char="•"/>
            </a:pPr>
            <a:r>
              <a:rPr lang="fr-FR" baseline="0" dirty="0" smtClean="0"/>
              <a:t>4 = conséquence majeure pour la brebis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1"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baseline="0" dirty="0" smtClean="0"/>
              <a:t>La couleur de l’agneau à la naissance </a:t>
            </a:r>
            <a:r>
              <a:rPr lang="fr-FR" b="0" baseline="0" dirty="0" smtClean="0"/>
              <a:t>a été notée, les agneaux marrons présentant souvent des problèmes de vigueur. Cette couleur marron serait en effet le signe d’une souffrance à l’agnelage et l’agneau est recouvert de son méconium.</a:t>
            </a:r>
            <a:endParaRPr lang="fr-FR" b="1" baseline="0" dirty="0" smtClean="0"/>
          </a:p>
          <a:p>
            <a:pPr marL="457200" lvl="1" indent="0">
              <a:buFont typeface="Arial" panose="020B0604020202020204" pitchFamily="34" charset="0"/>
              <a:buNone/>
            </a:pPr>
            <a:endParaRPr lang="fr-FR" baseline="0" dirty="0" smtClean="0"/>
          </a:p>
          <a:p>
            <a:pPr marL="457200" lvl="1" indent="0">
              <a:buFont typeface="Arial" panose="020B0604020202020204" pitchFamily="34" charset="0"/>
              <a:buNone/>
            </a:pPr>
            <a:endParaRPr lang="fr-FR" baseline="0" dirty="0"/>
          </a:p>
          <a:p>
            <a:pPr marL="0" lvl="0" indent="0">
              <a:buFont typeface="Arial" panose="020B0604020202020204" pitchFamily="34" charset="0"/>
              <a:buNone/>
            </a:pPr>
            <a:r>
              <a:rPr lang="fr-FR" b="1" baseline="0" dirty="0" smtClean="0"/>
              <a:t>Activité de l’agneau, grille avec 3 classes :</a:t>
            </a:r>
          </a:p>
          <a:p>
            <a:pPr marL="628650" lvl="1" indent="-171450">
              <a:buFont typeface="Arial" panose="020B0604020202020204" pitchFamily="34" charset="0"/>
              <a:buChar char="•"/>
            </a:pPr>
            <a:r>
              <a:rPr lang="fr-FR" baseline="0" dirty="0" smtClean="0"/>
              <a:t>1 = extrêmement vigoureux, debout ou essaie de se lever, au moins sur les genoux</a:t>
            </a:r>
          </a:p>
          <a:p>
            <a:pPr marL="628650" lvl="1" indent="-171450">
              <a:buFont typeface="Arial" panose="020B0604020202020204" pitchFamily="34" charset="0"/>
              <a:buChar char="•"/>
            </a:pPr>
            <a:r>
              <a:rPr lang="fr-FR" baseline="0" dirty="0" smtClean="0"/>
              <a:t>2 = Actif, genoux repliés et/ou soulève sa poitrine</a:t>
            </a:r>
          </a:p>
          <a:p>
            <a:pPr marL="628650" lvl="1" indent="-171450">
              <a:buFont typeface="Arial" panose="020B0604020202020204" pitchFamily="34" charset="0"/>
              <a:buChar char="•"/>
            </a:pPr>
            <a:r>
              <a:rPr lang="fr-FR" baseline="0" dirty="0" smtClean="0"/>
              <a:t>3 = faible et très faible, soulève sa tête, reste couché, ou n’a pas soulevé sa tête, pas de </a:t>
            </a:r>
            <a:r>
              <a:rPr lang="fr-FR" baseline="0" dirty="0" err="1" smtClean="0"/>
              <a:t>mouvementLa</a:t>
            </a:r>
            <a:r>
              <a:rPr lang="fr-FR" baseline="0" dirty="0" smtClean="0"/>
              <a:t> </a:t>
            </a:r>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5</a:t>
            </a:fld>
            <a:endParaRPr lang="fr-FR"/>
          </a:p>
        </p:txBody>
      </p:sp>
    </p:spTree>
    <p:extLst>
      <p:ext uri="{BB962C8B-B14F-4D97-AF65-F5344CB8AC3E}">
        <p14:creationId xmlns:p14="http://schemas.microsoft.com/office/powerpoint/2010/main" val="281474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la facilité de naissance</a:t>
            </a:r>
            <a:r>
              <a:rPr lang="fr-FR" baseline="0" dirty="0" smtClean="0"/>
              <a:t> :</a:t>
            </a:r>
            <a:endParaRPr lang="fr-FR" dirty="0" smtClean="0"/>
          </a:p>
          <a:p>
            <a:pPr marL="171450" indent="-171450">
              <a:buFontTx/>
              <a:buChar char="-"/>
            </a:pPr>
            <a:r>
              <a:rPr lang="fr-FR" dirty="0" smtClean="0"/>
              <a:t>La</a:t>
            </a:r>
            <a:r>
              <a:rPr lang="fr-FR" baseline="0" dirty="0" smtClean="0"/>
              <a:t> proportion de brebis qui a mis bas sans aucune aide est supérieure de 14 % dans le lot de brebis correctement alimentées</a:t>
            </a:r>
          </a:p>
          <a:p>
            <a:pPr marL="171450" indent="-171450">
              <a:buFontTx/>
              <a:buChar char="-"/>
            </a:pPr>
            <a:r>
              <a:rPr lang="fr-FR" baseline="0" dirty="0" smtClean="0"/>
              <a:t>La proportion de brebis ayant eu une mise bas difficile et avec l’intervention de l’homme est supérieure de 9 % dans le lot de brebis sous alimentées</a:t>
            </a:r>
            <a:endParaRPr lang="fr-FR" dirty="0"/>
          </a:p>
        </p:txBody>
      </p:sp>
      <p:sp>
        <p:nvSpPr>
          <p:cNvPr id="4" name="Espace réservé du numéro de diapositive 3"/>
          <p:cNvSpPr>
            <a:spLocks noGrp="1"/>
          </p:cNvSpPr>
          <p:nvPr>
            <p:ph type="sldNum" sz="quarter" idx="10"/>
          </p:nvPr>
        </p:nvSpPr>
        <p:spPr/>
        <p:txBody>
          <a:bodyPr/>
          <a:lstStyle/>
          <a:p>
            <a:fld id="{03BFC2D8-58FD-4BC9-9793-AB56A6006AFA}" type="slidenum">
              <a:rPr lang="fr-FR" smtClean="0"/>
              <a:pPr/>
              <a:t>6</a:t>
            </a:fld>
            <a:endParaRPr lang="fr-FR"/>
          </a:p>
        </p:txBody>
      </p:sp>
    </p:spTree>
    <p:extLst>
      <p:ext uri="{BB962C8B-B14F-4D97-AF65-F5344CB8AC3E}">
        <p14:creationId xmlns:p14="http://schemas.microsoft.com/office/powerpoint/2010/main" val="319881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MARRON  : UN SIGNE DE SOUFFRANCE FŒTALE (contrairement aux agneaux nés propres et jaunes)</a:t>
            </a:r>
          </a:p>
          <a:p>
            <a:r>
              <a:rPr lang="fr-FR" dirty="0" smtClean="0"/>
              <a:t>La proportion</a:t>
            </a:r>
            <a:r>
              <a:rPr lang="fr-FR" baseline="0" dirty="0" smtClean="0"/>
              <a:t> des agneaux nés marrons est supérieure de 16 % dans le lot de brebis sous alimentées</a:t>
            </a:r>
          </a:p>
          <a:p>
            <a:r>
              <a:rPr lang="fr-FR" baseline="0" dirty="0" smtClean="0"/>
              <a:t>Les observations confirment que ces agneaux sont moins vigoureux que les autres</a:t>
            </a:r>
          </a:p>
          <a:p>
            <a:r>
              <a:rPr lang="fr-FR" baseline="0" dirty="0" smtClean="0"/>
              <a:t>Ces tendances restent à confirmer sur de plus grands effectifs</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7</a:t>
            </a:fld>
            <a:endParaRPr lang="fr-FR"/>
          </a:p>
        </p:txBody>
      </p:sp>
    </p:spTree>
    <p:extLst>
      <p:ext uri="{BB962C8B-B14F-4D97-AF65-F5344CB8AC3E}">
        <p14:creationId xmlns:p14="http://schemas.microsoft.com/office/powerpoint/2010/main" val="315041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Entre les deux modalités d’alimentation en fin de gestation, l’écart entre les poids de naissance des agneaux est de 690</a:t>
            </a:r>
            <a:r>
              <a:rPr lang="fr-FR" baseline="0" dirty="0" smtClean="0"/>
              <a:t> g par agneau, ce qui est très élevé.</a:t>
            </a:r>
            <a:endParaRPr lang="fr-FR" dirty="0"/>
          </a:p>
        </p:txBody>
      </p:sp>
      <p:sp>
        <p:nvSpPr>
          <p:cNvPr id="4" name="Espace réservé du numéro de diapositive 3"/>
          <p:cNvSpPr>
            <a:spLocks noGrp="1"/>
          </p:cNvSpPr>
          <p:nvPr>
            <p:ph type="sldNum" sz="quarter" idx="10"/>
          </p:nvPr>
        </p:nvSpPr>
        <p:spPr/>
        <p:txBody>
          <a:bodyPr/>
          <a:lstStyle/>
          <a:p>
            <a:fld id="{03BFC2D8-58FD-4BC9-9793-AB56A6006AFA}" type="slidenum">
              <a:rPr lang="fr-FR" smtClean="0"/>
              <a:pPr/>
              <a:t>8</a:t>
            </a:fld>
            <a:endParaRPr lang="fr-FR"/>
          </a:p>
        </p:txBody>
      </p:sp>
    </p:spTree>
    <p:extLst>
      <p:ext uri="{BB962C8B-B14F-4D97-AF65-F5344CB8AC3E}">
        <p14:creationId xmlns:p14="http://schemas.microsoft.com/office/powerpoint/2010/main" val="15310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proportion d’agneaux très vigoureux dans les 5 minutes qui suivent la naissance est supérieure de 48</a:t>
            </a:r>
            <a:r>
              <a:rPr lang="fr-FR" baseline="0" dirty="0" smtClean="0"/>
              <a:t> % lorsque les mères sont correctement alimentées en fin de gestation contre seulement 19 % lorsqu’elles sont sous alimentées, soit un écart de 29 %.</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9</a:t>
            </a:fld>
            <a:endParaRPr lang="fr-FR"/>
          </a:p>
        </p:txBody>
      </p:sp>
    </p:spTree>
    <p:extLst>
      <p:ext uri="{BB962C8B-B14F-4D97-AF65-F5344CB8AC3E}">
        <p14:creationId xmlns:p14="http://schemas.microsoft.com/office/powerpoint/2010/main" val="36162691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16990"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ZoneTexte 2"/>
          <p:cNvSpPr txBox="1">
            <a:spLocks noChangeArrowheads="1"/>
          </p:cNvSpPr>
          <p:nvPr userDrawn="1"/>
        </p:nvSpPr>
        <p:spPr bwMode="auto">
          <a:xfrm rot="16200000" flipH="1">
            <a:off x="-838518" y="1160102"/>
            <a:ext cx="1989390" cy="2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770">
                <a:solidFill>
                  <a:schemeClr val="bg1"/>
                </a:solidFill>
              </a:rPr>
              <a:t>©ROM Sélection</a:t>
            </a:r>
          </a:p>
        </p:txBody>
      </p:sp>
      <p:sp>
        <p:nvSpPr>
          <p:cNvPr id="5" name="Rectangle 18"/>
          <p:cNvSpPr/>
          <p:nvPr userDrawn="1"/>
        </p:nvSpPr>
        <p:spPr>
          <a:xfrm>
            <a:off x="5630032" y="6322474"/>
            <a:ext cx="6561968" cy="59050"/>
          </a:xfrm>
          <a:prstGeom prst="rect">
            <a:avLst/>
          </a:prstGeom>
          <a:gradFill flip="none" rotWithShape="1">
            <a:gsLst>
              <a:gs pos="6000">
                <a:schemeClr val="accent1">
                  <a:lumMod val="5000"/>
                  <a:lumOff val="95000"/>
                </a:schemeClr>
              </a:gs>
              <a:gs pos="88000">
                <a:srgbClr val="83B44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45945" eaLnBrk="1" fontAlgn="auto" hangingPunct="1">
              <a:spcBef>
                <a:spcPts val="0"/>
              </a:spcBef>
              <a:spcAft>
                <a:spcPts val="0"/>
              </a:spcAft>
              <a:defRPr/>
            </a:pPr>
            <a:endParaRPr lang="fr-FR" sz="1862"/>
          </a:p>
        </p:txBody>
      </p:sp>
      <p:sp>
        <p:nvSpPr>
          <p:cNvPr id="2" name="Title 1"/>
          <p:cNvSpPr>
            <a:spLocks noGrp="1"/>
          </p:cNvSpPr>
          <p:nvPr>
            <p:ph type="title"/>
          </p:nvPr>
        </p:nvSpPr>
        <p:spPr>
          <a:xfrm>
            <a:off x="3199173" y="2229754"/>
            <a:ext cx="8782886" cy="813198"/>
          </a:xfrm>
          <a:prstGeom prst="rect">
            <a:avLst/>
          </a:prstGeom>
        </p:spPr>
        <p:txBody>
          <a:bodyPr>
            <a:noAutofit/>
          </a:bodyPr>
          <a:lstStyle>
            <a:lvl1pPr algn="r">
              <a:defRPr lang="en-US" sz="3848" b="1" kern="1200" baseline="0" dirty="0">
                <a:solidFill>
                  <a:srgbClr val="83B441"/>
                </a:solidFill>
                <a:latin typeface="Neo Sans Pro" panose="020B0504030504040204" pitchFamily="34" charset="0"/>
                <a:ea typeface="+mn-ea"/>
                <a:cs typeface="+mn-cs"/>
              </a:defRPr>
            </a:lvl1pPr>
          </a:lstStyle>
          <a:p>
            <a:r>
              <a:rPr lang="fr-FR" dirty="0" smtClean="0"/>
              <a:t>Modifiez le style du titre</a:t>
            </a:r>
            <a:endParaRPr lang="en-US" dirty="0"/>
          </a:p>
        </p:txBody>
      </p:sp>
      <p:sp>
        <p:nvSpPr>
          <p:cNvPr id="14" name="Content Placeholder 2"/>
          <p:cNvSpPr>
            <a:spLocks noGrp="1"/>
          </p:cNvSpPr>
          <p:nvPr>
            <p:ph sz="half" idx="1"/>
          </p:nvPr>
        </p:nvSpPr>
        <p:spPr>
          <a:xfrm>
            <a:off x="3199173" y="3014346"/>
            <a:ext cx="8782886" cy="3236171"/>
          </a:xfrm>
          <a:prstGeom prst="rect">
            <a:avLst/>
          </a:prstGeom>
        </p:spPr>
        <p:txBody>
          <a:bodyPr/>
          <a:lstStyle>
            <a:lvl1pPr marL="439838" indent="-439838">
              <a:buClr>
                <a:srgbClr val="83B441"/>
              </a:buClr>
              <a:buFont typeface="Arial" panose="020B0604020202020204" pitchFamily="34" charset="0"/>
              <a:buChar char="•"/>
              <a:defRPr sz="3078" b="1" i="1">
                <a:latin typeface="Arial" panose="020B0604020202020204" pitchFamily="34" charset="0"/>
                <a:cs typeface="Arial" panose="020B0604020202020204" pitchFamily="34" charset="0"/>
              </a:defRPr>
            </a:lvl1pPr>
            <a:lvl2pPr marL="685796" indent="-228599">
              <a:buClr>
                <a:srgbClr val="E31C2F"/>
              </a:buClr>
              <a:buFont typeface="Arial" panose="020B0604020202020204" pitchFamily="34" charset="0"/>
              <a:buChar char="•"/>
              <a:defRPr sz="2309">
                <a:latin typeface="Arial" panose="020B0604020202020204" pitchFamily="34" charset="0"/>
                <a:cs typeface="Arial" panose="020B0604020202020204" pitchFamily="34" charset="0"/>
              </a:defRPr>
            </a:lvl2pPr>
            <a:lvl3pPr>
              <a:buClr>
                <a:srgbClr val="0051A0"/>
              </a:buClr>
              <a:defRPr/>
            </a:lvl3pPr>
            <a:lvl4pPr>
              <a:buClr>
                <a:srgbClr val="0051A0"/>
              </a:buClr>
              <a:defRPr/>
            </a:lvl4pPr>
            <a:lvl5pPr>
              <a:buClr>
                <a:srgbClr val="0051A0"/>
              </a:buClr>
              <a:defRPr/>
            </a:lvl5pPr>
          </a:lstStyle>
          <a:p>
            <a:pPr lvl="0"/>
            <a:r>
              <a:rPr lang="fr-FR" dirty="0" smtClean="0"/>
              <a:t>Modifiez les styles du texte du masque</a:t>
            </a:r>
          </a:p>
        </p:txBody>
      </p:sp>
      <p:sp>
        <p:nvSpPr>
          <p:cNvPr id="6" name="Slide Number Placeholder 5"/>
          <p:cNvSpPr>
            <a:spLocks noGrp="1"/>
          </p:cNvSpPr>
          <p:nvPr>
            <p:ph type="sldNum" sz="quarter" idx="10"/>
          </p:nvPr>
        </p:nvSpPr>
        <p:spPr>
          <a:xfrm>
            <a:off x="10242" y="6613654"/>
            <a:ext cx="824407" cy="250456"/>
          </a:xfrm>
          <a:prstGeom prst="rect">
            <a:avLst/>
          </a:prstGeom>
        </p:spPr>
        <p:txBody>
          <a:bodyPr vert="horz" wrap="square" lIns="91440" tIns="45720" rIns="91440" bIns="45720" numCol="1" anchor="ctr" anchorCtr="0" compatLnSpc="1">
            <a:prstTxWarp prst="textNoShape">
              <a:avLst/>
            </a:prstTxWarp>
          </a:bodyPr>
          <a:lstStyle>
            <a:lvl1pPr eaLnBrk="1" hangingPunct="1">
              <a:defRPr sz="1026"/>
            </a:lvl1pPr>
          </a:lstStyle>
          <a:p>
            <a:pPr>
              <a:defRPr/>
            </a:pPr>
            <a:fld id="{EDC93789-47BC-464D-A967-753C85DA1AC6}" type="slidenum">
              <a:rPr lang="fr-FR" altLang="fr-FR"/>
              <a:pPr>
                <a:defRPr/>
              </a:pPr>
              <a:t>‹N°›</a:t>
            </a:fld>
            <a:endParaRPr lang="fr-FR" altLang="fr-FR"/>
          </a:p>
        </p:txBody>
      </p:sp>
    </p:spTree>
    <p:extLst>
      <p:ext uri="{BB962C8B-B14F-4D97-AF65-F5344CB8AC3E}">
        <p14:creationId xmlns:p14="http://schemas.microsoft.com/office/powerpoint/2010/main" val="73649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55859" y="6030116"/>
            <a:ext cx="683339" cy="365125"/>
          </a:xfrm>
        </p:spPr>
        <p:txBody>
          <a:bodyPr/>
          <a:lstStyle>
            <a:lvl1pPr>
              <a:defRPr sz="1600" b="1"/>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pic>
        <p:nvPicPr>
          <p:cNvPr id="30" name="Image 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Vigueur</a:t>
            </a:r>
            <a:br>
              <a:rPr lang="fr-FR" smtClean="0"/>
            </a:br>
            <a:r>
              <a:rPr lang="fr-FR" smtClean="0"/>
              <a:t>Activité des agneaux à T+ 5min</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10</a:t>
            </a:fld>
            <a:endParaRPr lang="fr-FR"/>
          </a:p>
        </p:txBody>
      </p:sp>
      <p:pic>
        <p:nvPicPr>
          <p:cNvPr id="29" name="Image 28"/>
          <p:cNvPicPr>
            <a:picLocks noChangeAspect="1"/>
          </p:cNvPicPr>
          <p:nvPr/>
        </p:nvPicPr>
        <p:blipFill rotWithShape="1">
          <a:blip r:embed="rId3"/>
          <a:srcRect l="65278" b="2226"/>
          <a:stretch/>
        </p:blipFill>
        <p:spPr>
          <a:xfrm>
            <a:off x="7698492" y="2032440"/>
            <a:ext cx="2473278" cy="2834175"/>
          </a:xfrm>
          <a:prstGeom prst="rect">
            <a:avLst/>
          </a:prstGeom>
          <a:ln>
            <a:noFill/>
          </a:ln>
          <a:effectLst/>
        </p:spPr>
      </p:pic>
      <p:graphicFrame>
        <p:nvGraphicFramePr>
          <p:cNvPr id="27" name="Tableau 26"/>
          <p:cNvGraphicFramePr>
            <a:graphicFrameLocks noGrp="1"/>
          </p:cNvGraphicFramePr>
          <p:nvPr>
            <p:extLst>
              <p:ext uri="{D42A27DB-BD31-4B8C-83A1-F6EECF244321}">
                <p14:modId xmlns:p14="http://schemas.microsoft.com/office/powerpoint/2010/main" val="818488606"/>
              </p:ext>
            </p:extLst>
          </p:nvPr>
        </p:nvGraphicFramePr>
        <p:xfrm>
          <a:off x="1346669" y="5088411"/>
          <a:ext cx="4836416" cy="1587397"/>
        </p:xfrm>
        <a:graphic>
          <a:graphicData uri="http://schemas.openxmlformats.org/drawingml/2006/table">
            <a:tbl>
              <a:tblPr>
                <a:tableStyleId>{5202B0CA-FC54-4496-8BCA-5EF66A818D29}</a:tableStyleId>
              </a:tblPr>
              <a:tblGrid>
                <a:gridCol w="495145"/>
                <a:gridCol w="4341271"/>
              </a:tblGrid>
              <a:tr h="187970">
                <a:tc gridSpan="2">
                  <a:txBody>
                    <a:bodyPr/>
                    <a:lstStyle/>
                    <a:p>
                      <a:pPr algn="l" fontAlgn="b"/>
                      <a:r>
                        <a:rPr lang="fr-FR" sz="1400" b="1" u="none" strike="noStrike" dirty="0" smtClean="0">
                          <a:effectLst/>
                        </a:rPr>
                        <a:t> Activité </a:t>
                      </a:r>
                      <a:r>
                        <a:rPr lang="fr-FR" sz="1400" b="1" u="none" strike="noStrike" dirty="0">
                          <a:effectLst/>
                        </a:rPr>
                        <a:t>de l'agneau </a:t>
                      </a:r>
                      <a:r>
                        <a:rPr lang="fr-FR" sz="1400" b="1" u="none" strike="noStrike" dirty="0" smtClean="0">
                          <a:effectLst/>
                        </a:rPr>
                        <a:t>à</a:t>
                      </a:r>
                      <a:r>
                        <a:rPr lang="fr-FR" sz="1400" b="1" u="none" strike="noStrike" baseline="0" dirty="0" smtClean="0">
                          <a:effectLst/>
                        </a:rPr>
                        <a:t> T+5 minutes</a:t>
                      </a:r>
                      <a:endParaRPr lang="fr-FR"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r>
              <a:tr h="180741">
                <a:tc>
                  <a:txBody>
                    <a:bodyPr/>
                    <a:lstStyle/>
                    <a:p>
                      <a:pPr algn="ctr" fontAlgn="ctr"/>
                      <a:r>
                        <a:rPr lang="fr-FR" sz="1400" u="none" strike="noStrike">
                          <a:effectLst/>
                        </a:rPr>
                        <a:t>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a:effectLst/>
                        </a:rPr>
                        <a:t>Pas vu</a:t>
                      </a:r>
                      <a:endParaRPr lang="fr-FR" sz="1200" b="0" i="0" u="none" strike="noStrike">
                        <a:solidFill>
                          <a:srgbClr val="000000"/>
                        </a:solidFill>
                        <a:effectLst/>
                        <a:latin typeface="Calibri" panose="020F0502020204030204" pitchFamily="34" charset="0"/>
                      </a:endParaRPr>
                    </a:p>
                  </a:txBody>
                  <a:tcPr marL="9525" marR="9525" marT="9525" marB="0" anchor="ctr"/>
                </a:tc>
              </a:tr>
              <a:tr h="303645">
                <a:tc>
                  <a:txBody>
                    <a:bodyPr/>
                    <a:lstStyle/>
                    <a:p>
                      <a:pPr algn="ctr" fontAlgn="ctr"/>
                      <a:r>
                        <a:rPr lang="fr-FR" sz="1400" u="none" strike="noStrike">
                          <a:effectLst/>
                        </a:rPr>
                        <a:t>1</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smtClean="0">
                          <a:effectLst/>
                        </a:rPr>
                        <a:t>Extrêmement </a:t>
                      </a:r>
                      <a:r>
                        <a:rPr lang="fr-FR" sz="1200" u="none" strike="noStrike" dirty="0">
                          <a:effectLst/>
                        </a:rPr>
                        <a:t>vigoureux, debout ou essaie de se lever, au moins sur les genoux</a:t>
                      </a:r>
                      <a:endParaRPr lang="fr-FR" sz="1200" b="0" i="0" u="none" strike="noStrike" dirty="0">
                        <a:solidFill>
                          <a:srgbClr val="000000"/>
                        </a:solidFill>
                        <a:effectLst/>
                        <a:latin typeface="Calibri" panose="020F0502020204030204" pitchFamily="34" charset="0"/>
                      </a:endParaRPr>
                    </a:p>
                  </a:txBody>
                  <a:tcPr marL="9525" marR="9525" marT="9525" marB="0" anchor="b"/>
                </a:tc>
              </a:tr>
              <a:tr h="303645">
                <a:tc>
                  <a:txBody>
                    <a:bodyPr/>
                    <a:lstStyle/>
                    <a:p>
                      <a:pPr algn="ctr" fontAlgn="ctr"/>
                      <a:r>
                        <a:rPr lang="fr-FR" sz="1400" u="none" strike="noStrike">
                          <a:effectLst/>
                        </a:rPr>
                        <a:t>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a:effectLst/>
                        </a:rPr>
                        <a:t>Actif, genoux repliés et/ou soulève sa poitrine</a:t>
                      </a:r>
                      <a:endParaRPr lang="fr-FR" sz="1200" b="0" i="0" u="none" strike="noStrike" dirty="0">
                        <a:solidFill>
                          <a:srgbClr val="000000"/>
                        </a:solidFill>
                        <a:effectLst/>
                        <a:latin typeface="Calibri" panose="020F0502020204030204" pitchFamily="34" charset="0"/>
                      </a:endParaRPr>
                    </a:p>
                  </a:txBody>
                  <a:tcPr marL="9525" marR="9525" marT="9525" marB="0" anchor="ctr"/>
                </a:tc>
              </a:tr>
              <a:tr h="462697">
                <a:tc>
                  <a:txBody>
                    <a:bodyPr/>
                    <a:lstStyle/>
                    <a:p>
                      <a:pPr algn="ctr" fontAlgn="ctr"/>
                      <a:r>
                        <a:rPr lang="fr-FR" sz="1400" u="none" strike="noStrike">
                          <a:effectLst/>
                        </a:rPr>
                        <a:t>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a:effectLst/>
                        </a:rPr>
                        <a:t>Faible et très faible, soulève sa tête, reste couché, ou n'a pas soulevé sa tête, pas de mouvement</a:t>
                      </a:r>
                      <a:endParaRPr lang="fr-FR"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pSp>
        <p:nvGrpSpPr>
          <p:cNvPr id="28" name="Groupe 27"/>
          <p:cNvGrpSpPr/>
          <p:nvPr/>
        </p:nvGrpSpPr>
        <p:grpSpPr>
          <a:xfrm>
            <a:off x="1011868" y="5367051"/>
            <a:ext cx="180000" cy="1124165"/>
            <a:chOff x="828326" y="5327623"/>
            <a:chExt cx="180000" cy="1124165"/>
          </a:xfrm>
        </p:grpSpPr>
        <p:sp>
          <p:nvSpPr>
            <p:cNvPr id="32" name="Rectangle 31"/>
            <p:cNvSpPr/>
            <p:nvPr/>
          </p:nvSpPr>
          <p:spPr>
            <a:xfrm>
              <a:off x="828326" y="5327623"/>
              <a:ext cx="180000" cy="180000"/>
            </a:xfrm>
            <a:prstGeom prst="rect">
              <a:avLst/>
            </a:prstGeom>
            <a:solidFill>
              <a:srgbClr val="BFBFB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828326" y="5623022"/>
              <a:ext cx="180000" cy="180000"/>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828326" y="5920739"/>
              <a:ext cx="180000" cy="180000"/>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828326" y="6271788"/>
              <a:ext cx="180000" cy="180000"/>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 name="Image 3"/>
          <p:cNvPicPr>
            <a:picLocks noChangeAspect="1"/>
          </p:cNvPicPr>
          <p:nvPr/>
        </p:nvPicPr>
        <p:blipFill>
          <a:blip r:embed="rId4"/>
          <a:stretch>
            <a:fillRect/>
          </a:stretch>
        </p:blipFill>
        <p:spPr>
          <a:xfrm>
            <a:off x="677334" y="1847724"/>
            <a:ext cx="10101948" cy="4096867"/>
          </a:xfrm>
          <a:prstGeom prst="rect">
            <a:avLst/>
          </a:prstGeom>
        </p:spPr>
      </p:pic>
    </p:spTree>
    <p:extLst>
      <p:ext uri="{BB962C8B-B14F-4D97-AF65-F5344CB8AC3E}">
        <p14:creationId xmlns:p14="http://schemas.microsoft.com/office/powerpoint/2010/main" val="2684680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276" y="375926"/>
            <a:ext cx="8596668" cy="1320800"/>
          </a:xfrm>
        </p:spPr>
        <p:txBody>
          <a:bodyPr/>
          <a:lstStyle/>
          <a:p>
            <a:r>
              <a:rPr lang="fr-FR" smtClean="0"/>
              <a:t>Vigueur</a:t>
            </a:r>
            <a:br>
              <a:rPr lang="fr-FR" smtClean="0"/>
            </a:br>
            <a:r>
              <a:rPr lang="fr-FR" smtClean="0"/>
              <a:t>Faculté de téter</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11</a:t>
            </a:fld>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val="3466569880"/>
              </p:ext>
            </p:extLst>
          </p:nvPr>
        </p:nvGraphicFramePr>
        <p:xfrm>
          <a:off x="1187081" y="4844675"/>
          <a:ext cx="4817327" cy="1857208"/>
        </p:xfrm>
        <a:graphic>
          <a:graphicData uri="http://schemas.openxmlformats.org/drawingml/2006/table">
            <a:tbl>
              <a:tblPr>
                <a:tableStyleId>{073A0DAA-6AF3-43AB-8588-CEC1D06C72B9}</a:tableStyleId>
              </a:tblPr>
              <a:tblGrid>
                <a:gridCol w="493191"/>
                <a:gridCol w="4324136"/>
              </a:tblGrid>
              <a:tr h="324141">
                <a:tc gridSpan="2">
                  <a:txBody>
                    <a:bodyPr/>
                    <a:lstStyle/>
                    <a:p>
                      <a:pPr algn="l" fontAlgn="b"/>
                      <a:r>
                        <a:rPr lang="fr-FR" sz="1800" b="1" u="none" strike="noStrike" dirty="0" smtClean="0">
                          <a:effectLst/>
                        </a:rPr>
                        <a:t> </a:t>
                      </a:r>
                      <a:r>
                        <a:rPr lang="fr-FR" sz="1600" b="1" u="none" strike="noStrike" dirty="0" smtClean="0">
                          <a:effectLst/>
                        </a:rPr>
                        <a:t>Faculté </a:t>
                      </a:r>
                      <a:r>
                        <a:rPr lang="fr-FR" sz="1600" b="1" u="none" strike="noStrike" dirty="0">
                          <a:effectLst/>
                        </a:rPr>
                        <a:t>de tétée</a:t>
                      </a:r>
                      <a:endParaRPr lang="fr-FR"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r>
              <a:tr h="266321">
                <a:tc>
                  <a:txBody>
                    <a:bodyPr/>
                    <a:lstStyle/>
                    <a:p>
                      <a:pPr algn="ctr" fontAlgn="ctr"/>
                      <a:r>
                        <a:rPr lang="fr-FR" sz="1400" u="none" strike="noStrike">
                          <a:effectLst/>
                        </a:rPr>
                        <a:t>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Boit correctement, sans aide</a:t>
                      </a:r>
                      <a:endParaRPr lang="fr-FR" sz="1400" b="0" i="0" u="none" strike="noStrike" dirty="0">
                        <a:solidFill>
                          <a:srgbClr val="000000"/>
                        </a:solidFill>
                        <a:effectLst/>
                        <a:latin typeface="Calibri" panose="020F0502020204030204" pitchFamily="34" charset="0"/>
                      </a:endParaRPr>
                    </a:p>
                  </a:txBody>
                  <a:tcPr marL="72000" marR="9525" marT="9525" marB="0" anchor="ctr"/>
                </a:tc>
              </a:tr>
              <a:tr h="283544">
                <a:tc>
                  <a:txBody>
                    <a:bodyPr/>
                    <a:lstStyle/>
                    <a:p>
                      <a:pPr algn="ctr" fontAlgn="ctr"/>
                      <a:r>
                        <a:rPr lang="fr-FR" sz="1400" u="none" strike="noStrike">
                          <a:effectLst/>
                        </a:rPr>
                        <a:t>1</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Aide mineure pour téter: 1 seule fois</a:t>
                      </a:r>
                      <a:endParaRPr lang="fr-FR" sz="1400" b="0" i="0" u="none" strike="noStrike" dirty="0">
                        <a:solidFill>
                          <a:srgbClr val="000000"/>
                        </a:solidFill>
                        <a:effectLst/>
                        <a:latin typeface="Calibri" panose="020F0502020204030204" pitchFamily="34" charset="0"/>
                      </a:endParaRPr>
                    </a:p>
                  </a:txBody>
                  <a:tcPr marL="72000" marR="9525" marT="9525" marB="0" anchor="ctr"/>
                </a:tc>
              </a:tr>
              <a:tr h="316261">
                <a:tc>
                  <a:txBody>
                    <a:bodyPr/>
                    <a:lstStyle/>
                    <a:p>
                      <a:pPr algn="ctr" fontAlgn="ctr"/>
                      <a:r>
                        <a:rPr lang="fr-FR" sz="1400" u="none" strike="noStrike">
                          <a:effectLst/>
                        </a:rPr>
                        <a:t>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Aide majeure pour téter: plus d' 1 fois</a:t>
                      </a:r>
                      <a:endParaRPr lang="fr-FR" sz="1400" b="0" i="0" u="none" strike="noStrike" dirty="0">
                        <a:solidFill>
                          <a:srgbClr val="000000"/>
                        </a:solidFill>
                        <a:effectLst/>
                        <a:latin typeface="Calibri" panose="020F0502020204030204" pitchFamily="34" charset="0"/>
                      </a:endParaRPr>
                    </a:p>
                  </a:txBody>
                  <a:tcPr marL="72000" marR="9525" marT="9525" marB="0" anchor="ctr"/>
                </a:tc>
              </a:tr>
              <a:tr h="666941">
                <a:tc>
                  <a:txBody>
                    <a:bodyPr/>
                    <a:lstStyle/>
                    <a:p>
                      <a:pPr algn="ctr" fontAlgn="ctr"/>
                      <a:r>
                        <a:rPr lang="fr-FR" sz="1400" u="none" strike="noStrike">
                          <a:effectLst/>
                        </a:rPr>
                        <a:t>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Exclus de l'analyse: mère sans lait, agneau non adopté, orphelin, abandonné</a:t>
                      </a:r>
                      <a:endParaRPr lang="fr-FR" sz="1400" b="0" i="0" u="none" strike="noStrike" dirty="0">
                        <a:solidFill>
                          <a:srgbClr val="000000"/>
                        </a:solidFill>
                        <a:effectLst/>
                        <a:latin typeface="Calibri" panose="020F0502020204030204" pitchFamily="34" charset="0"/>
                      </a:endParaRPr>
                    </a:p>
                  </a:txBody>
                  <a:tcPr marL="72000" marR="9525" marT="9525" marB="0" anchor="ctr"/>
                </a:tc>
              </a:tr>
            </a:tbl>
          </a:graphicData>
        </a:graphic>
      </p:graphicFrame>
      <p:grpSp>
        <p:nvGrpSpPr>
          <p:cNvPr id="8" name="Groupe 7"/>
          <p:cNvGrpSpPr/>
          <p:nvPr/>
        </p:nvGrpSpPr>
        <p:grpSpPr>
          <a:xfrm>
            <a:off x="948851" y="5205802"/>
            <a:ext cx="180000" cy="1260787"/>
            <a:chOff x="948851" y="5205802"/>
            <a:chExt cx="180000" cy="1260787"/>
          </a:xfrm>
        </p:grpSpPr>
        <p:sp>
          <p:nvSpPr>
            <p:cNvPr id="23" name="Rectangle 22"/>
            <p:cNvSpPr/>
            <p:nvPr/>
          </p:nvSpPr>
          <p:spPr>
            <a:xfrm>
              <a:off x="948851" y="5205802"/>
              <a:ext cx="180000" cy="180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948851" y="5505447"/>
              <a:ext cx="180000" cy="180000"/>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948851" y="5789407"/>
              <a:ext cx="180000" cy="180000"/>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948851" y="6286589"/>
              <a:ext cx="180000" cy="180000"/>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 name="Image 29"/>
          <p:cNvPicPr>
            <a:picLocks noChangeAspect="1"/>
          </p:cNvPicPr>
          <p:nvPr/>
        </p:nvPicPr>
        <p:blipFill rotWithShape="1">
          <a:blip r:embed="rId3"/>
          <a:srcRect r="74779" b="2538"/>
          <a:stretch/>
        </p:blipFill>
        <p:spPr>
          <a:xfrm>
            <a:off x="7358697" y="1444768"/>
            <a:ext cx="2386573" cy="2609846"/>
          </a:xfrm>
          <a:prstGeom prst="rect">
            <a:avLst/>
          </a:prstGeom>
          <a:ln>
            <a:noFill/>
          </a:ln>
          <a:effectLst/>
        </p:spPr>
      </p:pic>
      <p:pic>
        <p:nvPicPr>
          <p:cNvPr id="3" name="Image 2"/>
          <p:cNvPicPr>
            <a:picLocks noChangeAspect="1"/>
          </p:cNvPicPr>
          <p:nvPr/>
        </p:nvPicPr>
        <p:blipFill>
          <a:blip r:embed="rId4"/>
          <a:stretch>
            <a:fillRect/>
          </a:stretch>
        </p:blipFill>
        <p:spPr>
          <a:xfrm>
            <a:off x="538276" y="1667301"/>
            <a:ext cx="9821507" cy="3755461"/>
          </a:xfrm>
          <a:prstGeom prst="rect">
            <a:avLst/>
          </a:prstGeom>
        </p:spPr>
      </p:pic>
    </p:spTree>
    <p:extLst>
      <p:ext uri="{BB962C8B-B14F-4D97-AF65-F5344CB8AC3E}">
        <p14:creationId xmlns:p14="http://schemas.microsoft.com/office/powerpoint/2010/main" val="4044352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Vigueur</a:t>
            </a:r>
            <a:br>
              <a:rPr lang="fr-FR" smtClean="0"/>
            </a:br>
            <a:r>
              <a:rPr lang="fr-FR" smtClean="0"/>
              <a:t>Faculté de téter</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12</a:t>
            </a:fld>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val="100378176"/>
              </p:ext>
            </p:extLst>
          </p:nvPr>
        </p:nvGraphicFramePr>
        <p:xfrm>
          <a:off x="1298953" y="5126888"/>
          <a:ext cx="4839910" cy="1537323"/>
        </p:xfrm>
        <a:graphic>
          <a:graphicData uri="http://schemas.openxmlformats.org/drawingml/2006/table">
            <a:tbl>
              <a:tblPr>
                <a:tableStyleId>{073A0DAA-6AF3-43AB-8588-CEC1D06C72B9}</a:tableStyleId>
              </a:tblPr>
              <a:tblGrid>
                <a:gridCol w="495503"/>
                <a:gridCol w="4344407"/>
              </a:tblGrid>
              <a:tr h="253518">
                <a:tc gridSpan="2">
                  <a:txBody>
                    <a:bodyPr/>
                    <a:lstStyle/>
                    <a:p>
                      <a:pPr algn="l" fontAlgn="b"/>
                      <a:r>
                        <a:rPr lang="fr-FR" sz="1600" b="1" u="none" strike="noStrike" dirty="0" smtClean="0">
                          <a:effectLst/>
                        </a:rPr>
                        <a:t> Faculté </a:t>
                      </a:r>
                      <a:r>
                        <a:rPr lang="fr-FR" sz="1600" b="1" u="none" strike="noStrike" dirty="0">
                          <a:effectLst/>
                        </a:rPr>
                        <a:t>de tétée</a:t>
                      </a:r>
                      <a:endParaRPr lang="fr-FR"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r>
              <a:tr h="223020">
                <a:tc>
                  <a:txBody>
                    <a:bodyPr/>
                    <a:lstStyle/>
                    <a:p>
                      <a:pPr algn="ctr" fontAlgn="ctr"/>
                      <a:r>
                        <a:rPr lang="fr-FR" sz="1400" u="none" strike="noStrike">
                          <a:effectLst/>
                        </a:rPr>
                        <a:t>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Boit correctement, sans aide</a:t>
                      </a:r>
                      <a:endParaRPr lang="fr-FR" sz="1400" b="0" i="0" u="none" strike="noStrike" dirty="0">
                        <a:solidFill>
                          <a:srgbClr val="000000"/>
                        </a:solidFill>
                        <a:effectLst/>
                        <a:latin typeface="Calibri" panose="020F0502020204030204" pitchFamily="34" charset="0"/>
                      </a:endParaRPr>
                    </a:p>
                  </a:txBody>
                  <a:tcPr marL="9525" marR="9525" marT="9525" marB="0" anchor="ctr"/>
                </a:tc>
              </a:tr>
              <a:tr h="237443">
                <a:tc>
                  <a:txBody>
                    <a:bodyPr/>
                    <a:lstStyle/>
                    <a:p>
                      <a:pPr algn="ctr" fontAlgn="ctr"/>
                      <a:r>
                        <a:rPr lang="fr-FR" sz="1400" u="none" strike="noStrike">
                          <a:effectLst/>
                        </a:rPr>
                        <a:t>1</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Aide mineure pour téter: 1 seule fois</a:t>
                      </a:r>
                      <a:endParaRPr lang="fr-FR" sz="1400" b="0" i="0" u="none" strike="noStrike" dirty="0">
                        <a:solidFill>
                          <a:srgbClr val="000000"/>
                        </a:solidFill>
                        <a:effectLst/>
                        <a:latin typeface="Calibri" panose="020F0502020204030204" pitchFamily="34" charset="0"/>
                      </a:endParaRPr>
                    </a:p>
                  </a:txBody>
                  <a:tcPr marL="9525" marR="9525" marT="9525" marB="0" anchor="ctr"/>
                </a:tc>
              </a:tr>
              <a:tr h="264840">
                <a:tc>
                  <a:txBody>
                    <a:bodyPr/>
                    <a:lstStyle/>
                    <a:p>
                      <a:pPr algn="ctr" fontAlgn="ctr"/>
                      <a:r>
                        <a:rPr lang="fr-FR" sz="1400" u="none" strike="noStrike">
                          <a:effectLst/>
                        </a:rPr>
                        <a:t>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Aide majeure pour téter: plus d' 1 fois</a:t>
                      </a:r>
                      <a:endParaRPr lang="fr-FR" sz="1400" b="0" i="0" u="none" strike="noStrike" dirty="0">
                        <a:solidFill>
                          <a:srgbClr val="000000"/>
                        </a:solidFill>
                        <a:effectLst/>
                        <a:latin typeface="Calibri" panose="020F0502020204030204" pitchFamily="34" charset="0"/>
                      </a:endParaRPr>
                    </a:p>
                  </a:txBody>
                  <a:tcPr marL="9525" marR="9525" marT="9525" marB="0" anchor="ctr"/>
                </a:tc>
              </a:tr>
              <a:tr h="558502">
                <a:tc>
                  <a:txBody>
                    <a:bodyPr/>
                    <a:lstStyle/>
                    <a:p>
                      <a:pPr algn="ctr" fontAlgn="ctr"/>
                      <a:r>
                        <a:rPr lang="fr-FR" sz="1400" u="none" strike="noStrike">
                          <a:effectLst/>
                        </a:rPr>
                        <a:t>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Exclus de l'analyse: mère sans lait, agneau non adopté, orphelin, abandonné</a:t>
                      </a:r>
                      <a:endParaRPr lang="fr-FR" sz="14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23" name="Rectangle 22"/>
          <p:cNvSpPr/>
          <p:nvPr/>
        </p:nvSpPr>
        <p:spPr>
          <a:xfrm>
            <a:off x="1003265" y="5401427"/>
            <a:ext cx="180000" cy="180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003265" y="5656465"/>
            <a:ext cx="180000" cy="180000"/>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003265" y="5895821"/>
            <a:ext cx="180000" cy="180000"/>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003265" y="6306572"/>
            <a:ext cx="180000" cy="180000"/>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p:cNvPicPr>
            <a:picLocks noChangeAspect="1"/>
          </p:cNvPicPr>
          <p:nvPr/>
        </p:nvPicPr>
        <p:blipFill rotWithShape="1">
          <a:blip r:embed="rId3"/>
          <a:srcRect l="48850" r="28430" b="2940"/>
          <a:stretch/>
        </p:blipFill>
        <p:spPr>
          <a:xfrm>
            <a:off x="7361554" y="1611185"/>
            <a:ext cx="2367469" cy="2862244"/>
          </a:xfrm>
          <a:prstGeom prst="rect">
            <a:avLst/>
          </a:prstGeom>
          <a:ln>
            <a:noFill/>
          </a:ln>
          <a:effectLst/>
        </p:spPr>
      </p:pic>
      <p:pic>
        <p:nvPicPr>
          <p:cNvPr id="3" name="Image 2"/>
          <p:cNvPicPr>
            <a:picLocks noChangeAspect="1"/>
          </p:cNvPicPr>
          <p:nvPr/>
        </p:nvPicPr>
        <p:blipFill>
          <a:blip r:embed="rId4"/>
          <a:stretch>
            <a:fillRect/>
          </a:stretch>
        </p:blipFill>
        <p:spPr>
          <a:xfrm>
            <a:off x="549164" y="1933249"/>
            <a:ext cx="10223878" cy="4096867"/>
          </a:xfrm>
          <a:prstGeom prst="rect">
            <a:avLst/>
          </a:prstGeom>
        </p:spPr>
      </p:pic>
    </p:spTree>
    <p:extLst>
      <p:ext uri="{BB962C8B-B14F-4D97-AF65-F5344CB8AC3E}">
        <p14:creationId xmlns:p14="http://schemas.microsoft.com/office/powerpoint/2010/main" val="16652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5424" y="274274"/>
            <a:ext cx="8635675" cy="994838"/>
          </a:xfrm>
        </p:spPr>
        <p:txBody>
          <a:bodyPr>
            <a:normAutofit fontScale="90000"/>
          </a:bodyPr>
          <a:lstStyle/>
          <a:p>
            <a:pPr algn="ctr"/>
            <a:r>
              <a:rPr lang="fr-FR" dirty="0" smtClean="0"/>
              <a:t>3 % de mortalité en moins sur le troupeau, c’est 8 € de marge brute en plus!</a:t>
            </a:r>
            <a:endParaRPr lang="fr-FR" dirty="0"/>
          </a:p>
        </p:txBody>
      </p:sp>
      <p:pic>
        <p:nvPicPr>
          <p:cNvPr id="6" name="Image 5"/>
          <p:cNvPicPr>
            <a:picLocks noChangeAspect="1"/>
          </p:cNvPicPr>
          <p:nvPr/>
        </p:nvPicPr>
        <p:blipFill>
          <a:blip r:embed="rId3"/>
          <a:stretch>
            <a:fillRect/>
          </a:stretch>
        </p:blipFill>
        <p:spPr>
          <a:xfrm>
            <a:off x="478210" y="1634657"/>
            <a:ext cx="9515290" cy="4685460"/>
          </a:xfrm>
          <a:prstGeom prst="rect">
            <a:avLst/>
          </a:prstGeom>
        </p:spPr>
      </p:pic>
    </p:spTree>
    <p:extLst>
      <p:ext uri="{BB962C8B-B14F-4D97-AF65-F5344CB8AC3E}">
        <p14:creationId xmlns:p14="http://schemas.microsoft.com/office/powerpoint/2010/main" val="48299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En résumé</a:t>
            </a:r>
            <a:endParaRPr lang="fr-FR" dirty="0"/>
          </a:p>
        </p:txBody>
      </p:sp>
      <p:sp>
        <p:nvSpPr>
          <p:cNvPr id="8" name="Espace réservé du contenu 7"/>
          <p:cNvSpPr>
            <a:spLocks noGrp="1"/>
          </p:cNvSpPr>
          <p:nvPr>
            <p:ph idx="1"/>
          </p:nvPr>
        </p:nvSpPr>
        <p:spPr>
          <a:xfrm>
            <a:off x="677333" y="1391967"/>
            <a:ext cx="9737905" cy="5368462"/>
          </a:xfrm>
        </p:spPr>
        <p:txBody>
          <a:bodyPr>
            <a:noAutofit/>
          </a:bodyPr>
          <a:lstStyle/>
          <a:p>
            <a:pPr>
              <a:spcAft>
                <a:spcPts val="1200"/>
              </a:spcAft>
            </a:pPr>
            <a:r>
              <a:rPr lang="fr-FR" sz="2400" dirty="0" smtClean="0"/>
              <a:t>Un déficit alimentaire augmenté de 20 % les 6 dernières semaines de gestation</a:t>
            </a:r>
          </a:p>
          <a:p>
            <a:pPr marL="1795463" lvl="1" indent="357188"/>
            <a:r>
              <a:rPr lang="fr-FR" sz="2400" b="1" dirty="0" smtClean="0"/>
              <a:t>+ 9%</a:t>
            </a:r>
            <a:r>
              <a:rPr lang="fr-FR" sz="2000" dirty="0" smtClean="0"/>
              <a:t> d’agnelage difficile</a:t>
            </a:r>
          </a:p>
          <a:p>
            <a:pPr marL="1795463" lvl="1" indent="0">
              <a:buNone/>
            </a:pPr>
            <a:endParaRPr lang="fr-FR" sz="1800" dirty="0" smtClean="0"/>
          </a:p>
          <a:p>
            <a:pPr marL="1795463" lvl="1" indent="357188"/>
            <a:r>
              <a:rPr lang="fr-FR" sz="2400" b="1" dirty="0"/>
              <a:t>- 690g </a:t>
            </a:r>
            <a:r>
              <a:rPr lang="fr-FR" sz="2000" dirty="0" smtClean="0"/>
              <a:t>poids à la naissance</a:t>
            </a:r>
          </a:p>
          <a:p>
            <a:pPr marL="1795463" lvl="1" indent="0">
              <a:buNone/>
            </a:pPr>
            <a:endParaRPr lang="fr-FR" sz="1800" dirty="0" smtClean="0"/>
          </a:p>
          <a:p>
            <a:pPr marL="1795463" lvl="1" indent="357188"/>
            <a:r>
              <a:rPr lang="fr-FR" sz="2400" b="1" dirty="0"/>
              <a:t>- 29% </a:t>
            </a:r>
            <a:r>
              <a:rPr lang="fr-FR" sz="2000" dirty="0" smtClean="0"/>
              <a:t>d’agneaux autonomes et très actifs</a:t>
            </a:r>
          </a:p>
          <a:p>
            <a:pPr marL="1795463" lvl="1" indent="0">
              <a:buNone/>
            </a:pPr>
            <a:endParaRPr lang="fr-FR" sz="3200" dirty="0" smtClean="0"/>
          </a:p>
          <a:p>
            <a:pPr marL="1795463" lvl="1" indent="357188"/>
            <a:r>
              <a:rPr lang="fr-FR" sz="2400" b="1" dirty="0"/>
              <a:t>+ 6%</a:t>
            </a:r>
            <a:r>
              <a:rPr lang="fr-FR" sz="2000" dirty="0" smtClean="0"/>
              <a:t> d’agneaux en difficulté après l’agnelage</a:t>
            </a:r>
          </a:p>
          <a:p>
            <a:pPr marL="1795463" lvl="1" indent="0">
              <a:buNone/>
            </a:pPr>
            <a:endParaRPr lang="fr-FR" sz="2000" dirty="0" smtClean="0"/>
          </a:p>
          <a:p>
            <a:pPr marL="1795463" lvl="1" indent="357188"/>
            <a:r>
              <a:rPr lang="fr-FR" sz="2400" b="1" dirty="0"/>
              <a:t>+ 19% </a:t>
            </a:r>
            <a:r>
              <a:rPr lang="fr-FR" sz="2000" dirty="0" smtClean="0"/>
              <a:t>d’agneaux qui n’apprennent pas à téter facilement</a:t>
            </a:r>
            <a:endParaRPr lang="fr-FR" sz="2000"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14</a:t>
            </a:fld>
            <a:endParaRPr lang="fr-FR"/>
          </a:p>
        </p:txBody>
      </p:sp>
      <p:pic>
        <p:nvPicPr>
          <p:cNvPr id="9" name="Image 8"/>
          <p:cNvPicPr>
            <a:picLocks noChangeAspect="1"/>
          </p:cNvPicPr>
          <p:nvPr/>
        </p:nvPicPr>
        <p:blipFill rotWithShape="1">
          <a:blip r:embed="rId3"/>
          <a:srcRect l="497" r="68941" b="38805"/>
          <a:stretch/>
        </p:blipFill>
        <p:spPr>
          <a:xfrm>
            <a:off x="1292978" y="3919093"/>
            <a:ext cx="1078730" cy="853632"/>
          </a:xfrm>
          <a:prstGeom prst="round2DiagRect">
            <a:avLst>
              <a:gd name="adj1" fmla="val 16667"/>
              <a:gd name="adj2" fmla="val 0"/>
            </a:avLst>
          </a:prstGeom>
          <a:ln w="12700" cap="sq">
            <a:solidFill>
              <a:schemeClr val="accent2"/>
            </a:solidFill>
            <a:miter lim="800000"/>
          </a:ln>
          <a:effectLst>
            <a:outerShdw blurRad="254000" algn="tl" rotWithShape="0">
              <a:srgbClr val="000000">
                <a:alpha val="43000"/>
              </a:srgbClr>
            </a:outerShdw>
          </a:effectLst>
        </p:spPr>
      </p:pic>
      <p:pic>
        <p:nvPicPr>
          <p:cNvPr id="10" name="Image 9"/>
          <p:cNvPicPr>
            <a:picLocks noChangeAspect="1"/>
          </p:cNvPicPr>
          <p:nvPr/>
        </p:nvPicPr>
        <p:blipFill rotWithShape="1">
          <a:blip r:embed="rId3"/>
          <a:srcRect l="67305" r="1596" b="38805"/>
          <a:stretch/>
        </p:blipFill>
        <p:spPr>
          <a:xfrm>
            <a:off x="1292978" y="4948105"/>
            <a:ext cx="1078730" cy="838860"/>
          </a:xfrm>
          <a:prstGeom prst="round2DiagRect">
            <a:avLst>
              <a:gd name="adj1" fmla="val 16667"/>
              <a:gd name="adj2" fmla="val 0"/>
            </a:avLst>
          </a:prstGeom>
          <a:ln w="12700" cap="sq">
            <a:solidFill>
              <a:schemeClr val="accent2"/>
            </a:solidFill>
            <a:miter lim="800000"/>
          </a:ln>
          <a:effectLst>
            <a:outerShdw blurRad="254000" algn="tl" rotWithShape="0">
              <a:srgbClr val="000000">
                <a:alpha val="43000"/>
              </a:srgbClr>
            </a:outerShdw>
          </a:effectLst>
        </p:spPr>
      </p:pic>
      <p:pic>
        <p:nvPicPr>
          <p:cNvPr id="11" name="Image 10"/>
          <p:cNvPicPr>
            <a:picLocks noChangeAspect="1"/>
          </p:cNvPicPr>
          <p:nvPr/>
        </p:nvPicPr>
        <p:blipFill rotWithShape="1">
          <a:blip r:embed="rId4"/>
          <a:srcRect l="48987" r="28610" b="34233"/>
          <a:stretch/>
        </p:blipFill>
        <p:spPr>
          <a:xfrm>
            <a:off x="1292978" y="5864246"/>
            <a:ext cx="1078730" cy="896183"/>
          </a:xfrm>
          <a:prstGeom prst="round2DiagRect">
            <a:avLst>
              <a:gd name="adj1" fmla="val 16667"/>
              <a:gd name="adj2" fmla="val 0"/>
            </a:avLst>
          </a:prstGeom>
          <a:ln w="12700" cap="sq">
            <a:solidFill>
              <a:schemeClr val="accent2"/>
            </a:solidFill>
            <a:miter lim="800000"/>
          </a:ln>
          <a:effectLst>
            <a:outerShdw blurRad="254000" algn="tl" rotWithShape="0">
              <a:srgbClr val="000000">
                <a:alpha val="43000"/>
              </a:srgbClr>
            </a:outerShdw>
          </a:effectLst>
        </p:spPr>
      </p:pic>
      <p:pic>
        <p:nvPicPr>
          <p:cNvPr id="12" name="Image 11"/>
          <p:cNvPicPr>
            <a:picLocks noChangeAspect="1"/>
          </p:cNvPicPr>
          <p:nvPr/>
        </p:nvPicPr>
        <p:blipFill rotWithShape="1">
          <a:blip r:embed="rId5"/>
          <a:srcRect t="15171" b="10748"/>
          <a:stretch/>
        </p:blipFill>
        <p:spPr>
          <a:xfrm>
            <a:off x="1292978" y="2367494"/>
            <a:ext cx="1078730" cy="628650"/>
          </a:xfrm>
          <a:prstGeom prst="round2DiagRect">
            <a:avLst>
              <a:gd name="adj1" fmla="val 16667"/>
              <a:gd name="adj2" fmla="val 0"/>
            </a:avLst>
          </a:prstGeom>
          <a:ln w="12700" cap="sq">
            <a:solidFill>
              <a:schemeClr val="accent2"/>
            </a:solidFill>
            <a:miter lim="800000"/>
          </a:ln>
          <a:effectLst>
            <a:outerShdw blurRad="254000" algn="tl" rotWithShape="0">
              <a:srgbClr val="000000">
                <a:alpha val="43000"/>
              </a:srgbClr>
            </a:outerShdw>
          </a:effectLst>
        </p:spPr>
      </p:pic>
      <p:sp>
        <p:nvSpPr>
          <p:cNvPr id="3" name="Flèche droite 2"/>
          <p:cNvSpPr/>
          <p:nvPr/>
        </p:nvSpPr>
        <p:spPr>
          <a:xfrm rot="20258370">
            <a:off x="560074" y="2585691"/>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17" name="Picture 2" descr="Résultat de recherche d'images pour &quot;balance dessin&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2978" y="3186087"/>
            <a:ext cx="1078730" cy="602671"/>
          </a:xfrm>
          <a:prstGeom prst="round2DiagRect">
            <a:avLst>
              <a:gd name="adj1" fmla="val 16667"/>
              <a:gd name="adj2" fmla="val 0"/>
            </a:avLst>
          </a:prstGeom>
          <a:ln w="12700" cap="sq">
            <a:solidFill>
              <a:srgbClr val="EF681D"/>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Rectangle à coins arrondis 17"/>
          <p:cNvSpPr/>
          <p:nvPr/>
        </p:nvSpPr>
        <p:spPr>
          <a:xfrm rot="417495">
            <a:off x="8189124" y="3119672"/>
            <a:ext cx="2733472" cy="4766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dirty="0"/>
              <a:t>Mortalité : </a:t>
            </a:r>
            <a:r>
              <a:rPr lang="fr-FR" sz="2800" b="1" dirty="0"/>
              <a:t>+6,2%</a:t>
            </a:r>
          </a:p>
        </p:txBody>
      </p:sp>
      <p:sp>
        <p:nvSpPr>
          <p:cNvPr id="19" name="Flèche droite 18"/>
          <p:cNvSpPr/>
          <p:nvPr/>
        </p:nvSpPr>
        <p:spPr>
          <a:xfrm rot="1145847">
            <a:off x="556903" y="3291457"/>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0" name="Flèche droite 19"/>
          <p:cNvSpPr/>
          <p:nvPr/>
        </p:nvSpPr>
        <p:spPr>
          <a:xfrm rot="1145847">
            <a:off x="556903" y="4112653"/>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1" name="Flèche droite 20"/>
          <p:cNvSpPr/>
          <p:nvPr/>
        </p:nvSpPr>
        <p:spPr>
          <a:xfrm rot="20258370">
            <a:off x="560074" y="5195282"/>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Flèche droite 21"/>
          <p:cNvSpPr/>
          <p:nvPr/>
        </p:nvSpPr>
        <p:spPr>
          <a:xfrm rot="20258370">
            <a:off x="560074" y="6163003"/>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54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8897" y="2078473"/>
            <a:ext cx="9609503" cy="1646302"/>
          </a:xfrm>
        </p:spPr>
        <p:txBody>
          <a:bodyPr/>
          <a:lstStyle/>
          <a:p>
            <a:pPr algn="ctr">
              <a:spcBef>
                <a:spcPts val="1200"/>
              </a:spcBef>
            </a:pPr>
            <a:r>
              <a:rPr lang="fr-FR" sz="4800" b="1" dirty="0"/>
              <a:t>Des agneaux </a:t>
            </a:r>
            <a:r>
              <a:rPr lang="fr-FR" sz="4800" b="1" dirty="0" smtClean="0"/>
              <a:t>plus vigoureux </a:t>
            </a:r>
            <a:br>
              <a:rPr lang="fr-FR" sz="4800" b="1" dirty="0" smtClean="0"/>
            </a:br>
            <a:r>
              <a:rPr lang="fr-FR" sz="4800" b="1" dirty="0" smtClean="0"/>
              <a:t>à </a:t>
            </a:r>
            <a:r>
              <a:rPr lang="fr-FR" sz="4800" b="1" dirty="0"/>
              <a:t>la naissance </a:t>
            </a:r>
            <a:r>
              <a:rPr lang="fr-FR" sz="4800" b="1" dirty="0" smtClean="0"/>
              <a:t>avec</a:t>
            </a:r>
            <a:r>
              <a:rPr lang="fr-FR" sz="4800" b="1" dirty="0"/>
              <a:t/>
            </a:r>
            <a:br>
              <a:rPr lang="fr-FR" sz="4800" b="1" dirty="0"/>
            </a:br>
            <a:r>
              <a:rPr lang="fr-FR" sz="4800" b="1" dirty="0"/>
              <a:t>des brebis bien alimentées </a:t>
            </a:r>
            <a:endParaRPr lang="fr-FR" sz="3200" b="1" dirty="0"/>
          </a:p>
        </p:txBody>
      </p:sp>
      <p:sp>
        <p:nvSpPr>
          <p:cNvPr id="3" name="Sous-titre 2"/>
          <p:cNvSpPr>
            <a:spLocks noGrp="1"/>
          </p:cNvSpPr>
          <p:nvPr>
            <p:ph type="subTitle" idx="1"/>
          </p:nvPr>
        </p:nvSpPr>
        <p:spPr>
          <a:xfrm>
            <a:off x="1218331" y="4446776"/>
            <a:ext cx="8586959" cy="451653"/>
          </a:xfrm>
        </p:spPr>
        <p:txBody>
          <a:bodyPr>
            <a:normAutofit/>
          </a:bodyPr>
          <a:lstStyle/>
          <a:p>
            <a:pPr algn="ctr"/>
            <a:r>
              <a:rPr lang="fr-FR" dirty="0" smtClean="0"/>
              <a:t>Par Myriam </a:t>
            </a:r>
            <a:r>
              <a:rPr lang="fr-FR" dirty="0"/>
              <a:t>Doucet (Institut de l’Elevage) </a:t>
            </a:r>
            <a:r>
              <a:rPr lang="fr-FR" dirty="0" smtClean="0">
                <a:solidFill>
                  <a:schemeClr val="accent2">
                    <a:lumMod val="75000"/>
                  </a:schemeClr>
                </a:solidFill>
              </a:rPr>
              <a:t>myriam.doucet@idele.fr</a:t>
            </a:r>
            <a:endParaRPr lang="fr-FR" dirty="0">
              <a:solidFill>
                <a:schemeClr val="accent2">
                  <a:lumMod val="75000"/>
                </a:schemeClr>
              </a:solidFill>
            </a:endParaRPr>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218331" y="4142155"/>
            <a:ext cx="814449" cy="7562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311721" y="1290795"/>
            <a:ext cx="9927477" cy="3880773"/>
          </a:xfrm>
        </p:spPr>
        <p:txBody>
          <a:bodyPr>
            <a:normAutofit/>
          </a:bodyPr>
          <a:lstStyle/>
          <a:p>
            <a:pPr marL="0" indent="0">
              <a:buNone/>
            </a:pPr>
            <a:r>
              <a:rPr lang="fr-FR" sz="2800" b="1" dirty="0" smtClean="0">
                <a:solidFill>
                  <a:schemeClr val="accent2">
                    <a:lumMod val="75000"/>
                  </a:schemeClr>
                </a:solidFill>
              </a:rPr>
              <a:t>Réduire la mortalité des agneaux et le travail à l’agnelage </a:t>
            </a:r>
            <a:r>
              <a:rPr lang="fr-FR" sz="2800" dirty="0" smtClean="0"/>
              <a:t>avec des agneaux plus vigoureux dès la naissance </a:t>
            </a:r>
            <a:br>
              <a:rPr lang="fr-FR" sz="2800" dirty="0" smtClean="0"/>
            </a:br>
            <a:r>
              <a:rPr lang="fr-FR" sz="2800" b="1" dirty="0" smtClean="0">
                <a:solidFill>
                  <a:schemeClr val="accent2">
                    <a:lumMod val="75000"/>
                  </a:schemeClr>
                </a:solidFill>
              </a:rPr>
              <a:t>grâce à des brebis bien alimentées</a:t>
            </a:r>
          </a:p>
          <a:p>
            <a:pPr lvl="1"/>
            <a:endParaRPr lang="fr-FR" sz="2400" dirty="0" smtClean="0"/>
          </a:p>
          <a:p>
            <a:pPr lvl="1"/>
            <a:endParaRPr lang="fr-FR" sz="2400" dirty="0" smtClean="0"/>
          </a:p>
          <a:p>
            <a:pPr lvl="1"/>
            <a:r>
              <a:rPr lang="fr-FR" sz="2400" dirty="0" smtClean="0"/>
              <a:t>Un premier essai a été réalisé en 2017 au CIIRPO avec de nombreuses mesures et observations à la mise-bas</a:t>
            </a:r>
          </a:p>
          <a:p>
            <a:pPr lvl="1"/>
            <a:endParaRPr lang="fr-FR" sz="2400" dirty="0"/>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3</a:t>
            </a:fld>
            <a:endParaRPr lang="fr-FR"/>
          </a:p>
        </p:txBody>
      </p:sp>
    </p:spTree>
    <p:extLst>
      <p:ext uri="{BB962C8B-B14F-4D97-AF65-F5344CB8AC3E}">
        <p14:creationId xmlns:p14="http://schemas.microsoft.com/office/powerpoint/2010/main" val="1491979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re 1"/>
          <p:cNvSpPr>
            <a:spLocks noGrp="1"/>
          </p:cNvSpPr>
          <p:nvPr>
            <p:ph type="title"/>
          </p:nvPr>
        </p:nvSpPr>
        <p:spPr/>
        <p:txBody>
          <a:bodyPr>
            <a:normAutofit fontScale="90000"/>
          </a:bodyPr>
          <a:lstStyle/>
          <a:p>
            <a:r>
              <a:rPr lang="fr-FR" dirty="0" smtClean="0"/>
              <a:t>20 % de déficit alimentaire, c’est 300 g de concentré en moins dans une ration à base de foin de graminées de qualité moyenne</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4</a:t>
            </a:fld>
            <a:endParaRPr lang="fr-FR"/>
          </a:p>
        </p:txBody>
      </p:sp>
      <p:pic>
        <p:nvPicPr>
          <p:cNvPr id="5" name="Image 4"/>
          <p:cNvPicPr>
            <a:picLocks noChangeAspect="1"/>
          </p:cNvPicPr>
          <p:nvPr/>
        </p:nvPicPr>
        <p:blipFill>
          <a:blip r:embed="rId3"/>
          <a:stretch>
            <a:fillRect/>
          </a:stretch>
        </p:blipFill>
        <p:spPr>
          <a:xfrm>
            <a:off x="954384" y="2327318"/>
            <a:ext cx="9035684" cy="3925564"/>
          </a:xfrm>
          <a:prstGeom prst="rect">
            <a:avLst/>
          </a:prstGeom>
        </p:spPr>
      </p:pic>
    </p:spTree>
    <p:extLst>
      <p:ext uri="{BB962C8B-B14F-4D97-AF65-F5344CB8AC3E}">
        <p14:creationId xmlns:p14="http://schemas.microsoft.com/office/powerpoint/2010/main" val="9380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001407" y="1239097"/>
            <a:ext cx="7112536" cy="5540846"/>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a:xfrm>
            <a:off x="677334" y="344906"/>
            <a:ext cx="8596668" cy="1320800"/>
          </a:xfrm>
        </p:spPr>
        <p:txBody>
          <a:bodyPr/>
          <a:lstStyle/>
          <a:p>
            <a:r>
              <a:rPr lang="fr-FR" dirty="0" smtClean="0"/>
              <a:t>Les mesures réalisées</a:t>
            </a:r>
            <a:endParaRPr lang="fr-FR" dirty="0"/>
          </a:p>
        </p:txBody>
      </p:sp>
      <p:sp>
        <p:nvSpPr>
          <p:cNvPr id="12" name="Espace réservé du contenu 8"/>
          <p:cNvSpPr>
            <a:spLocks noGrp="1"/>
          </p:cNvSpPr>
          <p:nvPr>
            <p:ph idx="1"/>
          </p:nvPr>
        </p:nvSpPr>
        <p:spPr>
          <a:xfrm>
            <a:off x="677334" y="2064757"/>
            <a:ext cx="4731007" cy="3880773"/>
          </a:xfrm>
        </p:spPr>
        <p:txBody>
          <a:bodyPr>
            <a:noAutofit/>
          </a:bodyPr>
          <a:lstStyle/>
          <a:p>
            <a:r>
              <a:rPr lang="fr-FR" sz="2400" dirty="0" smtClean="0"/>
              <a:t>Facilité de naissance</a:t>
            </a:r>
          </a:p>
          <a:p>
            <a:r>
              <a:rPr lang="fr-FR" sz="2400" dirty="0" smtClean="0"/>
              <a:t>Couleur de l’agneau à la naissance</a:t>
            </a:r>
          </a:p>
          <a:p>
            <a:r>
              <a:rPr lang="fr-FR" sz="2400" dirty="0" smtClean="0"/>
              <a:t>Activité pendant les 5 premières minutes</a:t>
            </a:r>
          </a:p>
          <a:p>
            <a:r>
              <a:rPr lang="fr-FR" sz="2400" dirty="0" smtClean="0"/>
              <a:t>Poids à la naissance</a:t>
            </a:r>
          </a:p>
          <a:p>
            <a:r>
              <a:rPr lang="fr-FR" sz="2400" dirty="0" smtClean="0"/>
              <a:t>Faculté de téter</a:t>
            </a:r>
          </a:p>
        </p:txBody>
      </p:sp>
      <p:sp>
        <p:nvSpPr>
          <p:cNvPr id="7" name="Espace réservé du numéro de diapositive 6"/>
          <p:cNvSpPr>
            <a:spLocks noGrp="1"/>
          </p:cNvSpPr>
          <p:nvPr>
            <p:ph type="sldNum" sz="quarter" idx="12"/>
          </p:nvPr>
        </p:nvSpPr>
        <p:spPr>
          <a:xfrm>
            <a:off x="9500104" y="5952059"/>
            <a:ext cx="683339" cy="365125"/>
          </a:xfrm>
        </p:spPr>
        <p:txBody>
          <a:bodyPr/>
          <a:lstStyle/>
          <a:p>
            <a:fld id="{CFEDAB38-17B8-4699-B92D-A8B5D0BB4B9C}" type="slidenum">
              <a:rPr lang="fr-FR" smtClean="0"/>
              <a:pPr/>
              <a:t>5</a:t>
            </a:fld>
            <a:endParaRPr lang="fr-FR"/>
          </a:p>
        </p:txBody>
      </p:sp>
      <p:pic>
        <p:nvPicPr>
          <p:cNvPr id="11" name="Image 10"/>
          <p:cNvPicPr>
            <a:picLocks noChangeAspect="1"/>
          </p:cNvPicPr>
          <p:nvPr/>
        </p:nvPicPr>
        <p:blipFill>
          <a:blip r:embed="rId3"/>
          <a:stretch>
            <a:fillRect/>
          </a:stretch>
        </p:blipFill>
        <p:spPr>
          <a:xfrm>
            <a:off x="5023709" y="1537080"/>
            <a:ext cx="5778160" cy="1884781"/>
          </a:xfrm>
          <a:prstGeom prst="rect">
            <a:avLst/>
          </a:prstGeom>
        </p:spPr>
      </p:pic>
      <p:pic>
        <p:nvPicPr>
          <p:cNvPr id="13" name="Image 12"/>
          <p:cNvPicPr>
            <a:picLocks noChangeAspect="1"/>
          </p:cNvPicPr>
          <p:nvPr/>
        </p:nvPicPr>
        <p:blipFill rotWithShape="1">
          <a:blip r:embed="rId4"/>
          <a:srcRect b="32083"/>
          <a:stretch/>
        </p:blipFill>
        <p:spPr>
          <a:xfrm>
            <a:off x="5023709" y="3737124"/>
            <a:ext cx="5259548" cy="1542820"/>
          </a:xfrm>
          <a:prstGeom prst="rect">
            <a:avLst/>
          </a:prstGeom>
        </p:spPr>
      </p:pic>
      <p:pic>
        <p:nvPicPr>
          <p:cNvPr id="3" name="Image 2"/>
          <p:cNvPicPr>
            <a:picLocks noChangeAspect="1"/>
          </p:cNvPicPr>
          <p:nvPr/>
        </p:nvPicPr>
        <p:blipFill rotWithShape="1">
          <a:blip r:embed="rId5"/>
          <a:srcRect t="-1" b="32805"/>
          <a:stretch/>
        </p:blipFill>
        <p:spPr>
          <a:xfrm>
            <a:off x="5023709" y="5544847"/>
            <a:ext cx="6482920" cy="1232781"/>
          </a:xfrm>
          <a:prstGeom prst="rect">
            <a:avLst/>
          </a:prstGeom>
        </p:spPr>
      </p:pic>
      <p:sp>
        <p:nvSpPr>
          <p:cNvPr id="14" name="ZoneTexte 13"/>
          <p:cNvSpPr txBox="1"/>
          <p:nvPr/>
        </p:nvSpPr>
        <p:spPr>
          <a:xfrm>
            <a:off x="5023709" y="1272550"/>
            <a:ext cx="7090234" cy="27699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tIns="0" bIns="0" rtlCol="0">
            <a:spAutoFit/>
          </a:bodyPr>
          <a:lstStyle/>
          <a:p>
            <a:r>
              <a:rPr lang="fr-FR" dirty="0" smtClean="0"/>
              <a:t>Couleur de l’agneau à la naissance</a:t>
            </a:r>
            <a:endParaRPr lang="fr-FR" dirty="0"/>
          </a:p>
        </p:txBody>
      </p:sp>
      <p:sp>
        <p:nvSpPr>
          <p:cNvPr id="15" name="ZoneTexte 14"/>
          <p:cNvSpPr txBox="1"/>
          <p:nvPr/>
        </p:nvSpPr>
        <p:spPr>
          <a:xfrm>
            <a:off x="5028859" y="3480188"/>
            <a:ext cx="7085083" cy="27699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tIns="0" bIns="0" rtlCol="0">
            <a:spAutoFit/>
          </a:bodyPr>
          <a:lstStyle/>
          <a:p>
            <a:r>
              <a:rPr lang="fr-FR" dirty="0" smtClean="0"/>
              <a:t>Activité de l’agneau pendant les 5 premières minutes</a:t>
            </a:r>
            <a:endParaRPr lang="fr-FR" dirty="0"/>
          </a:p>
        </p:txBody>
      </p:sp>
      <p:sp>
        <p:nvSpPr>
          <p:cNvPr id="16" name="ZoneTexte 15"/>
          <p:cNvSpPr txBox="1"/>
          <p:nvPr/>
        </p:nvSpPr>
        <p:spPr>
          <a:xfrm>
            <a:off x="5028860" y="5250539"/>
            <a:ext cx="7085082" cy="27699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tIns="0" bIns="0" rtlCol="0">
            <a:spAutoFit/>
          </a:bodyPr>
          <a:lstStyle/>
          <a:p>
            <a:r>
              <a:rPr lang="fr-FR" dirty="0" smtClean="0"/>
              <a:t>Faculté de téter</a:t>
            </a:r>
            <a:endParaRPr lang="fr-FR" dirty="0"/>
          </a:p>
        </p:txBody>
      </p:sp>
    </p:spTree>
    <p:extLst>
      <p:ext uri="{BB962C8B-B14F-4D97-AF65-F5344CB8AC3E}">
        <p14:creationId xmlns:p14="http://schemas.microsoft.com/office/powerpoint/2010/main" val="14497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Facilité de naissance</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6</a:t>
            </a:fld>
            <a:endParaRPr lang="fr-FR" dirty="0"/>
          </a:p>
        </p:txBody>
      </p:sp>
      <p:grpSp>
        <p:nvGrpSpPr>
          <p:cNvPr id="11" name="Groupe 10"/>
          <p:cNvGrpSpPr/>
          <p:nvPr/>
        </p:nvGrpSpPr>
        <p:grpSpPr>
          <a:xfrm>
            <a:off x="6121984" y="3076169"/>
            <a:ext cx="4117214" cy="1578536"/>
            <a:chOff x="1655090" y="1730873"/>
            <a:chExt cx="4117214" cy="1578536"/>
          </a:xfrm>
        </p:grpSpPr>
        <p:pic>
          <p:nvPicPr>
            <p:cNvPr id="25" name="Image 24"/>
            <p:cNvPicPr>
              <a:picLocks noChangeAspect="1"/>
            </p:cNvPicPr>
            <p:nvPr/>
          </p:nvPicPr>
          <p:blipFill rotWithShape="1">
            <a:blip r:embed="rId3"/>
            <a:srcRect t="16237"/>
            <a:stretch/>
          </p:blipFill>
          <p:spPr>
            <a:xfrm>
              <a:off x="1894375" y="1730873"/>
              <a:ext cx="3877929" cy="1578536"/>
            </a:xfrm>
            <a:prstGeom prst="rect">
              <a:avLst/>
            </a:prstGeom>
          </p:spPr>
        </p:pic>
        <p:grpSp>
          <p:nvGrpSpPr>
            <p:cNvPr id="9" name="Groupe 8"/>
            <p:cNvGrpSpPr/>
            <p:nvPr/>
          </p:nvGrpSpPr>
          <p:grpSpPr>
            <a:xfrm>
              <a:off x="1655090" y="1790056"/>
              <a:ext cx="180000" cy="1387492"/>
              <a:chOff x="1758267" y="1790056"/>
              <a:chExt cx="153646" cy="1387492"/>
            </a:xfrm>
          </p:grpSpPr>
          <p:sp>
            <p:nvSpPr>
              <p:cNvPr id="3" name="Rectangle 2"/>
              <p:cNvSpPr/>
              <p:nvPr/>
            </p:nvSpPr>
            <p:spPr>
              <a:xfrm>
                <a:off x="1758267" y="1790056"/>
                <a:ext cx="153646" cy="184825"/>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758267" y="2031226"/>
                <a:ext cx="153646" cy="184825"/>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758267" y="2311582"/>
                <a:ext cx="153646" cy="184825"/>
              </a:xfrm>
              <a:prstGeom prst="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758267" y="2689829"/>
                <a:ext cx="153646" cy="184825"/>
              </a:xfrm>
              <a:prstGeom prst="rect">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758267" y="2992723"/>
                <a:ext cx="153646" cy="184825"/>
              </a:xfrm>
              <a:prstGeom prst="rect">
                <a:avLst/>
              </a:prstGeom>
              <a:solidFill>
                <a:srgbClr val="BFBFB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13" name="Image 12"/>
          <p:cNvPicPr>
            <a:picLocks noChangeAspect="1"/>
          </p:cNvPicPr>
          <p:nvPr/>
        </p:nvPicPr>
        <p:blipFill>
          <a:blip r:embed="rId4"/>
          <a:stretch>
            <a:fillRect/>
          </a:stretch>
        </p:blipFill>
        <p:spPr>
          <a:xfrm>
            <a:off x="6468133" y="148253"/>
            <a:ext cx="3429395" cy="2706936"/>
          </a:xfrm>
          <a:prstGeom prst="rect">
            <a:avLst/>
          </a:prstGeom>
        </p:spPr>
      </p:pic>
      <p:pic>
        <p:nvPicPr>
          <p:cNvPr id="5" name="Image 4"/>
          <p:cNvPicPr>
            <a:picLocks noChangeAspect="1"/>
          </p:cNvPicPr>
          <p:nvPr/>
        </p:nvPicPr>
        <p:blipFill>
          <a:blip r:embed="rId5"/>
          <a:stretch>
            <a:fillRect/>
          </a:stretch>
        </p:blipFill>
        <p:spPr>
          <a:xfrm>
            <a:off x="323904" y="1507404"/>
            <a:ext cx="6882981" cy="4956478"/>
          </a:xfrm>
          <a:prstGeom prst="rect">
            <a:avLst/>
          </a:prstGeom>
        </p:spPr>
      </p:pic>
    </p:spTree>
    <p:extLst>
      <p:ext uri="{BB962C8B-B14F-4D97-AF65-F5344CB8AC3E}">
        <p14:creationId xmlns:p14="http://schemas.microsoft.com/office/powerpoint/2010/main" val="190588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p:cNvSpPr>
            <a:spLocks noGrp="1"/>
          </p:cNvSpPr>
          <p:nvPr>
            <p:ph type="title"/>
          </p:nvPr>
        </p:nvSpPr>
        <p:spPr/>
        <p:txBody>
          <a:bodyPr/>
          <a:lstStyle/>
          <a:p>
            <a:r>
              <a:rPr lang="fr-FR" dirty="0" smtClean="0"/>
              <a:t>Couleur des agneaux à la naissance</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7</a:t>
            </a:fld>
            <a:endParaRPr lang="fr-FR"/>
          </a:p>
        </p:txBody>
      </p:sp>
      <p:grpSp>
        <p:nvGrpSpPr>
          <p:cNvPr id="12" name="Groupe 11"/>
          <p:cNvGrpSpPr/>
          <p:nvPr/>
        </p:nvGrpSpPr>
        <p:grpSpPr>
          <a:xfrm>
            <a:off x="5963780" y="1971484"/>
            <a:ext cx="4174268" cy="3586969"/>
            <a:chOff x="5774213" y="1971484"/>
            <a:chExt cx="4174268" cy="3586969"/>
          </a:xfrm>
        </p:grpSpPr>
        <p:sp>
          <p:nvSpPr>
            <p:cNvPr id="11" name="Espace réservé du contenu 7"/>
            <p:cNvSpPr txBox="1">
              <a:spLocks/>
            </p:cNvSpPr>
            <p:nvPr/>
          </p:nvSpPr>
          <p:spPr>
            <a:xfrm>
              <a:off x="5774213" y="1971484"/>
              <a:ext cx="3591694" cy="358696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800" b="0" kern="1200">
                  <a:solidFill>
                    <a:srgbClr val="004C93"/>
                  </a:solidFill>
                  <a:latin typeface="Arial Narrow" panose="020B0606020202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0" kern="1200">
                  <a:solidFill>
                    <a:srgbClr val="004C93"/>
                  </a:solidFill>
                  <a:latin typeface="Arial Narrow" panose="020B0606020202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kern="1200">
                  <a:solidFill>
                    <a:srgbClr val="004C93"/>
                  </a:solidFill>
                  <a:latin typeface="Arial Narrow" panose="020B0606020202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4C93"/>
                  </a:solidFill>
                  <a:latin typeface="Arial Black" panose="020B0A04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4C93"/>
                  </a:solidFill>
                  <a:latin typeface="Arial Black" panose="020B0A04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fr-FR" b="1" dirty="0">
                  <a:solidFill>
                    <a:schemeClr val="accent2"/>
                  </a:solidFill>
                </a:rPr>
                <a:t>Couleur et vigueur :</a:t>
              </a:r>
            </a:p>
            <a:p>
              <a:pPr marL="174625"/>
              <a:r>
                <a:rPr lang="fr-FR" sz="2000" dirty="0" smtClean="0">
                  <a:solidFill>
                    <a:schemeClr val="tx1"/>
                  </a:solidFill>
                </a:rPr>
                <a:t>  Les </a:t>
              </a:r>
              <a:r>
                <a:rPr lang="fr-FR" sz="2000" dirty="0">
                  <a:solidFill>
                    <a:schemeClr val="tx1"/>
                  </a:solidFill>
                </a:rPr>
                <a:t>propres</a:t>
              </a:r>
            </a:p>
            <a:p>
              <a:pPr marL="174625"/>
              <a:r>
                <a:rPr lang="fr-FR" sz="2000" dirty="0" smtClean="0">
                  <a:solidFill>
                    <a:schemeClr val="tx1"/>
                  </a:solidFill>
                </a:rPr>
                <a:t>  Les </a:t>
              </a:r>
              <a:r>
                <a:rPr lang="fr-FR" sz="2000" dirty="0">
                  <a:solidFill>
                    <a:schemeClr val="tx1"/>
                  </a:solidFill>
                </a:rPr>
                <a:t>jaunes</a:t>
              </a:r>
            </a:p>
            <a:p>
              <a:pPr marL="174625"/>
              <a:r>
                <a:rPr lang="fr-FR" sz="2000" dirty="0" smtClean="0">
                  <a:solidFill>
                    <a:schemeClr val="tx1"/>
                  </a:solidFill>
                </a:rPr>
                <a:t>  Les </a:t>
              </a:r>
              <a:r>
                <a:rPr lang="fr-FR" sz="2000" dirty="0">
                  <a:solidFill>
                    <a:schemeClr val="tx1"/>
                  </a:solidFill>
                </a:rPr>
                <a:t>marrons :</a:t>
              </a:r>
            </a:p>
            <a:p>
              <a:pPr marL="446088" lvl="1" indent="-177800"/>
              <a:r>
                <a:rPr lang="fr-FR" sz="1800" dirty="0">
                  <a:solidFill>
                    <a:srgbClr val="FF0000"/>
                  </a:solidFill>
                  <a:sym typeface="Wingdings" panose="05000000000000000000" pitchFamily="2" charset="2"/>
                </a:rPr>
                <a:t></a:t>
              </a:r>
              <a:r>
                <a:rPr lang="fr-FR" sz="1800" dirty="0">
                  <a:solidFill>
                    <a:schemeClr val="tx1"/>
                  </a:solidFill>
                </a:rPr>
                <a:t> facilité de naissance</a:t>
              </a:r>
            </a:p>
            <a:p>
              <a:pPr marL="446088" lvl="1" indent="-177800"/>
              <a:r>
                <a:rPr lang="fr-FR" sz="1800" dirty="0">
                  <a:solidFill>
                    <a:srgbClr val="FF0000"/>
                  </a:solidFill>
                  <a:sym typeface="Wingdings" panose="05000000000000000000" pitchFamily="2" charset="2"/>
                </a:rPr>
                <a:t></a:t>
              </a:r>
              <a:r>
                <a:rPr lang="fr-FR" sz="1800" dirty="0">
                  <a:solidFill>
                    <a:schemeClr val="tx1"/>
                  </a:solidFill>
                  <a:sym typeface="Wingdings" panose="05000000000000000000" pitchFamily="2" charset="2"/>
                </a:rPr>
                <a:t> </a:t>
              </a:r>
              <a:r>
                <a:rPr lang="fr-FR" sz="1800" dirty="0">
                  <a:solidFill>
                    <a:schemeClr val="tx1"/>
                  </a:solidFill>
                </a:rPr>
                <a:t>activité de l’agneau à T5</a:t>
              </a:r>
            </a:p>
            <a:p>
              <a:pPr marL="446088" lvl="1" indent="-177800"/>
              <a:r>
                <a:rPr lang="fr-FR" sz="1800" dirty="0">
                  <a:solidFill>
                    <a:srgbClr val="FF0000"/>
                  </a:solidFill>
                  <a:sym typeface="Wingdings" panose="05000000000000000000" pitchFamily="2" charset="2"/>
                </a:rPr>
                <a:t></a:t>
              </a:r>
              <a:r>
                <a:rPr lang="fr-FR" sz="1800" dirty="0">
                  <a:solidFill>
                    <a:schemeClr val="tx1"/>
                  </a:solidFill>
                </a:rPr>
                <a:t> faculté de téter</a:t>
              </a:r>
            </a:p>
            <a:p>
              <a:pPr marL="0" lvl="1" indent="0" algn="ctr">
                <a:buNone/>
              </a:pPr>
              <a:endParaRPr lang="fr-FR" sz="1400" dirty="0" smtClean="0">
                <a:solidFill>
                  <a:schemeClr val="tx1"/>
                </a:solidFill>
              </a:endParaRPr>
            </a:p>
            <a:p>
              <a:pPr marL="0" lvl="1" indent="0" algn="ctr">
                <a:buNone/>
              </a:pPr>
              <a:r>
                <a:rPr lang="fr-FR" sz="1800" i="1" dirty="0" smtClean="0">
                  <a:solidFill>
                    <a:schemeClr val="tx1"/>
                  </a:solidFill>
                </a:rPr>
                <a:t>Tendances </a:t>
              </a:r>
              <a:r>
                <a:rPr lang="fr-FR" sz="1800" i="1" dirty="0">
                  <a:solidFill>
                    <a:schemeClr val="tx1"/>
                  </a:solidFill>
                </a:rPr>
                <a:t>à consolider</a:t>
              </a:r>
              <a:endParaRPr lang="fr-FR" sz="2000" i="1" dirty="0">
                <a:solidFill>
                  <a:schemeClr val="tx1"/>
                </a:solidFill>
              </a:endParaRPr>
            </a:p>
            <a:p>
              <a:pPr marL="285750" indent="-285750">
                <a:buFont typeface="Arial" panose="020B0604020202020204" pitchFamily="34" charset="0"/>
                <a:buChar char="•"/>
              </a:pPr>
              <a:endParaRPr lang="fr-FR" sz="1800" dirty="0"/>
            </a:p>
          </p:txBody>
        </p:sp>
        <p:sp>
          <p:nvSpPr>
            <p:cNvPr id="3" name="Rectangle 2"/>
            <p:cNvSpPr/>
            <p:nvPr/>
          </p:nvSpPr>
          <p:spPr>
            <a:xfrm>
              <a:off x="5897640" y="2625162"/>
              <a:ext cx="18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898001" y="3005642"/>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897640" y="3378338"/>
              <a:ext cx="180000" cy="18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ccolade fermante 6"/>
            <p:cNvSpPr/>
            <p:nvPr/>
          </p:nvSpPr>
          <p:spPr>
            <a:xfrm>
              <a:off x="7330573" y="2613303"/>
              <a:ext cx="184992" cy="611232"/>
            </a:xfrm>
            <a:prstGeom prst="rightBrace">
              <a:avLst>
                <a:gd name="adj1" fmla="val 36305"/>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9" name="ZoneTexte 8"/>
            <p:cNvSpPr txBox="1"/>
            <p:nvPr/>
          </p:nvSpPr>
          <p:spPr>
            <a:xfrm>
              <a:off x="7423430" y="2553005"/>
              <a:ext cx="2525051" cy="646331"/>
            </a:xfrm>
            <a:prstGeom prst="rect">
              <a:avLst/>
            </a:prstGeom>
            <a:noFill/>
          </p:spPr>
          <p:txBody>
            <a:bodyPr wrap="none" rtlCol="0">
              <a:spAutoFit/>
            </a:bodyPr>
            <a:lstStyle/>
            <a:p>
              <a:pPr algn="ctr"/>
              <a:r>
                <a:rPr lang="fr-FR" dirty="0">
                  <a:solidFill>
                    <a:schemeClr val="accent5">
                      <a:lumMod val="75000"/>
                    </a:schemeClr>
                  </a:solidFill>
                  <a:latin typeface="Arial Narrow" panose="020B0606020202030204" pitchFamily="34" charset="0"/>
                </a:rPr>
                <a:t>Pas de relation visible</a:t>
              </a:r>
            </a:p>
            <a:p>
              <a:pPr algn="ctr"/>
              <a:r>
                <a:rPr lang="fr-FR" dirty="0">
                  <a:solidFill>
                    <a:schemeClr val="accent5">
                      <a:lumMod val="75000"/>
                    </a:schemeClr>
                  </a:solidFill>
                  <a:latin typeface="Arial Narrow" panose="020B0606020202030204" pitchFamily="34" charset="0"/>
                </a:rPr>
                <a:t> avec les autres paramètres</a:t>
              </a:r>
            </a:p>
          </p:txBody>
        </p:sp>
      </p:grpSp>
      <p:pic>
        <p:nvPicPr>
          <p:cNvPr id="10" name="Image 9"/>
          <p:cNvPicPr>
            <a:picLocks noChangeAspect="1"/>
          </p:cNvPicPr>
          <p:nvPr/>
        </p:nvPicPr>
        <p:blipFill>
          <a:blip r:embed="rId3"/>
          <a:stretch>
            <a:fillRect/>
          </a:stretch>
        </p:blipFill>
        <p:spPr>
          <a:xfrm>
            <a:off x="9139403" y="155761"/>
            <a:ext cx="2868750" cy="2216250"/>
          </a:xfrm>
          <a:prstGeom prst="rect">
            <a:avLst/>
          </a:prstGeom>
        </p:spPr>
      </p:pic>
      <p:pic>
        <p:nvPicPr>
          <p:cNvPr id="2" name="Image 1"/>
          <p:cNvPicPr>
            <a:picLocks noChangeAspect="1"/>
          </p:cNvPicPr>
          <p:nvPr/>
        </p:nvPicPr>
        <p:blipFill>
          <a:blip r:embed="rId4"/>
          <a:stretch>
            <a:fillRect/>
          </a:stretch>
        </p:blipFill>
        <p:spPr>
          <a:xfrm>
            <a:off x="338936" y="1664668"/>
            <a:ext cx="7023201" cy="4548010"/>
          </a:xfrm>
          <a:prstGeom prst="rect">
            <a:avLst/>
          </a:prstGeom>
        </p:spPr>
      </p:pic>
    </p:spTree>
    <p:extLst>
      <p:ext uri="{BB962C8B-B14F-4D97-AF65-F5344CB8AC3E}">
        <p14:creationId xmlns:p14="http://schemas.microsoft.com/office/powerpoint/2010/main" val="948351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Poids des agneaux à la naissance</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8</a:t>
            </a:fld>
            <a:endParaRPr lang="fr-FR"/>
          </a:p>
        </p:txBody>
      </p:sp>
      <p:pic>
        <p:nvPicPr>
          <p:cNvPr id="2050" name="Picture 2" descr="Résultat de recherche d'images pour &quot;balance dessin&quot;"/>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9807" y="185059"/>
            <a:ext cx="2006662" cy="142071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550672" y="1694727"/>
            <a:ext cx="5286535" cy="3741099"/>
            <a:chOff x="5632315" y="1877765"/>
            <a:chExt cx="3112851" cy="2708928"/>
          </a:xfrm>
        </p:grpSpPr>
        <p:grpSp>
          <p:nvGrpSpPr>
            <p:cNvPr id="11" name="Groupe 10"/>
            <p:cNvGrpSpPr/>
            <p:nvPr/>
          </p:nvGrpSpPr>
          <p:grpSpPr>
            <a:xfrm>
              <a:off x="5632315" y="1903545"/>
              <a:ext cx="3112851" cy="2683148"/>
              <a:chOff x="5632315" y="1903545"/>
              <a:chExt cx="3112851" cy="2683148"/>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l="42676" t="21359" r="6056" b="23367"/>
              <a:stretch/>
            </p:blipFill>
            <p:spPr>
              <a:xfrm>
                <a:off x="6157609" y="1921315"/>
                <a:ext cx="2587557" cy="2665378"/>
              </a:xfrm>
              <a:prstGeom prst="rect">
                <a:avLst/>
              </a:prstGeom>
            </p:spPr>
          </p:pic>
          <p:pic>
            <p:nvPicPr>
              <p:cNvPr id="19" name="Image 18"/>
              <p:cNvPicPr>
                <a:picLocks noChangeAspect="1"/>
              </p:cNvPicPr>
              <p:nvPr/>
            </p:nvPicPr>
            <p:blipFill rotWithShape="1">
              <a:blip r:embed="rId4">
                <a:extLst>
                  <a:ext uri="{28A0092B-C50C-407E-A947-70E740481C1C}">
                    <a14:useLocalDpi xmlns:a14="http://schemas.microsoft.com/office/drawing/2010/main" val="0"/>
                  </a:ext>
                </a:extLst>
              </a:blip>
              <a:srcRect l="5446" t="21066" r="84146" b="26080"/>
              <a:stretch/>
            </p:blipFill>
            <p:spPr>
              <a:xfrm>
                <a:off x="5632315" y="1903545"/>
                <a:ext cx="525294" cy="2548646"/>
              </a:xfrm>
              <a:prstGeom prst="rect">
                <a:avLst/>
              </a:prstGeom>
            </p:spPr>
          </p:pic>
        </p:grpSp>
        <p:sp>
          <p:nvSpPr>
            <p:cNvPr id="12" name="ZoneTexte 11"/>
            <p:cNvSpPr txBox="1"/>
            <p:nvPr/>
          </p:nvSpPr>
          <p:spPr>
            <a:xfrm>
              <a:off x="5724082" y="1877765"/>
              <a:ext cx="341760" cy="261610"/>
            </a:xfrm>
            <a:prstGeom prst="rect">
              <a:avLst/>
            </a:prstGeom>
            <a:noFill/>
          </p:spPr>
          <p:txBody>
            <a:bodyPr wrap="none" rtlCol="0">
              <a:spAutoFit/>
            </a:bodyPr>
            <a:lstStyle/>
            <a:p>
              <a:r>
                <a:rPr lang="fr-FR" sz="1100" dirty="0">
                  <a:latin typeface="Book Antiqua" panose="02040602050305030304" pitchFamily="18" charset="0"/>
                </a:rPr>
                <a:t>kg</a:t>
              </a:r>
            </a:p>
          </p:txBody>
        </p:sp>
      </p:grpSp>
      <p:pic>
        <p:nvPicPr>
          <p:cNvPr id="3" name="Image 2"/>
          <p:cNvPicPr>
            <a:picLocks noChangeAspect="1"/>
          </p:cNvPicPr>
          <p:nvPr/>
        </p:nvPicPr>
        <p:blipFill>
          <a:blip r:embed="rId5"/>
          <a:stretch>
            <a:fillRect/>
          </a:stretch>
        </p:blipFill>
        <p:spPr>
          <a:xfrm>
            <a:off x="1598622" y="3595348"/>
            <a:ext cx="8590008" cy="3218967"/>
          </a:xfrm>
          <a:prstGeom prst="rect">
            <a:avLst/>
          </a:prstGeom>
        </p:spPr>
      </p:pic>
    </p:spTree>
    <p:extLst>
      <p:ext uri="{BB962C8B-B14F-4D97-AF65-F5344CB8AC3E}">
        <p14:creationId xmlns:p14="http://schemas.microsoft.com/office/powerpoint/2010/main" val="1101352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6183" y="309321"/>
            <a:ext cx="8596668" cy="1320800"/>
          </a:xfrm>
        </p:spPr>
        <p:txBody>
          <a:bodyPr/>
          <a:lstStyle/>
          <a:p>
            <a:r>
              <a:rPr lang="fr-FR" dirty="0" smtClean="0"/>
              <a:t>Vigueur</a:t>
            </a:r>
            <a:br>
              <a:rPr lang="fr-FR" dirty="0" smtClean="0"/>
            </a:br>
            <a:r>
              <a:rPr lang="fr-FR" dirty="0" smtClean="0"/>
              <a:t>Activité des agneaux à T+ 5min</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9</a:t>
            </a:fld>
            <a:endParaRPr lang="fr-FR"/>
          </a:p>
        </p:txBody>
      </p:sp>
      <p:graphicFrame>
        <p:nvGraphicFramePr>
          <p:cNvPr id="18" name="Tableau 17"/>
          <p:cNvGraphicFramePr>
            <a:graphicFrameLocks noGrp="1"/>
          </p:cNvGraphicFramePr>
          <p:nvPr>
            <p:extLst>
              <p:ext uri="{D42A27DB-BD31-4B8C-83A1-F6EECF244321}">
                <p14:modId xmlns:p14="http://schemas.microsoft.com/office/powerpoint/2010/main" val="1163287253"/>
              </p:ext>
            </p:extLst>
          </p:nvPr>
        </p:nvGraphicFramePr>
        <p:xfrm>
          <a:off x="992460" y="5011875"/>
          <a:ext cx="4836416" cy="1587397"/>
        </p:xfrm>
        <a:graphic>
          <a:graphicData uri="http://schemas.openxmlformats.org/drawingml/2006/table">
            <a:tbl>
              <a:tblPr>
                <a:tableStyleId>{5202B0CA-FC54-4496-8BCA-5EF66A818D29}</a:tableStyleId>
              </a:tblPr>
              <a:tblGrid>
                <a:gridCol w="495145"/>
                <a:gridCol w="4341271"/>
              </a:tblGrid>
              <a:tr h="187970">
                <a:tc gridSpan="2">
                  <a:txBody>
                    <a:bodyPr/>
                    <a:lstStyle/>
                    <a:p>
                      <a:pPr algn="l" fontAlgn="b"/>
                      <a:r>
                        <a:rPr lang="fr-FR" sz="1400" b="1" u="none" strike="noStrike" dirty="0" smtClean="0">
                          <a:effectLst/>
                        </a:rPr>
                        <a:t> Activité </a:t>
                      </a:r>
                      <a:r>
                        <a:rPr lang="fr-FR" sz="1400" b="1" u="none" strike="noStrike" dirty="0">
                          <a:effectLst/>
                        </a:rPr>
                        <a:t>de l'agneau </a:t>
                      </a:r>
                      <a:r>
                        <a:rPr lang="fr-FR" sz="1400" b="1" u="none" strike="noStrike" dirty="0" smtClean="0">
                          <a:effectLst/>
                        </a:rPr>
                        <a:t>à</a:t>
                      </a:r>
                      <a:r>
                        <a:rPr lang="fr-FR" sz="1400" b="1" u="none" strike="noStrike" baseline="0" dirty="0" smtClean="0">
                          <a:effectLst/>
                        </a:rPr>
                        <a:t> T+5 minutes</a:t>
                      </a:r>
                      <a:endParaRPr lang="fr-FR"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r>
              <a:tr h="180741">
                <a:tc>
                  <a:txBody>
                    <a:bodyPr/>
                    <a:lstStyle/>
                    <a:p>
                      <a:pPr algn="ctr" fontAlgn="ctr"/>
                      <a:r>
                        <a:rPr lang="fr-FR" sz="1400" u="none" strike="noStrike">
                          <a:effectLst/>
                        </a:rPr>
                        <a:t>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a:effectLst/>
                        </a:rPr>
                        <a:t>Pas vu</a:t>
                      </a:r>
                      <a:endParaRPr lang="fr-FR" sz="1200" b="0" i="0" u="none" strike="noStrike">
                        <a:solidFill>
                          <a:srgbClr val="000000"/>
                        </a:solidFill>
                        <a:effectLst/>
                        <a:latin typeface="Calibri" panose="020F0502020204030204" pitchFamily="34" charset="0"/>
                      </a:endParaRPr>
                    </a:p>
                  </a:txBody>
                  <a:tcPr marL="9525" marR="9525" marT="9525" marB="0" anchor="ctr"/>
                </a:tc>
              </a:tr>
              <a:tr h="303645">
                <a:tc>
                  <a:txBody>
                    <a:bodyPr/>
                    <a:lstStyle/>
                    <a:p>
                      <a:pPr algn="ctr" fontAlgn="ctr"/>
                      <a:r>
                        <a:rPr lang="fr-FR" sz="1400" u="none" strike="noStrike">
                          <a:effectLst/>
                        </a:rPr>
                        <a:t>1</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smtClean="0">
                          <a:effectLst/>
                        </a:rPr>
                        <a:t>Extrêmement </a:t>
                      </a:r>
                      <a:r>
                        <a:rPr lang="fr-FR" sz="1200" u="none" strike="noStrike" dirty="0">
                          <a:effectLst/>
                        </a:rPr>
                        <a:t>vigoureux, debout ou essaie de se lever, au moins sur les genoux</a:t>
                      </a:r>
                      <a:endParaRPr lang="fr-FR" sz="1200" b="0" i="0" u="none" strike="noStrike" dirty="0">
                        <a:solidFill>
                          <a:srgbClr val="000000"/>
                        </a:solidFill>
                        <a:effectLst/>
                        <a:latin typeface="Calibri" panose="020F0502020204030204" pitchFamily="34" charset="0"/>
                      </a:endParaRPr>
                    </a:p>
                  </a:txBody>
                  <a:tcPr marL="9525" marR="9525" marT="9525" marB="0" anchor="ctr"/>
                </a:tc>
              </a:tr>
              <a:tr h="303645">
                <a:tc>
                  <a:txBody>
                    <a:bodyPr/>
                    <a:lstStyle/>
                    <a:p>
                      <a:pPr algn="ctr" fontAlgn="ctr"/>
                      <a:r>
                        <a:rPr lang="fr-FR" sz="1400" u="none" strike="noStrike">
                          <a:effectLst/>
                        </a:rPr>
                        <a:t>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a:effectLst/>
                        </a:rPr>
                        <a:t>Actif, genoux repliés et/ou soulève sa poitrine</a:t>
                      </a:r>
                      <a:endParaRPr lang="fr-FR" sz="1200" b="0" i="0" u="none" strike="noStrike" dirty="0">
                        <a:solidFill>
                          <a:srgbClr val="000000"/>
                        </a:solidFill>
                        <a:effectLst/>
                        <a:latin typeface="Calibri" panose="020F0502020204030204" pitchFamily="34" charset="0"/>
                      </a:endParaRPr>
                    </a:p>
                  </a:txBody>
                  <a:tcPr marL="9525" marR="9525" marT="9525" marB="0" anchor="ctr"/>
                </a:tc>
              </a:tr>
              <a:tr h="462697">
                <a:tc>
                  <a:txBody>
                    <a:bodyPr/>
                    <a:lstStyle/>
                    <a:p>
                      <a:pPr algn="ctr" fontAlgn="ctr"/>
                      <a:r>
                        <a:rPr lang="fr-FR" sz="1400" u="none" strike="noStrike">
                          <a:effectLst/>
                        </a:rPr>
                        <a:t>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a:effectLst/>
                        </a:rPr>
                        <a:t>Faible et très faible, soulève sa tête, reste couché, ou n'a pas soulevé sa tête, pas de mouvement</a:t>
                      </a:r>
                      <a:endParaRPr lang="fr-FR"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pSp>
        <p:nvGrpSpPr>
          <p:cNvPr id="9" name="Groupe 8"/>
          <p:cNvGrpSpPr/>
          <p:nvPr/>
        </p:nvGrpSpPr>
        <p:grpSpPr>
          <a:xfrm>
            <a:off x="666183" y="5288994"/>
            <a:ext cx="180000" cy="1124165"/>
            <a:chOff x="828326" y="5327623"/>
            <a:chExt cx="180000" cy="1124165"/>
          </a:xfrm>
        </p:grpSpPr>
        <p:sp>
          <p:nvSpPr>
            <p:cNvPr id="3" name="Rectangle 2"/>
            <p:cNvSpPr/>
            <p:nvPr/>
          </p:nvSpPr>
          <p:spPr>
            <a:xfrm>
              <a:off x="828326" y="5327623"/>
              <a:ext cx="180000" cy="180000"/>
            </a:xfrm>
            <a:prstGeom prst="rect">
              <a:avLst/>
            </a:prstGeom>
            <a:solidFill>
              <a:srgbClr val="BFBFB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828326" y="5623022"/>
              <a:ext cx="180000" cy="180000"/>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828326" y="5920739"/>
              <a:ext cx="180000" cy="180000"/>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828326" y="6271788"/>
              <a:ext cx="180000" cy="180000"/>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 name="Image 29"/>
          <p:cNvPicPr>
            <a:picLocks noChangeAspect="1"/>
          </p:cNvPicPr>
          <p:nvPr/>
        </p:nvPicPr>
        <p:blipFill rotWithShape="1">
          <a:blip r:embed="rId3"/>
          <a:srcRect l="423" t="1326" r="68630" b="1786"/>
          <a:stretch/>
        </p:blipFill>
        <p:spPr>
          <a:xfrm>
            <a:off x="7197361" y="1742633"/>
            <a:ext cx="2548803" cy="3247365"/>
          </a:xfrm>
          <a:prstGeom prst="rect">
            <a:avLst/>
          </a:prstGeom>
          <a:ln>
            <a:noFill/>
          </a:ln>
          <a:effectLst/>
        </p:spPr>
      </p:pic>
      <p:pic>
        <p:nvPicPr>
          <p:cNvPr id="5" name="Image 4"/>
          <p:cNvPicPr>
            <a:picLocks noChangeAspect="1"/>
          </p:cNvPicPr>
          <p:nvPr/>
        </p:nvPicPr>
        <p:blipFill>
          <a:blip r:embed="rId4"/>
          <a:stretch>
            <a:fillRect/>
          </a:stretch>
        </p:blipFill>
        <p:spPr>
          <a:xfrm>
            <a:off x="515131" y="1667999"/>
            <a:ext cx="9845893" cy="4548010"/>
          </a:xfrm>
          <a:prstGeom prst="rect">
            <a:avLst/>
          </a:prstGeom>
        </p:spPr>
      </p:pic>
    </p:spTree>
    <p:extLst>
      <p:ext uri="{BB962C8B-B14F-4D97-AF65-F5344CB8AC3E}">
        <p14:creationId xmlns:p14="http://schemas.microsoft.com/office/powerpoint/2010/main" val="1829724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510</TotalTime>
  <Words>1046</Words>
  <Application>Microsoft Office PowerPoint</Application>
  <PresentationFormat>Grand écran</PresentationFormat>
  <Paragraphs>151</Paragraphs>
  <Slides>14</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Arial Narrow</vt:lpstr>
      <vt:lpstr>Book Antiqua</vt:lpstr>
      <vt:lpstr>Calibri</vt:lpstr>
      <vt:lpstr>Neo Sans Pro</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Des agneaux plus vigoureux  à la naissance avec des brebis bien alimentées </vt:lpstr>
      <vt:lpstr>Présentation PowerPoint</vt:lpstr>
      <vt:lpstr>20 % de déficit alimentaire, c’est 300 g de concentré en moins dans une ration à base de foin de graminées de qualité moyenne</vt:lpstr>
      <vt:lpstr>Les mesures réalisées</vt:lpstr>
      <vt:lpstr>Facilité de naissance</vt:lpstr>
      <vt:lpstr>Couleur des agneaux à la naissance</vt:lpstr>
      <vt:lpstr>Poids des agneaux à la naissance</vt:lpstr>
      <vt:lpstr>Vigueur Activité des agneaux à T+ 5min</vt:lpstr>
      <vt:lpstr>Vigueur Activité des agneaux à T+ 5min</vt:lpstr>
      <vt:lpstr>Vigueur Faculté de téter</vt:lpstr>
      <vt:lpstr>Vigueur Faculté de téter</vt:lpstr>
      <vt:lpstr>3 % de mortalité en moins sur le troupeau, c’est 8 € de marge brute en plus!</vt:lpstr>
      <vt:lpstr>En résumé</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Lara BERTHELOT</cp:lastModifiedBy>
  <cp:revision>170</cp:revision>
  <dcterms:created xsi:type="dcterms:W3CDTF">2017-09-15T13:26:55Z</dcterms:created>
  <dcterms:modified xsi:type="dcterms:W3CDTF">2018-12-06T14:15:34Z</dcterms:modified>
</cp:coreProperties>
</file>